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6" r:id="rId4"/>
    <p:sldId id="277" r:id="rId5"/>
    <p:sldId id="263" r:id="rId6"/>
    <p:sldId id="274" r:id="rId7"/>
    <p:sldId id="279" r:id="rId8"/>
    <p:sldId id="28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1" autoAdjust="0"/>
    <p:restoredTop sz="94729"/>
  </p:normalViewPr>
  <p:slideViewPr>
    <p:cSldViewPr snapToGrid="0" snapToObjects="1">
      <p:cViewPr varScale="1">
        <p:scale>
          <a:sx n="87" d="100"/>
          <a:sy n="87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C0C62-2EBD-4B4F-95B7-CDFDFE084B0D}" type="datetimeFigureOut">
              <a:rPr lang="ru-RU" smtClean="0"/>
              <a:pPr/>
              <a:t>29.01.18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88DE6-134E-43D0-A9B6-4AAA13881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9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D98F-7DFF-40C1-98C4-E63BE6E6929D}" type="datetime1">
              <a:rPr lang="en-US" smtClean="0"/>
              <a:pPr/>
              <a:t>29.01.18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52E-B496-5741-A3D5-A04604A45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5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4FEE-841F-44B3-A621-35F3108C99C3}" type="datetime1">
              <a:rPr lang="en-US" smtClean="0"/>
              <a:pPr/>
              <a:t>29.01.18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52E-B496-5741-A3D5-A04604A45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A63E-E796-4606-A825-C85506F38B4E}" type="datetime1">
              <a:rPr lang="en-US" smtClean="0"/>
              <a:pPr/>
              <a:t>29.01.18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52E-B496-5741-A3D5-A04604A45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7527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algn="ctr"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85735"/>
            <a:ext cx="1243173" cy="26891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69C019-F645-4CC4-87B6-F754D0684C48}" type="datetime1">
              <a:rPr lang="en-US" smtClean="0"/>
              <a:pPr/>
              <a:t>29.01.18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3173" y="6585735"/>
            <a:ext cx="5843427" cy="26891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i="1" dirty="0" err="1" smtClean="0"/>
              <a:t>R.Landis</a:t>
            </a:r>
            <a:r>
              <a:rPr lang="en-US" i="1" dirty="0" smtClean="0"/>
              <a:t> &amp; </a:t>
            </a:r>
            <a:r>
              <a:rPr lang="en-US" i="1" dirty="0" err="1" smtClean="0"/>
              <a:t>B.Shustov</a:t>
            </a:r>
            <a:r>
              <a:rPr lang="en-US" i="1" dirty="0" smtClean="0"/>
              <a:t>      </a:t>
            </a:r>
            <a:r>
              <a:rPr lang="en-US" dirty="0" err="1" smtClean="0"/>
              <a:t>IAWN</a:t>
            </a:r>
            <a:r>
              <a:rPr lang="en-US" dirty="0" smtClean="0"/>
              <a:t> and recovery of TC4          8M_S3,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89524"/>
            <a:ext cx="2057400" cy="365125"/>
          </a:xfrm>
        </p:spPr>
        <p:txBody>
          <a:bodyPr/>
          <a:lstStyle>
            <a:lvl1pPr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1pPr>
          </a:lstStyle>
          <a:p>
            <a:fld id="{DF3E852E-B496-5741-A3D5-A04604A454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1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67C-9FEA-4379-9971-44DD3A1A130E}" type="datetime1">
              <a:rPr lang="en-US" smtClean="0"/>
              <a:pPr/>
              <a:t>29.01.18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52E-B496-5741-A3D5-A04604A45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7AD6-B94A-4ACC-99E9-D60C8AAA0E06}" type="datetime1">
              <a:rPr lang="en-US" smtClean="0"/>
              <a:pPr/>
              <a:t>29.01.18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52E-B496-5741-A3D5-A04604A45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EF73-02F6-4F4C-BE6B-3E00450DB99C}" type="datetime1">
              <a:rPr lang="en-US" smtClean="0"/>
              <a:pPr/>
              <a:t>29.01.18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52E-B496-5741-A3D5-A04604A45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9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060-300B-4B0C-BCA6-85D1B03A4ACE}" type="datetime1">
              <a:rPr lang="en-US" smtClean="0"/>
              <a:pPr/>
              <a:t>29.01.18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52E-B496-5741-A3D5-A04604A45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321-1225-48EF-8DB1-A9BB578F9AB4}" type="datetime1">
              <a:rPr lang="en-US" smtClean="0"/>
              <a:pPr/>
              <a:t>29.01.18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52E-B496-5741-A3D5-A04604A45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0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04B8-7F36-4C6E-A7AF-C34BAF13437E}" type="datetime1">
              <a:rPr lang="en-US" smtClean="0"/>
              <a:pPr/>
              <a:t>29.01.18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52E-B496-5741-A3D5-A04604A45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4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FCC4-1480-4840-8DC7-3761CA6B2738}" type="datetime1">
              <a:rPr lang="en-US" smtClean="0"/>
              <a:pPr/>
              <a:t>29.01.18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52E-B496-5741-A3D5-A04604A45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6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DA406-E1B4-45B8-B50D-0E3EF48BF935}" type="datetime1">
              <a:rPr lang="en-US" smtClean="0"/>
              <a:pPr/>
              <a:t>29.01.18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E852E-B496-5741-A3D5-A04604A45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995" y="1112145"/>
            <a:ext cx="7657666" cy="245576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FFF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FFF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2000" b="1" dirty="0">
                <a:solidFill>
                  <a:srgbClr val="FFF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 </a:t>
            </a:r>
            <a:r>
              <a:rPr lang="ru-RU" sz="2000" b="1" dirty="0">
                <a:solidFill>
                  <a:srgbClr val="FFF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FFF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opperplate Gothic Bold" charset="0"/>
                <a:cs typeface="Arial"/>
              </a:rPr>
              <a:t>Russian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opperplate Gothic Bold" charset="0"/>
                <a:cs typeface="Arial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opperplate Gothic Bold" charset="0"/>
                <a:cs typeface="Arial"/>
              </a:rPr>
              <a:t>astronomers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opperplate Gothic Bold" charset="0"/>
                <a:cs typeface="Arial"/>
              </a:rPr>
              <a:t> 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opperplate Gothic Bold" charset="0"/>
                <a:cs typeface="Arial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opperplate Gothic Bold" charset="0"/>
                <a:cs typeface="Arial"/>
              </a:rPr>
            </a:b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opperplate Gothic Bold" charset="0"/>
                <a:cs typeface="Arial"/>
              </a:rPr>
              <a:t>for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opperplate Gothic Bold" charset="0"/>
                <a:cs typeface="Arial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opperplate Gothic Bold" charset="0"/>
                <a:cs typeface="Arial"/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opperplate Gothic Bold" charset="0"/>
                <a:cs typeface="Arial"/>
              </a:rPr>
              <a:t>the International Asteroid Warning Network (IAWN)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Copperplate Gothic Bold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7410" y="3852815"/>
            <a:ext cx="73622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opperplate Gothic Bold" charset="0"/>
              <a:cs typeface="Copperplate Gothic Bold" charset="0"/>
            </a:endParaRPr>
          </a:p>
          <a:p>
            <a:pPr algn="ctr"/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pperplate Gothic Bold" charset="0"/>
                <a:cs typeface="Copperplate Gothic Bold" charset="0"/>
              </a:rPr>
              <a:t>Boris Shustov 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pperplate Gothic Bold" charset="0"/>
                <a:cs typeface="Copperplate Gothic Bold" charset="0"/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pperplate Gothic Bold" charset="0"/>
                <a:cs typeface="Copperplate Gothic Bold" charset="0"/>
              </a:rPr>
              <a:t> </a:t>
            </a:r>
            <a:endParaRPr lang="en-US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opperplate Gothic Bold" charset="0"/>
              <a:cs typeface="Copperplate Gothic Bold" charset="0"/>
            </a:endParaRPr>
          </a:p>
          <a:p>
            <a:pPr algn="ctr"/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pperplate Gothic Bold" charset="0"/>
                <a:cs typeface="Copperplate Gothic 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pperplate Gothic Bold" charset="0"/>
                <a:cs typeface="Copperplate Gothic Bold" charset="0"/>
              </a:rPr>
              <a:t>Institute of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pperplate Gothic Bold" charset="0"/>
                <a:cs typeface="Copperplate Gothic Bold" charset="0"/>
              </a:rPr>
              <a:t>Astronomy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pperplate Gothic Bold" charset="0"/>
                <a:cs typeface="Copperplate Gothic Bold" charset="0"/>
              </a:rPr>
              <a:t>,  Russian Academy of Sciences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-13000" contrast="42000"/>
          </a:blip>
          <a:stretch>
            <a:fillRect/>
          </a:stretch>
        </p:blipFill>
        <p:spPr>
          <a:xfrm>
            <a:off x="4283121" y="5443944"/>
            <a:ext cx="1055873" cy="1108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739" y="-9182"/>
            <a:ext cx="7437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5th IAWN Steering Group Meeting</a:t>
            </a:r>
            <a:endParaRPr lang="en-US" sz="2400" dirty="0" smtClean="0">
              <a:solidFill>
                <a:srgbClr val="FFFC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rgbClr val="FFF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en-US" dirty="0">
                <a:solidFill>
                  <a:srgbClr val="FFF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2018 </a:t>
            </a:r>
            <a:r>
              <a:rPr lang="en-US" dirty="0" smtClean="0">
                <a:solidFill>
                  <a:srgbClr val="FFF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UNCOPUOS</a:t>
            </a:r>
            <a:r>
              <a:rPr lang="en-US" dirty="0">
                <a:solidFill>
                  <a:srgbClr val="FFF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solidFill>
                  <a:srgbClr val="FFF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OOSA                  Vienna</a:t>
            </a:r>
            <a:r>
              <a:rPr lang="en-US" dirty="0">
                <a:solidFill>
                  <a:srgbClr val="FFF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Austria</a:t>
            </a:r>
            <a:r>
              <a:rPr lang="ru-RU" dirty="0">
                <a:solidFill>
                  <a:srgbClr val="FFF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FFF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797724"/>
            <a:ext cx="91440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9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Russian astronomical centers </a:t>
            </a:r>
            <a:r>
              <a:rPr lang="en-US" sz="3200" dirty="0" smtClean="0"/>
              <a:t>are joining the IAWN </a:t>
            </a:r>
            <a:endParaRPr lang="en-US" sz="3200" b="1" dirty="0"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2396" y="1365448"/>
            <a:ext cx="7886700" cy="4351338"/>
          </a:xfrm>
        </p:spPr>
        <p:txBody>
          <a:bodyPr>
            <a:no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en-US" sz="2400" dirty="0" smtClean="0">
                <a:latin typeface="Arial"/>
                <a:cs typeface="Arial"/>
              </a:rPr>
              <a:t>There is growing understanding of </a:t>
            </a:r>
            <a:r>
              <a:rPr lang="ru-RU" sz="2400" b="1" dirty="0">
                <a:latin typeface="Arial"/>
                <a:cs typeface="Arial"/>
              </a:rPr>
              <a:t> </a:t>
            </a:r>
            <a:r>
              <a:rPr lang="ru-RU" sz="2400" b="1" dirty="0" err="1" smtClean="0">
                <a:latin typeface="Arial"/>
                <a:cs typeface="Arial"/>
              </a:rPr>
              <a:t>need</a:t>
            </a:r>
            <a:r>
              <a:rPr lang="ru-RU" sz="2400" b="1" dirty="0" smtClean="0">
                <a:latin typeface="Arial"/>
                <a:cs typeface="Arial"/>
              </a:rPr>
              <a:t> </a:t>
            </a:r>
            <a:r>
              <a:rPr lang="ru-RU" sz="2400" b="1" dirty="0" err="1" smtClean="0">
                <a:latin typeface="Arial"/>
                <a:cs typeface="Arial"/>
              </a:rPr>
              <a:t>for</a:t>
            </a:r>
            <a:r>
              <a:rPr lang="ru-RU" sz="2400" b="1" dirty="0" smtClean="0">
                <a:latin typeface="Arial"/>
                <a:cs typeface="Arial"/>
              </a:rPr>
              <a:t> </a:t>
            </a:r>
            <a:r>
              <a:rPr lang="ru-RU" sz="2400" b="1" dirty="0" err="1" smtClean="0">
                <a:latin typeface="Arial"/>
                <a:cs typeface="Arial"/>
              </a:rPr>
              <a:t>the</a:t>
            </a:r>
            <a:r>
              <a:rPr lang="ru-RU" sz="2400" b="1" dirty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international </a:t>
            </a:r>
            <a:r>
              <a:rPr lang="en-US" sz="2400" b="1" dirty="0" smtClean="0">
                <a:latin typeface="Arial"/>
                <a:cs typeface="Arial"/>
              </a:rPr>
              <a:t>coordination </a:t>
            </a:r>
            <a:r>
              <a:rPr lang="en-US" sz="2400" b="1" dirty="0">
                <a:latin typeface="Arial"/>
                <a:cs typeface="Arial"/>
              </a:rPr>
              <a:t>of </a:t>
            </a:r>
            <a:r>
              <a:rPr lang="en-US" sz="2400" b="1" dirty="0" smtClean="0">
                <a:latin typeface="Arial"/>
                <a:cs typeface="Arial"/>
              </a:rPr>
              <a:t>activities </a:t>
            </a:r>
            <a:r>
              <a:rPr lang="en-US" sz="2400" b="1" dirty="0">
                <a:latin typeface="Arial"/>
                <a:cs typeface="Arial"/>
              </a:rPr>
              <a:t>related to near-Earth objects</a:t>
            </a:r>
            <a:r>
              <a:rPr lang="en-US" sz="2400" dirty="0">
                <a:latin typeface="Arial"/>
                <a:cs typeface="Arial"/>
              </a:rPr>
              <a:t>, harmonizing the efforts directed at </a:t>
            </a:r>
            <a:r>
              <a:rPr lang="en-US" sz="2400" dirty="0" smtClean="0">
                <a:latin typeface="Arial"/>
                <a:cs typeface="Arial"/>
              </a:rPr>
              <a:t>identification</a:t>
            </a:r>
            <a:r>
              <a:rPr lang="en-US" sz="2400" dirty="0">
                <a:latin typeface="Arial"/>
                <a:cs typeface="Arial"/>
              </a:rPr>
              <a:t>, follow-up </a:t>
            </a:r>
            <a:r>
              <a:rPr lang="en-US" sz="2400" dirty="0" smtClean="0">
                <a:latin typeface="Arial"/>
                <a:cs typeface="Arial"/>
              </a:rPr>
              <a:t>observations </a:t>
            </a:r>
            <a:r>
              <a:rPr lang="en-US" sz="2400" dirty="0">
                <a:latin typeface="Arial"/>
                <a:cs typeface="Arial"/>
              </a:rPr>
              <a:t>and orbit </a:t>
            </a:r>
            <a:r>
              <a:rPr lang="en-US" sz="2400" dirty="0" smtClean="0">
                <a:latin typeface="Arial"/>
                <a:cs typeface="Arial"/>
              </a:rPr>
              <a:t>prediction.</a:t>
            </a:r>
          </a:p>
          <a:p>
            <a:pPr indent="0">
              <a:spcAft>
                <a:spcPts val="600"/>
              </a:spcAft>
              <a:buNone/>
            </a:pPr>
            <a:r>
              <a:rPr lang="en-US" sz="2400" dirty="0" smtClean="0">
                <a:latin typeface="Arial"/>
                <a:cs typeface="Arial"/>
              </a:rPr>
              <a:t>INASAN  joined the IAWN in 2016. </a:t>
            </a:r>
            <a:endParaRPr lang="en-US" sz="2400" dirty="0">
              <a:latin typeface="Arial"/>
              <a:cs typeface="Arial"/>
            </a:endParaRPr>
          </a:p>
          <a:p>
            <a:pPr indent="0">
              <a:spcAft>
                <a:spcPts val="600"/>
              </a:spcAft>
              <a:buNone/>
            </a:pPr>
            <a:r>
              <a:rPr lang="en-US" sz="2400" dirty="0" smtClean="0">
                <a:latin typeface="Arial"/>
                <a:cs typeface="Arial"/>
              </a:rPr>
              <a:t>Recently a number of astronomical centers in Russia have sent letters of intention to join the IAWN: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86600" y="6585735"/>
            <a:ext cx="2057400" cy="268914"/>
          </a:xfrm>
        </p:spPr>
        <p:txBody>
          <a:bodyPr/>
          <a:lstStyle/>
          <a:p>
            <a:fld id="{DF3E852E-B496-5741-A3D5-A04604A45433}" type="slidenum">
              <a:rPr lang="en-US" sz="1600" smtClean="0"/>
              <a:pPr/>
              <a:t>2</a:t>
            </a:fld>
            <a:endParaRPr lang="en-US" sz="16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5735"/>
            <a:ext cx="7619729" cy="26891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B.Shustov</a:t>
            </a:r>
            <a:r>
              <a:rPr lang="en-US" i="1" dirty="0" smtClean="0"/>
              <a:t>      Russian astronomers  for the IAWN </a:t>
            </a:r>
            <a:r>
              <a:rPr lang="en-US" dirty="0" smtClean="0"/>
              <a:t>IAWN        The 5-th IAWN  meeting     Vienna, Austria   Jan 30,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4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2012 TC</a:t>
            </a:r>
            <a:r>
              <a:rPr lang="en-US" sz="3200" baseline="-25000" dirty="0"/>
              <a:t>4</a:t>
            </a:r>
            <a:r>
              <a:rPr lang="en-US" sz="3200" dirty="0"/>
              <a:t>:  </a:t>
            </a:r>
            <a:r>
              <a:rPr lang="en-US" sz="3200" dirty="0" smtClean="0"/>
              <a:t>Observations in </a:t>
            </a:r>
            <a:r>
              <a:rPr lang="en-US" sz="3200" dirty="0" err="1" smtClean="0"/>
              <a:t>Terskol</a:t>
            </a:r>
            <a:endParaRPr lang="ru-RU" sz="2800" dirty="0"/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027676"/>
            <a:ext cx="3406784" cy="25580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835387" y="2371706"/>
            <a:ext cx="3792233" cy="284661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05" y="997527"/>
            <a:ext cx="3086100" cy="3240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86600" y="6585735"/>
            <a:ext cx="2057400" cy="268914"/>
          </a:xfrm>
        </p:spPr>
        <p:txBody>
          <a:bodyPr/>
          <a:lstStyle/>
          <a:p>
            <a:fld id="{DF3E852E-B496-5741-A3D5-A04604A45433}" type="slidenum">
              <a:rPr lang="en-US" sz="1600" smtClean="0"/>
              <a:pPr/>
              <a:t>3</a:t>
            </a:fld>
            <a:endParaRPr lang="en-US" sz="16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5735"/>
            <a:ext cx="7619729" cy="26891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B.Shustov</a:t>
            </a:r>
            <a:r>
              <a:rPr lang="en-US" i="1" dirty="0" smtClean="0"/>
              <a:t>      Russian astronomers  for the IAWN </a:t>
            </a:r>
            <a:r>
              <a:rPr lang="en-US" dirty="0" smtClean="0"/>
              <a:t>IAWN        The 5-th IAWN  meeting     Vienna, Austria   Jan 30, 2018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34973" y="5357926"/>
            <a:ext cx="360577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2-m ZEISS </a:t>
            </a:r>
            <a:r>
              <a:rPr lang="ru-RU" sz="2400" dirty="0" err="1" smtClean="0"/>
              <a:t>telescope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INASAN </a:t>
            </a:r>
            <a:r>
              <a:rPr lang="mr-IN" sz="2400" dirty="0" smtClean="0"/>
              <a:t>–</a:t>
            </a:r>
            <a:r>
              <a:rPr lang="ru-RU" sz="2400" dirty="0" smtClean="0"/>
              <a:t> GAO NANU </a:t>
            </a:r>
            <a:r>
              <a:rPr lang="ru-RU" sz="2400" dirty="0" err="1" smtClean="0"/>
              <a:t>observatory</a:t>
            </a:r>
            <a:r>
              <a:rPr lang="ru-RU" sz="2400" dirty="0" smtClean="0"/>
              <a:t> </a:t>
            </a:r>
            <a:r>
              <a:rPr lang="ru-RU" sz="2400" dirty="0" err="1" smtClean="0"/>
              <a:t>in</a:t>
            </a:r>
            <a:r>
              <a:rPr lang="ru-RU" sz="2400" dirty="0" smtClean="0"/>
              <a:t> </a:t>
            </a:r>
            <a:r>
              <a:rPr lang="ru-RU" sz="2400" dirty="0" err="1" smtClean="0"/>
              <a:t>Terskol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407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INASAN: 1-m telescope</a:t>
            </a:r>
            <a:endParaRPr lang="en-US" b="1" dirty="0">
              <a:latin typeface="+mn-lt"/>
            </a:endParaRP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86600" y="6585735"/>
            <a:ext cx="2057400" cy="268914"/>
          </a:xfrm>
        </p:spPr>
        <p:txBody>
          <a:bodyPr/>
          <a:lstStyle/>
          <a:p>
            <a:fld id="{DF3E852E-B496-5741-A3D5-A04604A45433}" type="slidenum">
              <a:rPr lang="en-US" sz="1600" smtClean="0"/>
              <a:pPr/>
              <a:t>4</a:t>
            </a:fld>
            <a:endParaRPr lang="en-US" sz="16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5735"/>
            <a:ext cx="7619729" cy="26891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B.Shustov</a:t>
            </a:r>
            <a:r>
              <a:rPr lang="en-US" i="1" dirty="0" smtClean="0"/>
              <a:t>      Russian astronomers  for the IAWN </a:t>
            </a:r>
            <a:r>
              <a:rPr lang="en-US" dirty="0" smtClean="0"/>
              <a:t>IAWN        The 5-th IAWN  meeting     Vienna, Austria   Jan 30, 2018</a:t>
            </a:r>
            <a:endParaRPr lang="en-US" dirty="0"/>
          </a:p>
        </p:txBody>
      </p:sp>
      <p:pic>
        <p:nvPicPr>
          <p:cNvPr id="16" name="Рисунок 2" descr="20170710_132447_resize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278265" y="1157705"/>
            <a:ext cx="3616670" cy="539088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44015" y="995607"/>
            <a:ext cx="5134250" cy="599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AZ1000WF telescope is 1 m wide field survey </a:t>
            </a:r>
            <a:r>
              <a:rPr lang="en-US" sz="2400" dirty="0" smtClean="0"/>
              <a:t>telescope. Main </a:t>
            </a:r>
            <a:r>
              <a:rPr lang="en-US" sz="2400" dirty="0" smtClean="0"/>
              <a:t>telescope </a:t>
            </a:r>
            <a:r>
              <a:rPr lang="en-US" sz="2400" dirty="0" smtClean="0"/>
              <a:t>parameters</a:t>
            </a:r>
            <a:r>
              <a:rPr lang="ru-RU" sz="2400" dirty="0" smtClean="0"/>
              <a:t> </a:t>
            </a:r>
            <a:r>
              <a:rPr lang="ru-RU" sz="2400" dirty="0" err="1" smtClean="0"/>
              <a:t>are</a:t>
            </a:r>
            <a:r>
              <a:rPr lang="en-US" sz="2400" dirty="0" smtClean="0"/>
              <a:t>:</a:t>
            </a:r>
            <a:endParaRPr lang="en-US" sz="2400" dirty="0" smtClean="0">
              <a:cs typeface="Times New Roman" pitchFamily="18" charset="0"/>
            </a:endParaRPr>
          </a:p>
          <a:p>
            <a:pPr indent="4320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cs typeface="Times New Roman" pitchFamily="18" charset="0"/>
              </a:rPr>
              <a:t>Aperture 1 m</a:t>
            </a:r>
          </a:p>
          <a:p>
            <a:pPr indent="4320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cs typeface="Times New Roman" pitchFamily="18" charset="0"/>
              </a:rPr>
              <a:t>Fast direct drive mount (10 deg/s)</a:t>
            </a:r>
          </a:p>
          <a:p>
            <a:pPr indent="4320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cs typeface="Times New Roman" pitchFamily="18" charset="0"/>
              </a:rPr>
              <a:t>Field of view 3 deg (130mm diagonal)</a:t>
            </a:r>
            <a:endParaRPr lang="ru-RU" sz="2400" dirty="0" smtClean="0">
              <a:cs typeface="Times New Roman" pitchFamily="18" charset="0"/>
            </a:endParaRPr>
          </a:p>
          <a:p>
            <a:pPr indent="4320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cs typeface="Times New Roman" pitchFamily="18" charset="0"/>
              </a:rPr>
              <a:t>Designed </a:t>
            </a:r>
            <a:r>
              <a:rPr lang="en-US" sz="2400" dirty="0" smtClean="0">
                <a:cs typeface="Times New Roman" pitchFamily="18" charset="0"/>
              </a:rPr>
              <a:t>for 10k x 10k CCD detector</a:t>
            </a:r>
          </a:p>
          <a:p>
            <a:pPr indent="4320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cs typeface="Times New Roman" pitchFamily="18" charset="0"/>
              </a:rPr>
              <a:t>Limiting magnitude 21.5</a:t>
            </a:r>
            <a:r>
              <a:rPr lang="en-US" sz="2400" baseline="30000" dirty="0" smtClean="0">
                <a:cs typeface="Times New Roman" pitchFamily="18" charset="0"/>
              </a:rPr>
              <a:t>m</a:t>
            </a:r>
            <a:endParaRPr lang="en-US" sz="2400" dirty="0" smtClean="0">
              <a:cs typeface="Times New Roman" pitchFamily="18" charset="0"/>
            </a:endParaRPr>
          </a:p>
          <a:p>
            <a:pPr indent="4320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cs typeface="Times New Roman" pitchFamily="18" charset="0"/>
              </a:rPr>
              <a:t>Half-sky survey in two days down to 20.5</a:t>
            </a:r>
            <a:r>
              <a:rPr lang="en-US" sz="2400" baseline="30000" dirty="0" smtClean="0">
                <a:cs typeface="Times New Roman" pitchFamily="18" charset="0"/>
              </a:rPr>
              <a:t>m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endParaRPr lang="en-US" sz="800" b="1" baseline="30000" dirty="0" smtClean="0">
              <a:cs typeface="Times New Roman" pitchFamily="18" charset="0"/>
            </a:endParaRPr>
          </a:p>
          <a:p>
            <a:pPr indent="43200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dirty="0" smtClean="0">
                <a:cs typeface="Times New Roman" pitchFamily="18" charset="0"/>
              </a:rPr>
              <a:t>The telescope is at commissioning phase now at </a:t>
            </a:r>
            <a:r>
              <a:rPr lang="en-US" sz="2400" dirty="0" err="1" smtClean="0">
                <a:cs typeface="Times New Roman" pitchFamily="18" charset="0"/>
              </a:rPr>
              <a:t>Zvenigorod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observatory (INASAN)</a:t>
            </a:r>
            <a:r>
              <a:rPr lang="en-US" sz="2400" dirty="0" smtClean="0">
                <a:cs typeface="Times New Roman" pitchFamily="18" charset="0"/>
              </a:rPr>
              <a:t>. First </a:t>
            </a:r>
            <a:r>
              <a:rPr lang="en-US" sz="2400" dirty="0" smtClean="0">
                <a:cs typeface="Times New Roman" pitchFamily="18" charset="0"/>
              </a:rPr>
              <a:t>light was successfully obtained this summer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3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INASAN: 1-m telescope in </a:t>
            </a:r>
            <a:r>
              <a:rPr lang="en-US" b="1" dirty="0" err="1" smtClean="0">
                <a:latin typeface="+mn-lt"/>
              </a:rPr>
              <a:t>Simeiz</a:t>
            </a:r>
            <a:endParaRPr lang="en-US" b="1" dirty="0">
              <a:latin typeface="+mn-lt"/>
            </a:endParaRP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86600" y="6585735"/>
            <a:ext cx="2057400" cy="268914"/>
          </a:xfrm>
        </p:spPr>
        <p:txBody>
          <a:bodyPr/>
          <a:lstStyle/>
          <a:p>
            <a:fld id="{DF3E852E-B496-5741-A3D5-A04604A45433}" type="slidenum">
              <a:rPr lang="en-US" sz="1600" smtClean="0"/>
              <a:pPr/>
              <a:t>5</a:t>
            </a:fld>
            <a:endParaRPr lang="en-US" sz="16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5735"/>
            <a:ext cx="7619729" cy="26891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B.Shustov</a:t>
            </a:r>
            <a:r>
              <a:rPr lang="en-US" i="1" dirty="0" smtClean="0"/>
              <a:t>      Russian astronomers  for the IAWN </a:t>
            </a:r>
            <a:r>
              <a:rPr lang="en-US" dirty="0" smtClean="0"/>
              <a:t>IAWN        The 5-th IAWN  meeting     Vienna, Austria   Jan 30, 2018</a:t>
            </a:r>
            <a:endParaRPr lang="en-US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43140" y="1196794"/>
            <a:ext cx="8770240" cy="5326585"/>
            <a:chOff x="143140" y="662200"/>
            <a:chExt cx="8770240" cy="532658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43140" y="662200"/>
              <a:ext cx="5486908" cy="5326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smtClean="0"/>
                <a:t>Next year INASAN has plan to upgrade the old Zeiss-1000 telescope</a:t>
              </a:r>
              <a:r>
                <a:rPr lang="en-US" sz="2400" dirty="0" smtClean="0"/>
                <a:t>. </a:t>
              </a:r>
              <a:r>
                <a:rPr lang="en-US" sz="2400" dirty="0"/>
                <a:t> </a:t>
              </a:r>
              <a:r>
                <a:rPr lang="en-US" sz="2400" dirty="0" smtClean="0"/>
                <a:t>The </a:t>
              </a:r>
              <a:r>
                <a:rPr lang="en-US" sz="2400" dirty="0" smtClean="0"/>
                <a:t>main idea is to put lens corrector in prime focus to increase the telescope field of view.</a:t>
              </a:r>
            </a:p>
            <a:p>
              <a:pPr>
                <a:lnSpc>
                  <a:spcPct val="90000"/>
                </a:lnSpc>
              </a:pPr>
              <a:endParaRPr lang="en-US" sz="800" dirty="0" smtClean="0"/>
            </a:p>
            <a:p>
              <a:pPr>
                <a:lnSpc>
                  <a:spcPct val="90000"/>
                </a:lnSpc>
              </a:pPr>
              <a:r>
                <a:rPr lang="en-US" sz="2400" dirty="0" smtClean="0"/>
                <a:t>The main parameters of upgraded telescope:</a:t>
              </a:r>
            </a:p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buFont typeface="Arial"/>
                <a:buChar char="•"/>
              </a:pPr>
              <a:r>
                <a:rPr lang="en-US" sz="2400" dirty="0" smtClean="0"/>
                <a:t>Aperture		1 m</a:t>
              </a:r>
            </a:p>
            <a:p>
              <a:pPr marL="342900" indent="-342900">
                <a:lnSpc>
                  <a:spcPct val="90000"/>
                </a:lnSpc>
                <a:buFont typeface="Arial"/>
                <a:buChar char="•"/>
              </a:pPr>
              <a:r>
                <a:rPr lang="en-US" sz="2400" dirty="0" err="1" smtClean="0"/>
                <a:t>FoV</a:t>
              </a:r>
              <a:r>
                <a:rPr lang="en-US" sz="2400" dirty="0" smtClean="0"/>
                <a:t>			1 sq. deg</a:t>
              </a:r>
            </a:p>
            <a:p>
              <a:pPr marL="342900" indent="-342900">
                <a:lnSpc>
                  <a:spcPct val="90000"/>
                </a:lnSpc>
                <a:buFont typeface="Arial"/>
                <a:buChar char="•"/>
              </a:pPr>
              <a:r>
                <a:rPr lang="en-US" sz="2400" dirty="0" smtClean="0"/>
                <a:t>Limiting magnitude	20-21</a:t>
              </a:r>
              <a:r>
                <a:rPr lang="en-US" sz="2400" baseline="30000" dirty="0" smtClean="0"/>
                <a:t>m</a:t>
              </a:r>
              <a:r>
                <a:rPr lang="en-US" sz="2400" dirty="0" smtClean="0"/>
                <a:t>	</a:t>
              </a:r>
            </a:p>
            <a:p>
              <a:pPr marL="342900" indent="-342900">
                <a:lnSpc>
                  <a:spcPct val="90000"/>
                </a:lnSpc>
                <a:buFont typeface="Arial"/>
                <a:buChar char="•"/>
              </a:pPr>
              <a:r>
                <a:rPr lang="en-US" sz="2400" dirty="0" smtClean="0"/>
                <a:t>Detector		 </a:t>
              </a:r>
              <a:r>
                <a:rPr lang="en-US" sz="2400" dirty="0" smtClean="0"/>
                <a:t>4k </a:t>
              </a:r>
              <a:r>
                <a:rPr lang="en-US" sz="2400" dirty="0" smtClean="0"/>
                <a:t>x 4k CCD  </a:t>
              </a:r>
            </a:p>
            <a:p>
              <a:pPr marL="342900" indent="-342900">
                <a:lnSpc>
                  <a:spcPct val="90000"/>
                </a:lnSpc>
                <a:buFont typeface="Arial"/>
                <a:buChar char="•"/>
              </a:pPr>
              <a:r>
                <a:rPr lang="en-US" sz="2400" dirty="0" smtClean="0"/>
                <a:t>Pixel scale		0.89 </a:t>
              </a:r>
              <a:r>
                <a:rPr lang="en-US" sz="2400" dirty="0" err="1" smtClean="0"/>
                <a:t>arcsec</a:t>
              </a:r>
              <a:r>
                <a:rPr lang="en-US" sz="2400" dirty="0" smtClean="0"/>
                <a:t>/pixel</a:t>
              </a:r>
            </a:p>
            <a:p>
              <a:pPr marL="171450" indent="-171450">
                <a:lnSpc>
                  <a:spcPct val="90000"/>
                </a:lnSpc>
                <a:buFont typeface="Arial"/>
                <a:buChar char="•"/>
              </a:pPr>
              <a:endParaRPr lang="en-US" sz="800" dirty="0" smtClean="0"/>
            </a:p>
            <a:p>
              <a:pPr>
                <a:lnSpc>
                  <a:spcPct val="90000"/>
                </a:lnSpc>
              </a:pPr>
              <a:r>
                <a:rPr lang="en-US" sz="2400" dirty="0"/>
                <a:t>Zeiss-1000 and AZ1000WF telescopes will operate together as part of INASAN’s optical telescope network.</a:t>
              </a:r>
            </a:p>
            <a:p>
              <a:pPr>
                <a:lnSpc>
                  <a:spcPct val="90000"/>
                </a:lnSpc>
              </a:pPr>
              <a:endParaRPr lang="en-US" sz="2000" dirty="0" smtClean="0"/>
            </a:p>
          </p:txBody>
        </p:sp>
        <p:pic>
          <p:nvPicPr>
            <p:cNvPr id="20" name="Picture 2" descr="http://adonis-crimea.com.ua/images/phocagallery/crimea_photo/simeiz/simeizkaya_observatoriy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30048" y="662200"/>
              <a:ext cx="3212426" cy="2409320"/>
            </a:xfrm>
            <a:prstGeom prst="rect">
              <a:avLst/>
            </a:prstGeom>
            <a:noFill/>
          </p:spPr>
        </p:pic>
        <p:pic>
          <p:nvPicPr>
            <p:cNvPr id="21" name="Picture 4" descr="https://im0-tub-ru.yandex.net/i?id=7cd813e1aa258d34d0c389859e6bc8cf-l&amp;n=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30048" y="3246612"/>
              <a:ext cx="3283332" cy="246249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3179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INASAN plans: </a:t>
            </a:r>
            <a:r>
              <a:rPr lang="en-US" sz="3200" dirty="0" err="1">
                <a:ea typeface="Calibri" pitchFamily="34" charset="0"/>
                <a:cs typeface="Times New Roman" pitchFamily="18" charset="0"/>
              </a:rPr>
              <a:t>Multiaperture</a:t>
            </a:r>
            <a:r>
              <a:rPr lang="en-US" sz="3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ea typeface="Calibri" pitchFamily="34" charset="0"/>
                <a:cs typeface="Times New Roman" pitchFamily="18" charset="0"/>
              </a:rPr>
              <a:t>telescope (8x25cm)</a:t>
            </a:r>
            <a:endParaRPr lang="ru-RU" sz="32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88725"/>
              </p:ext>
            </p:extLst>
          </p:nvPr>
        </p:nvGraphicFramePr>
        <p:xfrm>
          <a:off x="240171" y="1144284"/>
          <a:ext cx="5322638" cy="5217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9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2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96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Parameter (8x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telescope)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ED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ED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32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Detector of single tube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CMOS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GSENSE6060 BSI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6k x 6k  10 </a:t>
                      </a:r>
                      <a:r>
                        <a:rPr lang="en-US" sz="2000" dirty="0" smtClean="0"/>
                        <a:t>µm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pixel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04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dirty="0" smtClean="0"/>
                        <a:t>Format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/>
                        <a:t>12k </a:t>
                      </a:r>
                      <a:r>
                        <a:rPr lang="en-US" sz="2000" dirty="0" smtClean="0">
                          <a:ea typeface="Times New Roman"/>
                          <a:cs typeface="Arial" pitchFamily="34" charset="0"/>
                        </a:rPr>
                        <a:t>×</a:t>
                      </a:r>
                      <a:r>
                        <a:rPr lang="en-US" sz="2000" dirty="0" smtClean="0"/>
                        <a:t> 24k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47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dirty="0" smtClean="0"/>
                        <a:t>Number of pixels, </a:t>
                      </a:r>
                      <a:r>
                        <a:rPr lang="en-US" sz="2000" dirty="0" err="1" smtClean="0"/>
                        <a:t>Mpixel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/>
                        <a:t>298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382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dirty="0" smtClean="0"/>
                        <a:t>Pixel scale, </a:t>
                      </a:r>
                      <a:r>
                        <a:rPr lang="en-US" sz="2000" dirty="0" err="1" smtClean="0"/>
                        <a:t>arcsec</a:t>
                      </a:r>
                      <a:r>
                        <a:rPr lang="en-US" sz="2000" dirty="0" smtClean="0"/>
                        <a:t>/pix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5.2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dirty="0" err="1" smtClean="0"/>
                        <a:t>FoV</a:t>
                      </a:r>
                      <a:r>
                        <a:rPr lang="en-US" sz="2000" dirty="0" smtClean="0"/>
                        <a:t>, deg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dirty="0" smtClean="0"/>
                        <a:t>17.6 </a:t>
                      </a:r>
                      <a:r>
                        <a:rPr lang="en-US" sz="2000" b="1" dirty="0" smtClean="0">
                          <a:ea typeface="Times New Roman"/>
                          <a:cs typeface="Arial" pitchFamily="34" charset="0"/>
                        </a:rPr>
                        <a:t>× </a:t>
                      </a:r>
                      <a:r>
                        <a:rPr lang="en-US" sz="2000" b="1" dirty="0" smtClean="0"/>
                        <a:t>35.2 *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652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dirty="0" err="1" smtClean="0"/>
                        <a:t>FoV</a:t>
                      </a:r>
                      <a:r>
                        <a:rPr lang="en-US" sz="2000" dirty="0" smtClean="0"/>
                        <a:t>, sq. deg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dirty="0" smtClean="0"/>
                        <a:t>574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74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dirty="0" smtClean="0"/>
                        <a:t>Readout time, s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/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9288">
                <a:tc gridSpan="2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/>
                        <a:t>All-sky (20000 sq.deg)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survey time** and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/>
                        <a:t>limiting magnitude at best conditions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9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dirty="0" smtClean="0"/>
                        <a:t>All-sky</a:t>
                      </a:r>
                      <a:r>
                        <a:rPr lang="en-US" sz="2000" baseline="0" dirty="0" smtClean="0"/>
                        <a:t> @ 10 s exposure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/>
                        <a:t>10 min @ 18.3</a:t>
                      </a:r>
                      <a:r>
                        <a:rPr lang="en-US" sz="2000" baseline="30000" dirty="0" smtClean="0"/>
                        <a:t>m</a:t>
                      </a:r>
                      <a:endParaRPr lang="ru-RU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4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All-sky</a:t>
                      </a:r>
                      <a:r>
                        <a:rPr lang="en-US" sz="2000" baseline="0" dirty="0" smtClean="0"/>
                        <a:t> @ 30 s exposure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/>
                        <a:t>20 min @ 18.9</a:t>
                      </a:r>
                      <a:r>
                        <a:rPr lang="en-US" sz="2000" baseline="30000" dirty="0" smtClean="0"/>
                        <a:t>m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All-sky</a:t>
                      </a:r>
                      <a:r>
                        <a:rPr lang="en-US" sz="2000" baseline="0" dirty="0" smtClean="0"/>
                        <a:t> @ 100 s exposure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 h @ 19.4</a:t>
                      </a:r>
                      <a:r>
                        <a:rPr lang="en-US" sz="2000" baseline="30000" dirty="0" smtClean="0"/>
                        <a:t>m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11" name="Рисунок 6" descr="mnf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562809" y="1144284"/>
            <a:ext cx="3388328" cy="453908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00776" y="5805168"/>
            <a:ext cx="2331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8x 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VT-78d on </a:t>
            </a:r>
          </a:p>
          <a:p>
            <a:pPr algn="ctr"/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ASA DDM160 mount</a:t>
            </a:r>
            <a:endParaRPr lang="ru-RU" sz="2000" dirty="0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86600" y="6585735"/>
            <a:ext cx="2057400" cy="268914"/>
          </a:xfrm>
        </p:spPr>
        <p:txBody>
          <a:bodyPr/>
          <a:lstStyle/>
          <a:p>
            <a:fld id="{DF3E852E-B496-5741-A3D5-A04604A45433}" type="slidenum">
              <a:rPr lang="en-US" sz="1600" smtClean="0"/>
              <a:pPr/>
              <a:t>6</a:t>
            </a:fld>
            <a:endParaRPr lang="en-US" sz="16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5735"/>
            <a:ext cx="7619729" cy="26891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B.Shustov</a:t>
            </a:r>
            <a:r>
              <a:rPr lang="en-US" i="1" dirty="0" smtClean="0"/>
              <a:t>      Russian astronomers  for the IAWN </a:t>
            </a:r>
            <a:r>
              <a:rPr lang="en-US" dirty="0" smtClean="0"/>
              <a:t>IAWN        The 5-th IAWN  meeting     Vienna, Austria   Jan 30,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2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Irkutsk</a:t>
            </a:r>
            <a:r>
              <a:rPr lang="ru-RU" dirty="0" smtClean="0"/>
              <a:t>: </a:t>
            </a:r>
            <a:r>
              <a:rPr lang="en-US" dirty="0"/>
              <a:t>AZT-33VM </a:t>
            </a:r>
            <a:endParaRPr lang="ru-RU" dirty="0"/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41" y="1216025"/>
            <a:ext cx="29241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43551"/>
              </p:ext>
            </p:extLst>
          </p:nvPr>
        </p:nvGraphicFramePr>
        <p:xfrm>
          <a:off x="206719" y="1249510"/>
          <a:ext cx="3311467" cy="2917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8013">
                  <a:extLst>
                    <a:ext uri="{9D8B030D-6E8A-4147-A177-3AD203B41FA5}">
                      <a16:colId xmlns:a16="http://schemas.microsoft.com/office/drawing/2014/main" xmlns="" val="1702024123"/>
                    </a:ext>
                  </a:extLst>
                </a:gridCol>
                <a:gridCol w="1923454">
                  <a:extLst>
                    <a:ext uri="{9D8B030D-6E8A-4147-A177-3AD203B41FA5}">
                      <a16:colId xmlns:a16="http://schemas.microsoft.com/office/drawing/2014/main" xmlns="" val="4007589415"/>
                    </a:ext>
                  </a:extLst>
                </a:gridCol>
              </a:tblGrid>
              <a:tr h="758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</a:rPr>
                        <a:t>Spectral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</a:rPr>
                        <a:t>range 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397" marR="9139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0" dirty="0">
                          <a:solidFill>
                            <a:schemeClr val="tx1"/>
                          </a:solidFill>
                          <a:effectLst/>
                        </a:rPr>
                        <a:t>400-1100 nm </a:t>
                      </a:r>
                      <a:endParaRPr lang="ru-RU" sz="23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397" marR="9139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9016126"/>
                  </a:ext>
                </a:extLst>
              </a:tr>
              <a:tr h="444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chemeClr val="tx1"/>
                          </a:solidFill>
                          <a:effectLst/>
                        </a:rPr>
                        <a:t>F </a:t>
                      </a:r>
                      <a:endParaRPr lang="ru-RU" sz="2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397" marR="9139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</a:rPr>
                        <a:t>5600 mm 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397" marR="9139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2418991"/>
                  </a:ext>
                </a:extLst>
              </a:tr>
              <a:tr h="444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</a:rPr>
                        <a:t>focal ratio 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397" marR="9139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</a:rPr>
                        <a:t>1:3,5 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397" marR="9139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411769"/>
                  </a:ext>
                </a:extLst>
              </a:tr>
              <a:tr h="444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chemeClr val="tx1"/>
                          </a:solidFill>
                          <a:effectLst/>
                        </a:rPr>
                        <a:t>2ω</a:t>
                      </a:r>
                      <a:endParaRPr lang="ru-RU" sz="2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397" marR="9139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</a:rPr>
                        <a:t>2,80 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397" marR="9139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4861980"/>
                  </a:ext>
                </a:extLst>
              </a:tr>
              <a:tr h="444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chemeClr val="tx1"/>
                          </a:solidFill>
                          <a:effectLst/>
                        </a:rPr>
                        <a:t>2y’ </a:t>
                      </a:r>
                      <a:endParaRPr lang="ru-RU" sz="2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397" marR="9139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</a:rPr>
                        <a:t>277 mm 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397" marR="9139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9837046"/>
                  </a:ext>
                </a:extLst>
              </a:tr>
            </a:tbl>
          </a:graphicData>
        </a:graphic>
      </p:graphicFrame>
      <p:pic>
        <p:nvPicPr>
          <p:cNvPr id="8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4491038"/>
            <a:ext cx="68643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86600" y="6585735"/>
            <a:ext cx="2057400" cy="268914"/>
          </a:xfrm>
        </p:spPr>
        <p:txBody>
          <a:bodyPr/>
          <a:lstStyle/>
          <a:p>
            <a:fld id="{DF3E852E-B496-5741-A3D5-A04604A45433}" type="slidenum">
              <a:rPr lang="en-US" sz="1600" smtClean="0"/>
              <a:pPr/>
              <a:t>7</a:t>
            </a:fld>
            <a:endParaRPr lang="en-US" sz="16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5735"/>
            <a:ext cx="7619729" cy="26891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B.Shustov</a:t>
            </a:r>
            <a:r>
              <a:rPr lang="en-US" i="1" dirty="0" smtClean="0"/>
              <a:t>      Russian astronomers  for the IAWN </a:t>
            </a:r>
            <a:r>
              <a:rPr lang="en-US" dirty="0" smtClean="0"/>
              <a:t>IAWN        The 5-th IAWN  meeting     Vienna, Austria   Jan 30, 2018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364" y="1216025"/>
            <a:ext cx="23622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29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campaings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063" y="1511254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SAO RAS    </a:t>
            </a:r>
            <a:r>
              <a:rPr lang="mr-IN" dirty="0" smtClean="0"/>
              <a:t>–  </a:t>
            </a:r>
            <a:r>
              <a:rPr lang="ru-RU" dirty="0" smtClean="0"/>
              <a:t>6 </a:t>
            </a:r>
            <a:r>
              <a:rPr lang="ru-RU" dirty="0" err="1" smtClean="0"/>
              <a:t>m</a:t>
            </a:r>
            <a:r>
              <a:rPr lang="ru-RU" dirty="0" smtClean="0"/>
              <a:t> </a:t>
            </a:r>
            <a:r>
              <a:rPr lang="ru-RU" dirty="0" err="1" smtClean="0"/>
              <a:t>telescope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err="1" smtClean="0"/>
              <a:t>CrAO</a:t>
            </a:r>
            <a:r>
              <a:rPr lang="ru-RU" dirty="0" smtClean="0"/>
              <a:t> </a:t>
            </a:r>
            <a:r>
              <a:rPr lang="mr-IN" dirty="0"/>
              <a:t> </a:t>
            </a:r>
            <a:r>
              <a:rPr lang="mr-IN" dirty="0" smtClean="0"/>
              <a:t>RAS </a:t>
            </a:r>
            <a:r>
              <a:rPr lang="ru-RU" dirty="0" smtClean="0"/>
              <a:t>       </a:t>
            </a:r>
            <a:r>
              <a:rPr lang="mr-IN" dirty="0" smtClean="0"/>
              <a:t>–   </a:t>
            </a:r>
            <a:r>
              <a:rPr lang="ru-RU" dirty="0" smtClean="0"/>
              <a:t>2.6 </a:t>
            </a:r>
            <a:r>
              <a:rPr lang="ru-RU" dirty="0" err="1" smtClean="0"/>
              <a:t>m</a:t>
            </a:r>
            <a:r>
              <a:rPr lang="ru-RU" dirty="0" smtClean="0"/>
              <a:t> </a:t>
            </a:r>
            <a:r>
              <a:rPr lang="ru-RU" dirty="0" err="1" smtClean="0"/>
              <a:t>telescope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0.8 </a:t>
            </a:r>
            <a:r>
              <a:rPr lang="ru-RU" dirty="0" err="1" smtClean="0"/>
              <a:t>m</a:t>
            </a:r>
            <a:r>
              <a:rPr lang="ru-RU" dirty="0" smtClean="0"/>
              <a:t> </a:t>
            </a:r>
            <a:r>
              <a:rPr lang="ru-RU" dirty="0" err="1" smtClean="0"/>
              <a:t>wide</a:t>
            </a:r>
            <a:r>
              <a:rPr lang="ru-RU" dirty="0" smtClean="0"/>
              <a:t> </a:t>
            </a:r>
            <a:r>
              <a:rPr lang="ru-RU" dirty="0" err="1" smtClean="0"/>
              <a:t>field</a:t>
            </a:r>
            <a:r>
              <a:rPr lang="ru-RU" dirty="0" smtClean="0"/>
              <a:t> </a:t>
            </a:r>
            <a:r>
              <a:rPr lang="ru-RU" dirty="0" err="1" smtClean="0"/>
              <a:t>telescope</a:t>
            </a: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Ural</a:t>
            </a:r>
            <a:r>
              <a:rPr lang="ru-RU" b="1" dirty="0" smtClean="0"/>
              <a:t>  </a:t>
            </a:r>
            <a:r>
              <a:rPr lang="ru-RU" b="1" dirty="0" err="1" smtClean="0"/>
              <a:t>University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Ekaterinburg</a:t>
            </a:r>
            <a:r>
              <a:rPr lang="ru-RU" dirty="0" smtClean="0"/>
              <a:t>) </a:t>
            </a:r>
            <a:r>
              <a:rPr lang="mr-IN" dirty="0"/>
              <a:t>–</a:t>
            </a:r>
            <a:r>
              <a:rPr lang="ru-RU" dirty="0" smtClean="0"/>
              <a:t>  1.2 </a:t>
            </a:r>
            <a:r>
              <a:rPr lang="ru-RU" dirty="0" err="1" smtClean="0"/>
              <a:t>m</a:t>
            </a:r>
            <a:r>
              <a:rPr lang="ru-RU" dirty="0" smtClean="0"/>
              <a:t> </a:t>
            </a:r>
            <a:r>
              <a:rPr lang="ru-RU" dirty="0" err="1" smtClean="0"/>
              <a:t>student</a:t>
            </a:r>
            <a:r>
              <a:rPr lang="ru-RU" dirty="0" smtClean="0"/>
              <a:t> </a:t>
            </a:r>
            <a:r>
              <a:rPr lang="ru-RU" dirty="0" err="1" smtClean="0"/>
              <a:t>telescope</a:t>
            </a: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Kazan</a:t>
            </a:r>
            <a:r>
              <a:rPr lang="ru-RU" b="1" dirty="0" smtClean="0"/>
              <a:t> </a:t>
            </a:r>
            <a:r>
              <a:rPr lang="ru-RU" b="1" dirty="0" err="1" smtClean="0"/>
              <a:t>University</a:t>
            </a:r>
            <a:r>
              <a:rPr lang="ru-RU" b="1" dirty="0" smtClean="0"/>
              <a:t>      </a:t>
            </a:r>
            <a:r>
              <a:rPr lang="mr-IN" dirty="0" smtClean="0"/>
              <a:t>–</a:t>
            </a:r>
            <a:r>
              <a:rPr lang="ru-RU" dirty="0" smtClean="0"/>
              <a:t>  1.5 </a:t>
            </a:r>
            <a:r>
              <a:rPr lang="ru-RU" dirty="0" err="1" smtClean="0"/>
              <a:t>m</a:t>
            </a:r>
            <a:r>
              <a:rPr lang="ru-RU" dirty="0" smtClean="0"/>
              <a:t> </a:t>
            </a:r>
            <a:r>
              <a:rPr lang="ru-RU" dirty="0" err="1" smtClean="0"/>
              <a:t>telescope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Turkey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N</a:t>
            </a:r>
            <a:r>
              <a:rPr lang="ru-RU" dirty="0" err="1" smtClean="0"/>
              <a:t>etworks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moderate</a:t>
            </a:r>
            <a:r>
              <a:rPr lang="ru-RU" dirty="0" smtClean="0"/>
              <a:t> </a:t>
            </a:r>
            <a:r>
              <a:rPr lang="ru-RU" dirty="0" err="1" smtClean="0"/>
              <a:t>class</a:t>
            </a:r>
            <a:r>
              <a:rPr lang="ru-RU" dirty="0" smtClean="0"/>
              <a:t> </a:t>
            </a:r>
            <a:r>
              <a:rPr lang="ru-RU" dirty="0" err="1" smtClean="0"/>
              <a:t>telescopes</a:t>
            </a:r>
            <a:r>
              <a:rPr lang="ru-RU" dirty="0" smtClean="0"/>
              <a:t> (</a:t>
            </a:r>
            <a:r>
              <a:rPr lang="ru-RU" dirty="0" err="1" smtClean="0"/>
              <a:t>still</a:t>
            </a:r>
            <a:r>
              <a:rPr lang="ru-RU" dirty="0" smtClean="0"/>
              <a:t> </a:t>
            </a:r>
            <a:r>
              <a:rPr lang="ru-RU" dirty="0" err="1" smtClean="0"/>
              <a:t>uncertain</a:t>
            </a:r>
            <a:r>
              <a:rPr lang="ru-RU" dirty="0" smtClean="0"/>
              <a:t> </a:t>
            </a:r>
            <a:r>
              <a:rPr lang="ru-RU" dirty="0" err="1" smtClean="0"/>
              <a:t>as</a:t>
            </a:r>
            <a:r>
              <a:rPr lang="ru-RU" dirty="0" smtClean="0"/>
              <a:t> </a:t>
            </a:r>
            <a:r>
              <a:rPr lang="ru-RU" dirty="0" err="1" smtClean="0"/>
              <a:t>it</a:t>
            </a:r>
            <a:r>
              <a:rPr lang="ru-RU" dirty="0" smtClean="0"/>
              <a:t> </a:t>
            </a:r>
            <a:r>
              <a:rPr lang="ru-RU" dirty="0" err="1" smtClean="0"/>
              <a:t>concerns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IAWN </a:t>
            </a:r>
            <a:r>
              <a:rPr lang="ru-RU" dirty="0" err="1" smtClean="0"/>
              <a:t>collaboration</a:t>
            </a:r>
            <a:r>
              <a:rPr lang="ru-RU" dirty="0" smtClean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/>
              <a:t>ISON</a:t>
            </a:r>
            <a:r>
              <a:rPr lang="ru-RU" dirty="0" smtClean="0"/>
              <a:t> </a:t>
            </a:r>
            <a:r>
              <a:rPr lang="mr-IN" dirty="0" smtClean="0"/>
              <a:t>–</a:t>
            </a:r>
            <a:r>
              <a:rPr lang="ru-RU" dirty="0" smtClean="0"/>
              <a:t> </a:t>
            </a:r>
            <a:r>
              <a:rPr lang="ru-RU" dirty="0" err="1" smtClean="0"/>
              <a:t>up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3 </a:t>
            </a:r>
            <a:r>
              <a:rPr lang="ru-RU" dirty="0" err="1" smtClean="0"/>
              <a:t>telescopes</a:t>
            </a:r>
            <a:r>
              <a:rPr lang="ru-RU" dirty="0" smtClean="0"/>
              <a:t> (0.5 </a:t>
            </a:r>
            <a:r>
              <a:rPr lang="ru-RU" dirty="0" err="1" smtClean="0"/>
              <a:t>m</a:t>
            </a:r>
            <a:r>
              <a:rPr lang="ru-RU" dirty="0" smtClean="0"/>
              <a:t> </a:t>
            </a:r>
            <a:r>
              <a:rPr lang="ru-RU" dirty="0" err="1" smtClean="0"/>
              <a:t>class</a:t>
            </a:r>
            <a:r>
              <a:rPr lang="ru-RU" dirty="0" smtClean="0"/>
              <a:t>)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observations</a:t>
            </a:r>
            <a:r>
              <a:rPr lang="ru-RU" dirty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asteroids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comets</a:t>
            </a: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/>
              <a:t>MASTER</a:t>
            </a:r>
            <a:r>
              <a:rPr lang="ru-RU" dirty="0" smtClean="0"/>
              <a:t> </a:t>
            </a:r>
            <a:r>
              <a:rPr lang="mr-IN" dirty="0" smtClean="0"/>
              <a:t>–</a:t>
            </a:r>
            <a:r>
              <a:rPr lang="ru-RU" dirty="0" smtClean="0"/>
              <a:t>  0.4 </a:t>
            </a:r>
            <a:r>
              <a:rPr lang="ru-RU" dirty="0" err="1" smtClean="0"/>
              <a:t>m</a:t>
            </a:r>
            <a:r>
              <a:rPr lang="ru-RU" dirty="0" smtClean="0"/>
              <a:t> </a:t>
            </a:r>
            <a:r>
              <a:rPr lang="ru-RU" dirty="0" err="1" smtClean="0"/>
              <a:t>telescopes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52E-B496-5741-A3D5-A04604A4543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7086600" y="6585735"/>
            <a:ext cx="2057400" cy="268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3E852E-B496-5741-A3D5-A04604A45433}" type="slidenum">
              <a:rPr lang="en-US" sz="1600" smtClean="0"/>
              <a:pPr/>
              <a:t>8</a:t>
            </a:fld>
            <a:endParaRPr lang="en-US" sz="16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5735"/>
            <a:ext cx="7619729" cy="26891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B.Shustov</a:t>
            </a:r>
            <a:r>
              <a:rPr lang="en-US" i="1" dirty="0" smtClean="0"/>
              <a:t>      Russian astronomers  for the IAWN </a:t>
            </a:r>
            <a:r>
              <a:rPr lang="en-US" dirty="0" smtClean="0"/>
              <a:t>IAWN        The 5-th IAWN  meeting     Vienna, Austria   Jan 30,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2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52E-B496-5741-A3D5-A04604A4543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2870" y="3385751"/>
            <a:ext cx="6856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Thanks to all of you for your attention!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9651" y="377505"/>
            <a:ext cx="7600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Thanks to all the colleagues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from IAWN TC4 Recovery campaign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for  valuable </a:t>
            </a:r>
            <a:r>
              <a:rPr lang="en-US" sz="3200" b="1" dirty="0" smtClean="0">
                <a:solidFill>
                  <a:srgbClr val="FFFF00"/>
                </a:solidFill>
              </a:rPr>
              <a:t>experience!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5735"/>
            <a:ext cx="7619729" cy="26891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B.Shustov</a:t>
            </a:r>
            <a:r>
              <a:rPr lang="en-US" i="1" dirty="0" smtClean="0"/>
              <a:t>      Russian astronomers  for the IAWN </a:t>
            </a:r>
            <a:r>
              <a:rPr lang="en-US" dirty="0" smtClean="0"/>
              <a:t>IAWN        The 5-th IAWN  meeting     Vienna, Austria   Jan 30,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7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657</Words>
  <Application>Microsoft Macintosh PowerPoint</Application>
  <PresentationFormat>Экран (4:3)</PresentationFormat>
  <Paragraphs>109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  Russian astronomers   for  the International Asteroid Warning Network (IAWN)</vt:lpstr>
      <vt:lpstr>Russian astronomical centers are joining the IAWN </vt:lpstr>
      <vt:lpstr>2012 TC4:  Observations in Terskol</vt:lpstr>
      <vt:lpstr>INASAN: 1-m telescope</vt:lpstr>
      <vt:lpstr>INASAN: 1-m telescope in Simeiz</vt:lpstr>
      <vt:lpstr>INASAN plans: Multiaperture telescope (8x25cm)</vt:lpstr>
      <vt:lpstr>Irkutsk: AZT-33VM </vt:lpstr>
      <vt:lpstr>For campaings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Recovery of  2012 TC4 &amp; the International Asteroid Warning Network (IAWN)</dc:title>
  <dc:creator>Microsoft Office User</dc:creator>
  <cp:lastModifiedBy>B.M. Shustov</cp:lastModifiedBy>
  <cp:revision>128</cp:revision>
  <dcterms:created xsi:type="dcterms:W3CDTF">2017-09-25T13:14:19Z</dcterms:created>
  <dcterms:modified xsi:type="dcterms:W3CDTF">2018-01-29T22:38:04Z</dcterms:modified>
</cp:coreProperties>
</file>