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50c8098d1_0_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50c8098d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50c8098d1_0_5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50c8098d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50c8098d1_0_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50c8098d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520b07e3b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520b07e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97725" y="2045170"/>
            <a:ext cx="85206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ATLAS Status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97725" y="39775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Larry Denneau</a:t>
            </a:r>
            <a:r>
              <a:rPr lang="en">
                <a:solidFill>
                  <a:srgbClr val="F3F3F3"/>
                </a:solidFill>
              </a:rPr>
              <a:t>, </a:t>
            </a:r>
            <a:r>
              <a:rPr lang="en">
                <a:solidFill>
                  <a:srgbClr val="F3F3F3"/>
                </a:solidFill>
              </a:rPr>
              <a:t>University of Hawai‘i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6th IAWN Steering Group Meeting</a:t>
            </a:r>
            <a:endParaRPr sz="18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19 Oct 2018</a:t>
            </a:r>
            <a:endParaRPr sz="1800">
              <a:solidFill>
                <a:srgbClr val="F3F3F3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75" y="5743375"/>
            <a:ext cx="17526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24575" y="2903225"/>
            <a:ext cx="62076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</a:rPr>
              <a:t>Asteroid Terrestrial-impact Last Alert System</a:t>
            </a:r>
            <a:endParaRPr b="1" sz="18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ATLAS #1 (Mauna Loa) and ATLAS #2 (Haleakalā)</a:t>
            </a:r>
            <a:endParaRPr b="1"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37525" y="1356875"/>
            <a:ext cx="57183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Operating ~3 years now (Haleakala since 2015, Mauna Loa 2017), ops funded through 2020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200+ NEO discoveries to date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Robotic — no observer, automatic pipeline, human review of NEO candidates after MOPS processing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Observed 2018 LA prior to impact (See Davide’s talk shortly)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475" y="4405292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2475" y="1583542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064675" y="3600400"/>
            <a:ext cx="1320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Haleakalā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064675" y="6340450"/>
            <a:ext cx="1320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Mauna Loa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97750" y="6348975"/>
            <a:ext cx="43743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D9D9D9"/>
                </a:solidFill>
              </a:rPr>
              <a:t>Denneau IAWN 6, 19 Oct 2018</a:t>
            </a:r>
            <a:endParaRPr i="1">
              <a:solidFill>
                <a:srgbClr val="D9D9D9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375" y="4186862"/>
            <a:ext cx="4074176" cy="20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ATLAS Performance</a:t>
            </a:r>
            <a:endParaRPr b="1"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536625"/>
            <a:ext cx="3948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Continuously improving, focusing on latency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Large-scale simulation to understand performance and biases; shows good performance for close approachers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Keep everything: ~1PB dataset and growing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3F3F3"/>
                </a:solidFill>
              </a:rPr>
              <a:t>Publications: ATLAS System and Design (Tonry 2018), ATLAS Reference Catalog (Tonry 2019)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97750" y="6348975"/>
            <a:ext cx="43743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D9D9D9"/>
                </a:solidFill>
              </a:rPr>
              <a:t>Denneau IAWN 6, 19 Oct 2018</a:t>
            </a:r>
            <a:endParaRPr i="1">
              <a:solidFill>
                <a:srgbClr val="D9D9D9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600" y="1653975"/>
            <a:ext cx="4511749" cy="300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ATLAS System Expansion</a:t>
            </a:r>
            <a:endParaRPr b="1"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536625"/>
            <a:ext cx="60870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South African Astronomical Observatory (Sutherland)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Just visited SAAO, very promising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ATLAS #3 online in late 2020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ATLAS-Chile (Site TBD: several options including commercial)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ATLAS #4 online mid 2021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EFEFEF"/>
                </a:solidFill>
              </a:rPr>
              <a:t>Entire sky 4X every 24 hours!</a:t>
            </a:r>
            <a:endParaRPr b="1" sz="30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2675" y="736625"/>
            <a:ext cx="2131903" cy="186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6495925" y="2742325"/>
            <a:ext cx="21654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Future site of ATLAS #3 in Sutherland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97750" y="6348975"/>
            <a:ext cx="43743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D9D9D9"/>
                </a:solidFill>
              </a:rPr>
              <a:t>Denneau IAWN 6, 19 Oct 2018</a:t>
            </a:r>
            <a:endParaRPr i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964800" y="3292700"/>
            <a:ext cx="1768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IFA MANOA</a:t>
            </a:r>
            <a:endParaRPr b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John Tonry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Larry Denneau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Andrei Sherstyuk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Ari Heinze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Heather Flewelling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Henry Weiland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Jessica Young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Karl Uyehara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Amy Miyashiro 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Richard Wainscoat 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741750" y="3285600"/>
            <a:ext cx="1591800" cy="24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IFA MAUI</a:t>
            </a:r>
            <a:endParaRPr b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Mike Maberry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Joey Perreira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Tom McCall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Garry Nitta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4503550" y="3292700"/>
            <a:ext cx="1707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EXTERNAL</a:t>
            </a:r>
            <a:endParaRPr b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Alan Fitzsimmons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Armin Rest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Stephen Smartt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Ken Smith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Brian Stalder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Chris Stubbs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David Young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6287650" y="3292700"/>
            <a:ext cx="2137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FRIENDS</a:t>
            </a:r>
            <a:endParaRPr b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Phil Whitney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Gareth Wynn-Williams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Chris Oliver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The STAC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2733000" y="4686550"/>
            <a:ext cx="1591800" cy="19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IFA HILO</a:t>
            </a:r>
            <a:endParaRPr b="1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Klaus Hodapp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632650" y="551175"/>
            <a:ext cx="3878700" cy="10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3F3F3"/>
                </a:solidFill>
              </a:rPr>
              <a:t>ATLAS</a:t>
            </a:r>
            <a:endParaRPr b="1" sz="42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Is brought to you by</a:t>
            </a:r>
            <a:endParaRPr sz="1800">
              <a:solidFill>
                <a:srgbClr val="F3F3F3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341925" y="1583650"/>
            <a:ext cx="48618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</a:rPr>
              <a:t>NASA NEOO/PDCO</a:t>
            </a:r>
            <a:endParaRPr b="1" sz="18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3F3F3"/>
                </a:solidFill>
              </a:rPr>
              <a:t>NASA Grant #80NSSC18K0284</a:t>
            </a:r>
            <a:endParaRPr b="1" sz="1800">
              <a:solidFill>
                <a:srgbClr val="F3F3F3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469575" y="5972250"/>
            <a:ext cx="63246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3F3F3"/>
                </a:solidFill>
              </a:rPr>
              <a:t>fallingstar.com</a:t>
            </a:r>
            <a:endParaRPr b="1" sz="2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