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62" r:id="rId5"/>
    <p:sldId id="263" r:id="rId6"/>
    <p:sldId id="295" r:id="rId7"/>
    <p:sldId id="261" r:id="rId8"/>
    <p:sldId id="296" r:id="rId9"/>
    <p:sldId id="264" r:id="rId10"/>
    <p:sldId id="269" r:id="rId11"/>
    <p:sldId id="290" r:id="rId12"/>
    <p:sldId id="294" r:id="rId13"/>
    <p:sldId id="292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1"/>
    <p:restoredTop sz="94665"/>
  </p:normalViewPr>
  <p:slideViewPr>
    <p:cSldViewPr snapToGrid="0" snapToObjects="1">
      <p:cViewPr varScale="1">
        <p:scale>
          <a:sx n="113" d="100"/>
          <a:sy n="113" d="100"/>
        </p:scale>
        <p:origin x="2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9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1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9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3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0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4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9089-2D4D-9E4E-9920-BC1232759C18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9ADD-0F49-5948-BA5A-F43B60B1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neos.jpl.nasa.gov/stat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7DEA01-A077-D443-8AD5-835FA698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30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003514" y="473104"/>
            <a:ext cx="9379650" cy="2733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1" dirty="0">
                <a:solidFill>
                  <a:srgbClr val="FFFF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6</a:t>
            </a:r>
            <a:r>
              <a:rPr lang="en-US" sz="5400" b="1" i="1" baseline="30000" dirty="0">
                <a:solidFill>
                  <a:srgbClr val="FFFF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</a:t>
            </a:r>
            <a:r>
              <a:rPr lang="en-US" sz="5400" b="1" i="1" dirty="0">
                <a:solidFill>
                  <a:srgbClr val="FFFF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International Asteroid Warning Network (IAWN) Meeting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856663" y="5120404"/>
            <a:ext cx="466344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NASA Update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19 October 2018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Knoxville, Tennessee USA</a:t>
            </a:r>
          </a:p>
        </p:txBody>
      </p:sp>
    </p:spTree>
    <p:extLst>
      <p:ext uri="{BB962C8B-B14F-4D97-AF65-F5344CB8AC3E}">
        <p14:creationId xmlns:p14="http://schemas.microsoft.com/office/powerpoint/2010/main" val="6885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015" y="0"/>
            <a:ext cx="3782786" cy="128202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+mn-lt"/>
              </a:rPr>
              <a:t>2018 LA</a:t>
            </a:r>
            <a:br>
              <a:rPr lang="en-US" sz="5400" b="1" baseline="-25000" dirty="0">
                <a:latin typeface="+mn-lt"/>
              </a:rPr>
            </a:br>
            <a:endParaRPr lang="en-US" sz="4000" b="1" baseline="-250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814026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6E9522-49CC-1048-933C-2939333F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" y="929758"/>
            <a:ext cx="6259622" cy="5786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F188A-3EA2-E94E-9931-64778CD4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0" y="0"/>
            <a:ext cx="5617029" cy="6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25500" y="73929"/>
            <a:ext cx="8229600" cy="74861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PDCO Flight Mission Projects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819" y="2098238"/>
            <a:ext cx="80613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err="1"/>
              <a:t>NEOCam</a:t>
            </a:r>
            <a:r>
              <a:rPr lang="en-US" sz="2400" b="1" dirty="0"/>
              <a:t>: Near-Earth Object Camera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Infrared survey telescope optimized for meeting congressional mandate to find and characterize NEOs down to 140 meters in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Extended Phase A – completed; continuing as an instrument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5219" y="4406856"/>
            <a:ext cx="646163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DART: Double Asteroid Redirection Test</a:t>
            </a:r>
            <a:endParaRPr lang="en-US" sz="2400" i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Demonstration of kinetic impactor technique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Target - Moon of 65803 </a:t>
            </a:r>
            <a:r>
              <a:rPr lang="en-US" sz="2400" dirty="0" err="1"/>
              <a:t>Didymos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Launch 2020, impact 2022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Continues in Phase C</a:t>
            </a:r>
          </a:p>
        </p:txBody>
      </p:sp>
      <p:pic>
        <p:nvPicPr>
          <p:cNvPr id="8" name="Picture 2" descr="\\davis\project\AIDA\600 Spacecraft\Mechanical\screen captures\SSR-MDR Views\Snap139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73860">
            <a:off x="324422" y="5144571"/>
            <a:ext cx="2658835" cy="99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6987">
            <a:off x="940283" y="2451134"/>
            <a:ext cx="908642" cy="2215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31" y="1021506"/>
            <a:ext cx="1907340" cy="1595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9819" y="1096440"/>
            <a:ext cx="630804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NEOWISE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Continues in extended NEO survey operations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0" y="915618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7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10"/>
          <p:cNvSpPr>
            <a:spLocks noChangeArrowheads="1"/>
          </p:cNvSpPr>
          <p:nvPr/>
        </p:nvSpPr>
        <p:spPr bwMode="auto">
          <a:xfrm>
            <a:off x="2133600" y="1219200"/>
            <a:ext cx="8001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2013" indent="-341313"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913" indent="-228600"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6225" indent="-119063"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6B792-9538-E845-9A3F-810710A3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83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0E12A-04FB-7341-8CC7-11EB6500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610" y="0"/>
            <a:ext cx="5331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5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7159AF-E210-3241-943A-61EC17C9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"/>
            <a:ext cx="12192000" cy="648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0999" y="5307764"/>
            <a:ext cx="3791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13.5 million observations world wide</a:t>
            </a:r>
          </a:p>
          <a:p>
            <a:r>
              <a:rPr lang="en-US" b="1" dirty="0">
                <a:solidFill>
                  <a:srgbClr val="FF0000"/>
                </a:solidFill>
              </a:rPr>
              <a:t>(of which 135,000 of NEOs)</a:t>
            </a:r>
          </a:p>
          <a:p>
            <a:r>
              <a:rPr lang="en-US" b="1" dirty="0">
                <a:solidFill>
                  <a:srgbClr val="FF0000"/>
                </a:solidFill>
              </a:rPr>
              <a:t> 41 countries + 1 observatory in space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8" y="12551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Observations Worldwide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(as tallied by the MPC)</a:t>
            </a:r>
          </a:p>
        </p:txBody>
      </p:sp>
    </p:spTree>
    <p:extLst>
      <p:ext uri="{BB962C8B-B14F-4D97-AF65-F5344CB8AC3E}">
        <p14:creationId xmlns:p14="http://schemas.microsoft.com/office/powerpoint/2010/main" val="409680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2EE173-00B0-1347-B36F-5CAC4966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453" y="135325"/>
            <a:ext cx="7854702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Signatories to IAWN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D90B85-2555-FC49-A6A0-F6477AA87DE3}"/>
              </a:ext>
            </a:extLst>
          </p:cNvPr>
          <p:cNvCxnSpPr>
            <a:cxnSpLocks/>
          </p:cNvCxnSpPr>
          <p:nvPr/>
        </p:nvCxnSpPr>
        <p:spPr>
          <a:xfrm>
            <a:off x="0" y="1049866"/>
            <a:ext cx="12192000" cy="0"/>
          </a:xfrm>
          <a:prstGeom prst="line">
            <a:avLst/>
          </a:prstGeom>
          <a:ln w="38100" cmpd="dbl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F817C49-46DE-1A4C-A1DB-F2D853B3E784}"/>
              </a:ext>
            </a:extLst>
          </p:cNvPr>
          <p:cNvSpPr/>
          <p:nvPr/>
        </p:nvSpPr>
        <p:spPr>
          <a:xfrm>
            <a:off x="202454" y="1179402"/>
            <a:ext cx="118738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KASI — Korean Astronomy Space Science Institute, Daejeon, South Korea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INAOE - the National Institute of Astrophysics, Optics, and Electronics in </a:t>
            </a:r>
            <a:r>
              <a:rPr lang="en-US" b="1" dirty="0" err="1">
                <a:solidFill>
                  <a:prstClr val="black"/>
                </a:solidFill>
              </a:rPr>
              <a:t>Cholua</a:t>
            </a:r>
            <a:r>
              <a:rPr lang="en-US" b="1" dirty="0">
                <a:solidFill>
                  <a:prstClr val="black"/>
                </a:solidFill>
              </a:rPr>
              <a:t>, Mexico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INASAN - the Institute of Astronomy, Russian Academy of Sciences, Moscow, Russia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ESO - European Southern Observatory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ESA – European Space Agency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NASA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University of </a:t>
            </a:r>
            <a:r>
              <a:rPr lang="en-US" b="1" dirty="0" err="1">
                <a:solidFill>
                  <a:prstClr val="black"/>
                </a:solidFill>
              </a:rPr>
              <a:t>Nari</a:t>
            </a:r>
            <a:r>
              <a:rPr lang="es-ES_tradnl" b="1" dirty="0"/>
              <a:t>ñ</a:t>
            </a:r>
            <a:r>
              <a:rPr lang="en-US" b="1" dirty="0">
                <a:solidFill>
                  <a:prstClr val="black"/>
                </a:solidFill>
              </a:rPr>
              <a:t>o, Pasto, Colombia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Peter </a:t>
            </a:r>
            <a:r>
              <a:rPr lang="en-US" b="1" dirty="0" err="1">
                <a:solidFill>
                  <a:prstClr val="black"/>
                </a:solidFill>
              </a:rPr>
              <a:t>Birtwhistle</a:t>
            </a:r>
            <a:r>
              <a:rPr lang="en-US" b="1" dirty="0">
                <a:solidFill>
                  <a:prstClr val="black"/>
                </a:solidFill>
              </a:rPr>
              <a:t>, amateur astronomer, West Berkshire, England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CNSA – China National Space Administration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Zwicky Transient Facility, Palomar Observatory, California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093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6" y="-158999"/>
            <a:ext cx="1144828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+mn-lt"/>
              </a:rPr>
              <a:t>NASA’s NEO Search Program:  Surveys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1179204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345" y="1699945"/>
            <a:ext cx="4709162" cy="1912269"/>
          </a:xfrm>
          <a:prstGeom prst="rect">
            <a:avLst/>
          </a:prstGeom>
          <a:ln w="76200">
            <a:noFill/>
          </a:ln>
        </p:spPr>
      </p:pic>
      <p:pic>
        <p:nvPicPr>
          <p:cNvPr id="7" name="Picture 6" descr="DSCN14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120" y="3801095"/>
            <a:ext cx="2233728" cy="283464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517" y="3875874"/>
            <a:ext cx="2266085" cy="2834640"/>
          </a:xfrm>
          <a:prstGeom prst="rect">
            <a:avLst/>
          </a:prstGeom>
          <a:ln w="571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36" y="3795094"/>
            <a:ext cx="2294535" cy="2834640"/>
          </a:xfrm>
          <a:prstGeom prst="rect">
            <a:avLst/>
          </a:prstGeom>
          <a:ln w="5715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87799" y="4286289"/>
            <a:ext cx="2685081" cy="2013811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39836" y="3795094"/>
            <a:ext cx="23063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+mn-lt"/>
                <a:cs typeface="Arial" charset="0"/>
              </a:rPr>
              <a:t>LINEAR/SST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8782" y="6186309"/>
            <a:ext cx="25788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7030A0"/>
                </a:solidFill>
                <a:latin typeface="+mn-lt"/>
                <a:cs typeface="Arial" charset="0"/>
              </a:rPr>
              <a:t>3.5-m (to Australia)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0480536" y="1668291"/>
            <a:ext cx="1393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NEOWISE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0427806" y="3050676"/>
            <a:ext cx="1418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JPL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Sun-synch LEO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114524" y="3296897"/>
            <a:ext cx="626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20" rIns="45720" bIns="4572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0.4 m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678215" y="3863673"/>
            <a:ext cx="2320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Pan-STARRS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670984" y="3795094"/>
            <a:ext cx="19912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Catalina Sky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Survey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9614415" y="3911626"/>
            <a:ext cx="2099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ATLAS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588339" y="5816977"/>
            <a:ext cx="12214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FFFF00"/>
                </a:solidFill>
                <a:latin typeface="+mn-lt"/>
                <a:cs typeface="Arial" charset="0"/>
              </a:rPr>
              <a:t>1.5-m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FFFF00"/>
                </a:solidFill>
                <a:latin typeface="+mn-lt"/>
                <a:cs typeface="Arial" charset="0"/>
              </a:rPr>
              <a:t>0.7-m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744435" y="5664092"/>
            <a:ext cx="22358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FFFF00"/>
                </a:solidFill>
                <a:latin typeface="+mn-lt"/>
                <a:cs typeface="Arial" charset="0"/>
              </a:rPr>
              <a:t>Two 1.8-m telescopes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 err="1">
                <a:solidFill>
                  <a:srgbClr val="FFFF00"/>
                </a:solidFill>
                <a:latin typeface="+mn-lt"/>
              </a:rPr>
              <a:t>Haleakalā</a:t>
            </a:r>
            <a:r>
              <a:rPr lang="en-US" sz="2100" b="1" dirty="0">
                <a:solidFill>
                  <a:srgbClr val="FFFF00"/>
                </a:solidFill>
                <a:latin typeface="+mn-lt"/>
              </a:rPr>
              <a:t>, Maui</a:t>
            </a:r>
            <a:endParaRPr lang="en-US" sz="2100" b="1" kern="0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738009" y="5923696"/>
            <a:ext cx="23503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srgbClr val="FFFF00"/>
                </a:solidFill>
                <a:latin typeface="+mn-lt"/>
                <a:cs typeface="Arial" charset="0"/>
              </a:rPr>
              <a:t>0.5-m </a:t>
            </a:r>
            <a:r>
              <a:rPr lang="en-US" sz="2100" b="1" dirty="0" err="1">
                <a:solidFill>
                  <a:srgbClr val="FFFF00"/>
                </a:solidFill>
                <a:latin typeface="+mn-lt"/>
              </a:rPr>
              <a:t>Haleakalā</a:t>
            </a:r>
            <a:r>
              <a:rPr lang="en-US" sz="2100" b="1" dirty="0">
                <a:solidFill>
                  <a:srgbClr val="FFFF00"/>
                </a:solidFill>
                <a:latin typeface="+mn-lt"/>
              </a:rPr>
              <a:t> Mauna Loa</a:t>
            </a:r>
            <a:endParaRPr lang="en-US" sz="2100" b="1" kern="0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836" y="1980998"/>
            <a:ext cx="62271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NEOWISE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CSS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Pan-STARRS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ATLAS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LINEAR/SST (being re-assembled in Western Australia</a:t>
            </a:r>
            <a:r>
              <a:rPr lang="en-US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856" y="1388490"/>
            <a:ext cx="320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Current Surveys:</a:t>
            </a:r>
          </a:p>
          <a:p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371856" y="1388490"/>
            <a:ext cx="2705778" cy="59250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72" descr="asteroids.png">
            <a:extLst>
              <a:ext uri="{FF2B5EF4-FFF2-40B4-BE49-F238E27FC236}">
                <a16:creationId xmlns:a16="http://schemas.microsoft.com/office/drawing/2014/main" id="{9E088B70-4312-3E40-94DB-BE194934B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5772">
            <a:off x="3301626" y="1394934"/>
            <a:ext cx="3492982" cy="166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1856" y="-196300"/>
            <a:ext cx="114482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NEAs Discovered (to date)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878143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40" y="6470380"/>
            <a:ext cx="9848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https://cneos.jpl.nasa.gov/stats</a:t>
            </a:r>
            <a:r>
              <a:rPr lang="en-US" dirty="0"/>
              <a:t>                                                                          Alan Chamberlin   JPL/Caltech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3650" y="1952587"/>
            <a:ext cx="1871025" cy="347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600" b="1" dirty="0"/>
              <a:t>NEA total:</a:t>
            </a:r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r>
              <a:rPr lang="en-US" sz="2600" dirty="0"/>
              <a:t>18,731</a:t>
            </a:r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r>
              <a:rPr lang="en-US" sz="2600" b="1" dirty="0"/>
              <a:t>PHAs:</a:t>
            </a:r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r>
              <a:rPr lang="en-US" sz="2600" dirty="0"/>
              <a:t>1,929</a:t>
            </a:r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r>
              <a:rPr lang="en-US" sz="2600" dirty="0"/>
              <a:t>(155 &gt; 1 km)</a:t>
            </a:r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endParaRPr lang="en-US" sz="2600" dirty="0"/>
          </a:p>
          <a:p>
            <a:pPr>
              <a:lnSpc>
                <a:spcPct val="70000"/>
              </a:lnSpc>
            </a:pPr>
            <a:r>
              <a:rPr lang="en-US" sz="2600" b="1" dirty="0"/>
              <a:t>NECs:  </a:t>
            </a:r>
            <a:r>
              <a:rPr lang="en-US" sz="2600" dirty="0"/>
              <a:t>107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6791C-8ECE-6D45-860C-854E5C1FB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72406"/>
            <a:ext cx="10022210" cy="5497974"/>
          </a:xfrm>
          <a:prstGeom prst="rect">
            <a:avLst/>
          </a:prstGeom>
          <a:ln w="25400">
            <a:solidFill>
              <a:srgbClr val="0070C0">
                <a:alpha val="99000"/>
              </a:srgbClr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1916B0-4BD2-7545-B2FB-814F18DD0265}"/>
              </a:ext>
            </a:extLst>
          </p:cNvPr>
          <p:cNvCxnSpPr>
            <a:cxnSpLocks/>
          </p:cNvCxnSpPr>
          <p:nvPr/>
        </p:nvCxnSpPr>
        <p:spPr>
          <a:xfrm>
            <a:off x="4907666" y="5521124"/>
            <a:ext cx="0" cy="405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F2E954-5153-1243-ADE9-2289DCEFA67D}"/>
              </a:ext>
            </a:extLst>
          </p:cNvPr>
          <p:cNvSpPr txBox="1"/>
          <p:nvPr/>
        </p:nvSpPr>
        <p:spPr>
          <a:xfrm>
            <a:off x="4085863" y="4982994"/>
            <a:ext cx="144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NEO </a:t>
            </a:r>
            <a:r>
              <a:rPr lang="en-US" b="1" dirty="0" err="1"/>
              <a:t>Obs</a:t>
            </a:r>
            <a:r>
              <a:rPr lang="en-US" b="1" dirty="0"/>
              <a:t> </a:t>
            </a:r>
            <a:r>
              <a:rPr lang="en-US" b="1" dirty="0" err="1"/>
              <a:t>Prg</a:t>
            </a:r>
            <a:r>
              <a:rPr lang="en-US" b="1" dirty="0"/>
              <a:t> </a:t>
            </a:r>
          </a:p>
          <a:p>
            <a:r>
              <a:rPr lang="en-US" b="1" dirty="0"/>
              <a:t>begins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E8A04-7C33-2249-9766-3C97E51D7404}"/>
              </a:ext>
            </a:extLst>
          </p:cNvPr>
          <p:cNvSpPr txBox="1"/>
          <p:nvPr/>
        </p:nvSpPr>
        <p:spPr>
          <a:xfrm>
            <a:off x="10333412" y="5972538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(as of 22 Sep 2018)</a:t>
            </a:r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1856" y="-196300"/>
            <a:ext cx="114482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NEAs Discovered by Survey (to date)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959168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B8EEAC1A-98D3-4C43-9E04-1170F811C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15" y="1129263"/>
            <a:ext cx="12002570" cy="5522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0981" y="1925768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2053 discoveries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in 2017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A214C43-625B-534A-816E-09E69328E1BB}"/>
              </a:ext>
            </a:extLst>
          </p:cNvPr>
          <p:cNvSpPr/>
          <p:nvPr/>
        </p:nvSpPr>
        <p:spPr>
          <a:xfrm rot="19227899">
            <a:off x="7622325" y="1865556"/>
            <a:ext cx="1643244" cy="1034331"/>
          </a:xfrm>
          <a:prstGeom prst="arc">
            <a:avLst>
              <a:gd name="adj1" fmla="val 16935182"/>
              <a:gd name="adj2" fmla="val 0"/>
            </a:avLst>
          </a:prstGeom>
          <a:ln w="15875">
            <a:solidFill>
              <a:schemeClr val="tx1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53E3C-F4D1-9F43-9258-BE458B7D3A6D}"/>
              </a:ext>
            </a:extLst>
          </p:cNvPr>
          <p:cNvSpPr txBox="1"/>
          <p:nvPr/>
        </p:nvSpPr>
        <p:spPr>
          <a:xfrm>
            <a:off x="10328935" y="497636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1278 discoveries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in 2018 (so far)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1A15825-6D0B-254F-A68D-D7944C985654}"/>
              </a:ext>
            </a:extLst>
          </p:cNvPr>
          <p:cNvSpPr/>
          <p:nvPr/>
        </p:nvSpPr>
        <p:spPr>
          <a:xfrm>
            <a:off x="9525965" y="3158392"/>
            <a:ext cx="891250" cy="1853446"/>
          </a:xfrm>
          <a:custGeom>
            <a:avLst/>
            <a:gdLst>
              <a:gd name="connsiteX0" fmla="*/ 891250 w 891250"/>
              <a:gd name="connsiteY0" fmla="*/ 1853446 h 1853446"/>
              <a:gd name="connsiteX1" fmla="*/ 636607 w 891250"/>
              <a:gd name="connsiteY1" fmla="*/ 1436757 h 1853446"/>
              <a:gd name="connsiteX2" fmla="*/ 520860 w 891250"/>
              <a:gd name="connsiteY2" fmla="*/ 545507 h 1853446"/>
              <a:gd name="connsiteX3" fmla="*/ 370389 w 891250"/>
              <a:gd name="connsiteY3" fmla="*/ 59370 h 1853446"/>
              <a:gd name="connsiteX4" fmla="*/ 69448 w 891250"/>
              <a:gd name="connsiteY4" fmla="*/ 24646 h 1853446"/>
              <a:gd name="connsiteX5" fmla="*/ 0 w 891250"/>
              <a:gd name="connsiteY5" fmla="*/ 209841 h 18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250" h="1853446">
                <a:moveTo>
                  <a:pt x="891250" y="1853446"/>
                </a:moveTo>
                <a:cubicBezTo>
                  <a:pt x="794794" y="1754096"/>
                  <a:pt x="698339" y="1654747"/>
                  <a:pt x="636607" y="1436757"/>
                </a:cubicBezTo>
                <a:cubicBezTo>
                  <a:pt x="574875" y="1218767"/>
                  <a:pt x="565230" y="775071"/>
                  <a:pt x="520860" y="545507"/>
                </a:cubicBezTo>
                <a:cubicBezTo>
                  <a:pt x="476490" y="315943"/>
                  <a:pt x="445624" y="146180"/>
                  <a:pt x="370389" y="59370"/>
                </a:cubicBezTo>
                <a:cubicBezTo>
                  <a:pt x="295154" y="-27440"/>
                  <a:pt x="131179" y="-433"/>
                  <a:pt x="69448" y="24646"/>
                </a:cubicBezTo>
                <a:cubicBezTo>
                  <a:pt x="7716" y="49724"/>
                  <a:pt x="3858" y="129782"/>
                  <a:pt x="0" y="209841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" grpId="0" animBg="1"/>
      <p:bldP spid="10" grpId="0"/>
      <p:bldP spid="10" grpId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1856" y="-196300"/>
            <a:ext cx="114482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NEAs Discovered by Survey (</a:t>
            </a:r>
            <a:r>
              <a:rPr lang="en-US" sz="6000" b="1" dirty="0">
                <a:latin typeface="+mn-lt"/>
              </a:rPr>
              <a:t>140 m+</a:t>
            </a:r>
            <a:r>
              <a:rPr lang="en-US" sz="5400" b="1" dirty="0">
                <a:latin typeface="+mn-lt"/>
              </a:rPr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959168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57E5775B-0C67-174C-9044-D49F35C8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755" y="1079824"/>
            <a:ext cx="11916434" cy="5483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3C6F67-8F08-D24D-AB0C-06BA5A4EBA29}"/>
              </a:ext>
            </a:extLst>
          </p:cNvPr>
          <p:cNvSpPr txBox="1"/>
          <p:nvPr/>
        </p:nvSpPr>
        <p:spPr>
          <a:xfrm>
            <a:off x="8827950" y="173210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539  </a:t>
            </a:r>
          </a:p>
          <a:p>
            <a:pPr algn="ctr"/>
            <a:r>
              <a:rPr lang="en-US" sz="1200" b="1" dirty="0"/>
              <a:t>in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D879B-3849-CA4D-9AB7-37A19AF76186}"/>
              </a:ext>
            </a:extLst>
          </p:cNvPr>
          <p:cNvSpPr txBox="1"/>
          <p:nvPr/>
        </p:nvSpPr>
        <p:spPr>
          <a:xfrm>
            <a:off x="9184998" y="337890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313 </a:t>
            </a:r>
          </a:p>
        </p:txBody>
      </p:sp>
    </p:spTree>
    <p:extLst>
      <p:ext uri="{BB962C8B-B14F-4D97-AF65-F5344CB8AC3E}">
        <p14:creationId xmlns:p14="http://schemas.microsoft.com/office/powerpoint/2010/main" val="14640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79529D-15F4-F048-B194-C1E0C53E9DE2}"/>
              </a:ext>
            </a:extLst>
          </p:cNvPr>
          <p:cNvGrpSpPr/>
          <p:nvPr/>
        </p:nvGrpSpPr>
        <p:grpSpPr>
          <a:xfrm>
            <a:off x="1435168" y="24307"/>
            <a:ext cx="9410216" cy="6077416"/>
            <a:chOff x="923456" y="1210980"/>
            <a:chExt cx="7333129" cy="49741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0A0326-DBED-D349-A5D1-6A682988C28A}"/>
                </a:ext>
              </a:extLst>
            </p:cNvPr>
            <p:cNvGrpSpPr/>
            <p:nvPr/>
          </p:nvGrpSpPr>
          <p:grpSpPr>
            <a:xfrm>
              <a:off x="1292297" y="1295286"/>
              <a:ext cx="6175307" cy="4267315"/>
              <a:chOff x="1501445" y="1839049"/>
              <a:chExt cx="5642597" cy="303775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3600052-6663-0448-8410-9024205A1419}"/>
                  </a:ext>
                </a:extLst>
              </p:cNvPr>
              <p:cNvGrpSpPr/>
              <p:nvPr/>
            </p:nvGrpSpPr>
            <p:grpSpPr>
              <a:xfrm>
                <a:off x="1501445" y="1839049"/>
                <a:ext cx="5642597" cy="3037752"/>
                <a:chOff x="1501445" y="1839049"/>
                <a:chExt cx="5642597" cy="303775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2582DD2-84E2-DD4B-8578-7DBF5233BF57}"/>
                    </a:ext>
                  </a:extLst>
                </p:cNvPr>
                <p:cNvSpPr/>
                <p:nvPr/>
              </p:nvSpPr>
              <p:spPr bwMode="auto">
                <a:xfrm>
                  <a:off x="2908795" y="1839133"/>
                  <a:ext cx="672605" cy="3037668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0290084-891F-6A4B-9F6C-A487ACBC052D}"/>
                    </a:ext>
                  </a:extLst>
                </p:cNvPr>
                <p:cNvSpPr/>
                <p:nvPr/>
              </p:nvSpPr>
              <p:spPr bwMode="auto">
                <a:xfrm>
                  <a:off x="3581400" y="1839133"/>
                  <a:ext cx="990600" cy="3037668"/>
                </a:xfrm>
                <a:prstGeom prst="rect">
                  <a:avLst/>
                </a:prstGeom>
                <a:solidFill>
                  <a:srgbClr val="FFC000">
                    <a:alpha val="5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A055277-F00A-7944-895B-492062BD87A0}"/>
                    </a:ext>
                  </a:extLst>
                </p:cNvPr>
                <p:cNvSpPr/>
                <p:nvPr/>
              </p:nvSpPr>
              <p:spPr bwMode="auto">
                <a:xfrm>
                  <a:off x="4572000" y="1839133"/>
                  <a:ext cx="914400" cy="3037668"/>
                </a:xfrm>
                <a:prstGeom prst="rect">
                  <a:avLst/>
                </a:prstGeom>
                <a:solidFill>
                  <a:srgbClr val="FF0000">
                    <a:alpha val="44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9042317-1DB9-5148-A9C8-8C84AF893E0E}"/>
                    </a:ext>
                  </a:extLst>
                </p:cNvPr>
                <p:cNvSpPr/>
                <p:nvPr/>
              </p:nvSpPr>
              <p:spPr bwMode="auto">
                <a:xfrm>
                  <a:off x="5486399" y="1839133"/>
                  <a:ext cx="1657643" cy="3037668"/>
                </a:xfrm>
                <a:prstGeom prst="rect">
                  <a:avLst/>
                </a:prstGeom>
                <a:solidFill>
                  <a:srgbClr val="C80000">
                    <a:alpha val="4470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281CE41-A09A-2646-828C-716AA089C3BC}"/>
                    </a:ext>
                  </a:extLst>
                </p:cNvPr>
                <p:cNvSpPr/>
                <p:nvPr/>
              </p:nvSpPr>
              <p:spPr bwMode="auto">
                <a:xfrm>
                  <a:off x="2286000" y="1839133"/>
                  <a:ext cx="622795" cy="3037668"/>
                </a:xfrm>
                <a:prstGeom prst="rect">
                  <a:avLst/>
                </a:prstGeom>
                <a:solidFill>
                  <a:srgbClr val="92D050">
                    <a:alpha val="5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1" name="Isosceles Triangle 14">
                  <a:extLst>
                    <a:ext uri="{FF2B5EF4-FFF2-40B4-BE49-F238E27FC236}">
                      <a16:creationId xmlns:a16="http://schemas.microsoft.com/office/drawing/2014/main" id="{2FA698D2-CC57-3445-8527-BC28D64D310F}"/>
                    </a:ext>
                  </a:extLst>
                </p:cNvPr>
                <p:cNvSpPr/>
                <p:nvPr/>
              </p:nvSpPr>
              <p:spPr bwMode="auto">
                <a:xfrm flipV="1">
                  <a:off x="6531689" y="4572000"/>
                  <a:ext cx="139205" cy="152400"/>
                </a:xfrm>
                <a:prstGeom prst="triangl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C628795-9539-CC46-962D-2BB945063E82}"/>
                    </a:ext>
                  </a:extLst>
                </p:cNvPr>
                <p:cNvSpPr txBox="1"/>
                <p:nvPr/>
              </p:nvSpPr>
              <p:spPr>
                <a:xfrm>
                  <a:off x="6139019" y="4233446"/>
                  <a:ext cx="911350" cy="241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KT Impact</a:t>
                  </a:r>
                </a:p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Killed Dinosaurs</a:t>
                  </a:r>
                </a:p>
              </p:txBody>
            </p:sp>
            <p:sp>
              <p:nvSpPr>
                <p:cNvPr id="23" name="Isosceles Triangle 20">
                  <a:extLst>
                    <a:ext uri="{FF2B5EF4-FFF2-40B4-BE49-F238E27FC236}">
                      <a16:creationId xmlns:a16="http://schemas.microsoft.com/office/drawing/2014/main" id="{207E7434-7D74-1044-8058-D68FA91FFA5E}"/>
                    </a:ext>
                  </a:extLst>
                </p:cNvPr>
                <p:cNvSpPr/>
                <p:nvPr/>
              </p:nvSpPr>
              <p:spPr bwMode="auto">
                <a:xfrm flipV="1">
                  <a:off x="3320182" y="2929354"/>
                  <a:ext cx="139205" cy="152400"/>
                </a:xfrm>
                <a:prstGeom prst="triangl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7CA782E-3613-3340-9227-341C9FEB253B}"/>
                    </a:ext>
                  </a:extLst>
                </p:cNvPr>
                <p:cNvSpPr txBox="1"/>
                <p:nvPr/>
              </p:nvSpPr>
              <p:spPr>
                <a:xfrm>
                  <a:off x="3076915" y="2590800"/>
                  <a:ext cx="612546" cy="241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1908</a:t>
                  </a:r>
                </a:p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Tunguska</a:t>
                  </a:r>
                </a:p>
              </p:txBody>
            </p:sp>
            <p:sp>
              <p:nvSpPr>
                <p:cNvPr id="25" name="Isosceles Triangle 23">
                  <a:extLst>
                    <a:ext uri="{FF2B5EF4-FFF2-40B4-BE49-F238E27FC236}">
                      <a16:creationId xmlns:a16="http://schemas.microsoft.com/office/drawing/2014/main" id="{85E78808-E5F5-B644-8AA6-E264F7AC0569}"/>
                    </a:ext>
                  </a:extLst>
                </p:cNvPr>
                <p:cNvSpPr/>
                <p:nvPr/>
              </p:nvSpPr>
              <p:spPr bwMode="auto">
                <a:xfrm>
                  <a:off x="2682177" y="2743200"/>
                  <a:ext cx="76683" cy="152400"/>
                </a:xfrm>
                <a:prstGeom prst="triangl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BC078D-9E0D-8E44-B218-70B755D747AC}"/>
                    </a:ext>
                  </a:extLst>
                </p:cNvPr>
                <p:cNvSpPr txBox="1"/>
                <p:nvPr/>
              </p:nvSpPr>
              <p:spPr>
                <a:xfrm>
                  <a:off x="2307327" y="2895600"/>
                  <a:ext cx="829326" cy="241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2013</a:t>
                  </a:r>
                </a:p>
                <a:p>
                  <a:pPr algn="ctr"/>
                  <a:r>
                    <a:rPr lang="en-US" sz="8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Chelyabinsk   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290B9D-3E1D-8B4C-B692-A742C069DC2A}"/>
                    </a:ext>
                  </a:extLst>
                </p:cNvPr>
                <p:cNvSpPr txBox="1"/>
                <p:nvPr/>
              </p:nvSpPr>
              <p:spPr>
                <a:xfrm>
                  <a:off x="1501445" y="1839049"/>
                  <a:ext cx="5375494" cy="3048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CC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</a:t>
                  </a:r>
                  <a:r>
                    <a:rPr lang="en-US" sz="1200" b="1" dirty="0">
                      <a:solidFill>
                        <a:srgbClr val="CC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Impact </a:t>
                  </a:r>
                </a:p>
                <a:p>
                  <a:r>
                    <a:rPr lang="en-US" sz="1200" b="1" dirty="0">
                      <a:solidFill>
                        <a:srgbClr val="CC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Devastation        </a:t>
                  </a:r>
                  <a:r>
                    <a:rPr lang="en-US" sz="1400" b="1" dirty="0">
                      <a:solidFill>
                        <a:srgbClr val="CC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None      City                  Region              Continent            Global</a:t>
                  </a:r>
                </a:p>
              </p:txBody>
            </p:sp>
          </p:grpSp>
          <p:sp>
            <p:nvSpPr>
              <p:cNvPr id="12" name="Isosceles Triangle 25">
                <a:extLst>
                  <a:ext uri="{FF2B5EF4-FFF2-40B4-BE49-F238E27FC236}">
                    <a16:creationId xmlns:a16="http://schemas.microsoft.com/office/drawing/2014/main" id="{6AC3DA9E-F374-8143-A7FA-59E7C0263FE7}"/>
                  </a:ext>
                </a:extLst>
              </p:cNvPr>
              <p:cNvSpPr/>
              <p:nvPr/>
            </p:nvSpPr>
            <p:spPr bwMode="auto">
              <a:xfrm flipV="1">
                <a:off x="3922877" y="3352800"/>
                <a:ext cx="139205" cy="152400"/>
              </a:xfrm>
              <a:prstGeom prst="triangl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47B629-1AF8-3645-ADE3-B7B521B86FDE}"/>
                  </a:ext>
                </a:extLst>
              </p:cNvPr>
              <p:cNvSpPr txBox="1"/>
              <p:nvPr/>
            </p:nvSpPr>
            <p:spPr>
              <a:xfrm>
                <a:off x="3519956" y="3014246"/>
                <a:ext cx="931855" cy="241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George E. Brown</a:t>
                </a:r>
              </a:p>
              <a:p>
                <a:pPr algn="ctr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Survey Limit</a:t>
                </a:r>
              </a:p>
            </p:txBody>
          </p:sp>
          <p:sp>
            <p:nvSpPr>
              <p:cNvPr id="14" name="Isosceles Triangle 30">
                <a:extLst>
                  <a:ext uri="{FF2B5EF4-FFF2-40B4-BE49-F238E27FC236}">
                    <a16:creationId xmlns:a16="http://schemas.microsoft.com/office/drawing/2014/main" id="{5E0B0468-5098-C04C-86B1-F47E4DF8FA6C}"/>
                  </a:ext>
                </a:extLst>
              </p:cNvPr>
              <p:cNvSpPr/>
              <p:nvPr/>
            </p:nvSpPr>
            <p:spPr bwMode="auto">
              <a:xfrm flipV="1">
                <a:off x="5148982" y="3767554"/>
                <a:ext cx="139205" cy="152400"/>
              </a:xfrm>
              <a:prstGeom prst="triangl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D93052-5413-0141-85AC-B50642B70B4F}"/>
                  </a:ext>
                </a:extLst>
              </p:cNvPr>
              <p:cNvSpPr txBox="1"/>
              <p:nvPr/>
            </p:nvSpPr>
            <p:spPr>
              <a:xfrm>
                <a:off x="4844928" y="3429000"/>
                <a:ext cx="734118" cy="241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Spaceguard</a:t>
                </a:r>
              </a:p>
              <a:p>
                <a:pPr algn="ctr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Survey Limit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8DA2DC-FFE2-5E4E-A518-BCD65A8326A8}"/>
                </a:ext>
              </a:extLst>
            </p:cNvPr>
            <p:cNvSpPr txBox="1"/>
            <p:nvPr/>
          </p:nvSpPr>
          <p:spPr>
            <a:xfrm>
              <a:off x="2438400" y="3628940"/>
              <a:ext cx="12843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Required to meet</a:t>
              </a:r>
            </a:p>
            <a:p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objectives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F5D7B1-1733-FE40-94E8-49EA94D4F9D6}"/>
                </a:ext>
              </a:extLst>
            </p:cNvPr>
            <p:cNvCxnSpPr/>
            <p:nvPr/>
          </p:nvCxnSpPr>
          <p:spPr bwMode="auto">
            <a:xfrm>
              <a:off x="3769481" y="3923382"/>
              <a:ext cx="467945" cy="15140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triangle"/>
            </a:ln>
            <a:effectLst/>
          </p:spPr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9A4A2C-9723-3E4D-993C-28ACCF783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68" t="7409" r="1832" b="2513"/>
            <a:stretch/>
          </p:blipFill>
          <p:spPr>
            <a:xfrm>
              <a:off x="923456" y="1210980"/>
              <a:ext cx="7333129" cy="4974168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F0D31F1-B72E-AC48-927B-CDA18CDEE691}"/>
                </a:ext>
              </a:extLst>
            </p:cNvPr>
            <p:cNvSpPr/>
            <p:nvPr/>
          </p:nvSpPr>
          <p:spPr bwMode="auto">
            <a:xfrm rot="196035">
              <a:off x="3974290" y="3809762"/>
              <a:ext cx="1123221" cy="364356"/>
            </a:xfrm>
            <a:prstGeom prst="rtTriangle">
              <a:avLst/>
            </a:prstGeom>
            <a:solidFill>
              <a:srgbClr val="FFFF00">
                <a:alpha val="48000"/>
              </a:srgb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1C01E6-A2D4-AB4B-AF77-C9D8AF9A663E}"/>
                </a:ext>
              </a:extLst>
            </p:cNvPr>
            <p:cNvSpPr txBox="1"/>
            <p:nvPr/>
          </p:nvSpPr>
          <p:spPr>
            <a:xfrm>
              <a:off x="3969998" y="4690646"/>
              <a:ext cx="1440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Number Found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EE294E0-0B4F-134F-8A56-98145CF13E60}"/>
              </a:ext>
            </a:extLst>
          </p:cNvPr>
          <p:cNvSpPr txBox="1">
            <a:spLocks/>
          </p:cNvSpPr>
          <p:nvPr/>
        </p:nvSpPr>
        <p:spPr>
          <a:xfrm>
            <a:off x="499178" y="5753089"/>
            <a:ext cx="114482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NEA Population &amp; Survey Progress (2018)</a:t>
            </a:r>
          </a:p>
        </p:txBody>
      </p:sp>
    </p:spTree>
    <p:extLst>
      <p:ext uri="{BB962C8B-B14F-4D97-AF65-F5344CB8AC3E}">
        <p14:creationId xmlns:p14="http://schemas.microsoft.com/office/powerpoint/2010/main" val="125931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731" y="-3249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NEO Population – 140 meters and larger*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571" y="1125768"/>
            <a:ext cx="6948717" cy="4997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267" y="1125768"/>
            <a:ext cx="6819664" cy="49049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0" y="669793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57735" y="5583956"/>
            <a:ext cx="7114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*based on an estimated population of ~25,000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3E2EA-4F60-294B-9E77-C158452D9FF8}"/>
              </a:ext>
            </a:extLst>
          </p:cNvPr>
          <p:cNvSpPr txBox="1"/>
          <p:nvPr/>
        </p:nvSpPr>
        <p:spPr>
          <a:xfrm>
            <a:off x="252128" y="6063548"/>
            <a:ext cx="1180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Note:  at current discovery rate (relying on ground-based assets alone) it will &gt; 30+ years to complete survey.</a:t>
            </a:r>
          </a:p>
        </p:txBody>
      </p:sp>
    </p:spTree>
    <p:extLst>
      <p:ext uri="{BB962C8B-B14F-4D97-AF65-F5344CB8AC3E}">
        <p14:creationId xmlns:p14="http://schemas.microsoft.com/office/powerpoint/2010/main" val="3146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7DADA-42CC-1046-94D3-8C07D643D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"/>
            <a:ext cx="12192000" cy="6837510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CB21427-7A25-C04D-B043-BDA0AA245CFD}"/>
              </a:ext>
            </a:extLst>
          </p:cNvPr>
          <p:cNvSpPr/>
          <p:nvPr/>
        </p:nvSpPr>
        <p:spPr>
          <a:xfrm>
            <a:off x="6224159" y="1194467"/>
            <a:ext cx="1226919" cy="925974"/>
          </a:xfrm>
          <a:prstGeom prst="wedgeRectCallout">
            <a:avLst>
              <a:gd name="adj1" fmla="val -38295"/>
              <a:gd name="adj2" fmla="val 77926"/>
            </a:avLst>
          </a:prstGeom>
          <a:solidFill>
            <a:srgbClr val="A5B8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B5397-ED03-2A4F-B69A-73B9EB229367}"/>
              </a:ext>
            </a:extLst>
          </p:cNvPr>
          <p:cNvSpPr txBox="1"/>
          <p:nvPr/>
        </p:nvSpPr>
        <p:spPr>
          <a:xfrm>
            <a:off x="6242269" y="1172015"/>
            <a:ext cx="1678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2.8 </a:t>
            </a:r>
            <a:r>
              <a:rPr lang="en-US" sz="1400" b="1" dirty="0" err="1"/>
              <a:t>kT</a:t>
            </a:r>
            <a:endParaRPr lang="en-US" sz="1400" b="1" dirty="0"/>
          </a:p>
          <a:p>
            <a:r>
              <a:rPr lang="en-US" sz="1400" b="1" dirty="0"/>
              <a:t>38.1°E, 52.8°N</a:t>
            </a:r>
          </a:p>
          <a:p>
            <a:r>
              <a:rPr lang="en-US" sz="1400" b="1" dirty="0"/>
              <a:t>21 June 2018</a:t>
            </a:r>
          </a:p>
          <a:p>
            <a:r>
              <a:rPr lang="en-US" sz="1400" b="1" dirty="0"/>
              <a:t>01:16:20 UTC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408B1D4B-CAA4-B149-9589-96BF1351CE74}"/>
              </a:ext>
            </a:extLst>
          </p:cNvPr>
          <p:cNvSpPr/>
          <p:nvPr/>
        </p:nvSpPr>
        <p:spPr>
          <a:xfrm rot="16200000">
            <a:off x="4489692" y="3820311"/>
            <a:ext cx="954108" cy="1401346"/>
          </a:xfrm>
          <a:prstGeom prst="wedgeRectCallout">
            <a:avLst>
              <a:gd name="adj1" fmla="val 5065"/>
              <a:gd name="adj2" fmla="val 62189"/>
            </a:avLst>
          </a:prstGeom>
          <a:solidFill>
            <a:srgbClr val="83B0F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D892F-CAD6-9A4E-B4B8-4A5F8954B0BA}"/>
              </a:ext>
            </a:extLst>
          </p:cNvPr>
          <p:cNvSpPr txBox="1"/>
          <p:nvPr/>
        </p:nvSpPr>
        <p:spPr>
          <a:xfrm>
            <a:off x="4257604" y="4010063"/>
            <a:ext cx="1401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2018 LA; 0.98 </a:t>
            </a:r>
            <a:r>
              <a:rPr lang="en-US" sz="1400" b="1" dirty="0" err="1"/>
              <a:t>kT</a:t>
            </a:r>
            <a:endParaRPr lang="en-US" sz="1400" b="1" dirty="0"/>
          </a:p>
          <a:p>
            <a:r>
              <a:rPr lang="en-US" sz="1400" b="1" dirty="0"/>
              <a:t>23.3° E, 21.2° S</a:t>
            </a:r>
          </a:p>
          <a:p>
            <a:r>
              <a:rPr lang="en-US" sz="1400" b="1" dirty="0"/>
              <a:t>2 June 2018</a:t>
            </a:r>
          </a:p>
          <a:p>
            <a:r>
              <a:rPr lang="en-US" sz="1400" b="1" dirty="0"/>
              <a:t>16:44:42 UTC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FE796AF1-8920-6B4B-BA41-EF6822B0FFAF}"/>
              </a:ext>
            </a:extLst>
          </p:cNvPr>
          <p:cNvSpPr/>
          <p:nvPr/>
        </p:nvSpPr>
        <p:spPr>
          <a:xfrm rot="5400000">
            <a:off x="7497648" y="2023656"/>
            <a:ext cx="954108" cy="1294050"/>
          </a:xfrm>
          <a:prstGeom prst="wedgeRectCallout">
            <a:avLst>
              <a:gd name="adj1" fmla="val -27515"/>
              <a:gd name="adj2" fmla="val 72215"/>
            </a:avLst>
          </a:prstGeom>
          <a:solidFill>
            <a:srgbClr val="FF4C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44ADE-2557-6542-B890-8D103F8B7B9A}"/>
              </a:ext>
            </a:extLst>
          </p:cNvPr>
          <p:cNvSpPr txBox="1"/>
          <p:nvPr/>
        </p:nvSpPr>
        <p:spPr>
          <a:xfrm>
            <a:off x="7354255" y="2196643"/>
            <a:ext cx="167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440 </a:t>
            </a:r>
            <a:r>
              <a:rPr lang="en-US" sz="1400" b="1" dirty="0" err="1"/>
              <a:t>kT</a:t>
            </a:r>
            <a:endParaRPr lang="en-US" sz="1400" b="1" dirty="0"/>
          </a:p>
          <a:p>
            <a:r>
              <a:rPr lang="en-US" sz="1400" b="1" dirty="0"/>
              <a:t>61.1°E, 54.8°N</a:t>
            </a:r>
          </a:p>
          <a:p>
            <a:r>
              <a:rPr lang="en-US" sz="1400" b="1" dirty="0"/>
              <a:t>15 Feb 2013</a:t>
            </a:r>
          </a:p>
          <a:p>
            <a:r>
              <a:rPr lang="en-US" sz="1400" b="1" dirty="0"/>
              <a:t>03:20:33 UTC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EF370BA5-7274-9C43-ACF3-1B4A38DEA745}"/>
              </a:ext>
            </a:extLst>
          </p:cNvPr>
          <p:cNvSpPr/>
          <p:nvPr/>
        </p:nvSpPr>
        <p:spPr>
          <a:xfrm rot="16200000">
            <a:off x="4481022" y="2651970"/>
            <a:ext cx="954108" cy="1401346"/>
          </a:xfrm>
          <a:prstGeom prst="wedgeRectCallout">
            <a:avLst>
              <a:gd name="adj1" fmla="val -893"/>
              <a:gd name="adj2" fmla="val 81177"/>
            </a:avLst>
          </a:prstGeom>
          <a:solidFill>
            <a:srgbClr val="83B0F9">
              <a:alpha val="8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7769B-E1CF-404F-B9BC-4734BE00C8D9}"/>
              </a:ext>
            </a:extLst>
          </p:cNvPr>
          <p:cNvSpPr txBox="1"/>
          <p:nvPr/>
        </p:nvSpPr>
        <p:spPr>
          <a:xfrm>
            <a:off x="4257403" y="2875590"/>
            <a:ext cx="1487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2008 TC</a:t>
            </a:r>
            <a:r>
              <a:rPr lang="en-US" sz="1400" b="1" baseline="-25000" dirty="0"/>
              <a:t>3</a:t>
            </a:r>
            <a:r>
              <a:rPr lang="en-US" sz="1400" b="1" dirty="0"/>
              <a:t>; 0.98 </a:t>
            </a:r>
            <a:r>
              <a:rPr lang="en-US" sz="1400" b="1" dirty="0" err="1"/>
              <a:t>kT</a:t>
            </a:r>
            <a:endParaRPr lang="en-US" sz="1400" b="1" dirty="0"/>
          </a:p>
          <a:p>
            <a:r>
              <a:rPr lang="en-US" sz="1400" b="1" dirty="0"/>
              <a:t>3143°E, 20.9°N</a:t>
            </a:r>
          </a:p>
          <a:p>
            <a:r>
              <a:rPr lang="en-US" sz="1400" b="1" dirty="0"/>
              <a:t>7 Oct 2018</a:t>
            </a:r>
          </a:p>
          <a:p>
            <a:r>
              <a:rPr lang="en-US" sz="1400" b="1" dirty="0"/>
              <a:t>02:45:45 UTC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CDF1EA5C-2E14-5D4A-B378-2B4A0CE5221F}"/>
              </a:ext>
            </a:extLst>
          </p:cNvPr>
          <p:cNvSpPr/>
          <p:nvPr/>
        </p:nvSpPr>
        <p:spPr>
          <a:xfrm>
            <a:off x="1823460" y="1423948"/>
            <a:ext cx="1226919" cy="925974"/>
          </a:xfrm>
          <a:prstGeom prst="wedgeRectCallout">
            <a:avLst>
              <a:gd name="adj1" fmla="val 71427"/>
              <a:gd name="adj2" fmla="val -12595"/>
            </a:avLst>
          </a:prstGeom>
          <a:solidFill>
            <a:srgbClr val="A5B8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42165-0D70-0642-8B53-DFBA7621127B}"/>
              </a:ext>
            </a:extLst>
          </p:cNvPr>
          <p:cNvSpPr txBox="1"/>
          <p:nvPr/>
        </p:nvSpPr>
        <p:spPr>
          <a:xfrm>
            <a:off x="1858173" y="1390490"/>
            <a:ext cx="1678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2.1 </a:t>
            </a:r>
            <a:r>
              <a:rPr lang="en-US" sz="1400" b="1" dirty="0" err="1"/>
              <a:t>kT</a:t>
            </a:r>
            <a:endParaRPr lang="en-US" sz="1400" b="1" dirty="0"/>
          </a:p>
          <a:p>
            <a:r>
              <a:rPr lang="en-US" sz="1400" b="1" dirty="0"/>
              <a:t>69°E, 76.9°N</a:t>
            </a:r>
          </a:p>
          <a:p>
            <a:r>
              <a:rPr lang="en-US" sz="1400" b="1" dirty="0"/>
              <a:t>25 July 2018</a:t>
            </a:r>
          </a:p>
          <a:p>
            <a:r>
              <a:rPr lang="en-US" sz="1400" b="1" dirty="0"/>
              <a:t>21:55:26 UTC</a:t>
            </a:r>
          </a:p>
        </p:txBody>
      </p:sp>
    </p:spTree>
    <p:extLst>
      <p:ext uri="{BB962C8B-B14F-4D97-AF65-F5344CB8AC3E}">
        <p14:creationId xmlns:p14="http://schemas.microsoft.com/office/powerpoint/2010/main" val="38044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358" y="-145048"/>
            <a:ext cx="10069284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Discovery of 2018 LA &amp; Impact</a:t>
            </a:r>
            <a:endParaRPr lang="en-US" sz="4800" b="1" baseline="-25000" dirty="0">
              <a:latin typeface="+mn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1575" y="1063052"/>
            <a:ext cx="7122562" cy="494349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  <a:buFont typeface="Arial" charset="0"/>
              <a:buChar char="•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Discovered ~8 hours prior to impact over Botswana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300"/>
              </a:spcAft>
              <a:buFont typeface="Arial" charset="0"/>
              <a:buChar char="•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Impact on 2 June 2018 at 16:44 UTC; bolide lasted for ~3.5 sec; magnitude –27. 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300"/>
              </a:spcAft>
              <a:buFont typeface="Arial" charset="0"/>
              <a:buChar char="•"/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400" b="1" baseline="30000" dirty="0">
                <a:latin typeface="Calibri" charset="0"/>
                <a:ea typeface="Calibri" charset="0"/>
                <a:cs typeface="Calibri" charset="0"/>
              </a:rPr>
              <a:t>rd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 time NASA’s NEOO Program discovered an object &amp; impact </a:t>
            </a:r>
            <a:r>
              <a:rPr lang="en-US" sz="2400" b="1" dirty="0" err="1">
                <a:latin typeface="Calibri" charset="0"/>
                <a:ea typeface="Calibri" charset="0"/>
                <a:cs typeface="Calibri" charset="0"/>
              </a:rPr>
              <a:t>sol’n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 calculated (2008 TC3 over Sudan; 2014 AA over the mid-Atlantic).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300"/>
              </a:spcAft>
              <a:buFont typeface="Arial" charset="0"/>
              <a:buChar char="•"/>
            </a:pPr>
            <a:r>
              <a:rPr lang="de-DE" sz="2400" b="1" dirty="0">
                <a:latin typeface="Calibri" charset="0"/>
                <a:ea typeface="Calibri" charset="0"/>
                <a:cs typeface="Calibri" charset="0"/>
              </a:rPr>
              <a:t>CTBTO </a:t>
            </a:r>
            <a:r>
              <a:rPr lang="de-DE" sz="2400" b="1" dirty="0" err="1">
                <a:latin typeface="Calibri" charset="0"/>
                <a:ea typeface="Calibri" charset="0"/>
                <a:cs typeface="Calibri" charset="0"/>
              </a:rPr>
              <a:t>infrasound</a:t>
            </a:r>
            <a:r>
              <a:rPr lang="de-DE" sz="24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>
                <a:latin typeface="Calibri" charset="0"/>
                <a:ea typeface="Calibri" charset="0"/>
                <a:cs typeface="Calibri" charset="0"/>
              </a:rPr>
              <a:t>sensors</a:t>
            </a:r>
            <a:r>
              <a:rPr lang="de-DE" sz="2400" b="1" dirty="0">
                <a:latin typeface="Calibri" charset="0"/>
                <a:ea typeface="Calibri" charset="0"/>
                <a:cs typeface="Calibri" charset="0"/>
              </a:rPr>
              <a:t> also </a:t>
            </a:r>
            <a:r>
              <a:rPr lang="de-DE" sz="2400" b="1" dirty="0" err="1">
                <a:latin typeface="Calibri" charset="0"/>
                <a:ea typeface="Calibri" charset="0"/>
                <a:cs typeface="Calibri" charset="0"/>
              </a:rPr>
              <a:t>detected</a:t>
            </a:r>
            <a:r>
              <a:rPr lang="de-DE" sz="24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>
                <a:latin typeface="Calibri" charset="0"/>
                <a:ea typeface="Calibri" charset="0"/>
                <a:cs typeface="Calibri" charset="0"/>
              </a:rPr>
              <a:t>bolide</a:t>
            </a:r>
            <a:r>
              <a:rPr lang="de-DE" sz="2400" b="1" dirty="0">
                <a:latin typeface="Calibri" charset="0"/>
                <a:ea typeface="Calibri" charset="0"/>
                <a:cs typeface="Calibri" charset="0"/>
              </a:rPr>
              <a:t>.</a:t>
            </a:r>
            <a:endParaRPr lang="de-DE" sz="24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901111"/>
            <a:ext cx="12192000" cy="0"/>
          </a:xfrm>
          <a:prstGeom prst="line">
            <a:avLst/>
          </a:prstGeom>
          <a:ln w="254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1499E6B-74DC-6444-891B-65E8DA05B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123313" y="4283528"/>
            <a:ext cx="4222226" cy="2057441"/>
          </a:xfrm>
          <a:prstGeom prst="rect">
            <a:avLst/>
          </a:prstGeom>
          <a:ln w="15875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F48C3-E2E3-D442-BDB4-6D22975A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619" y="4068074"/>
            <a:ext cx="2552737" cy="2496010"/>
          </a:xfrm>
          <a:prstGeom prst="rect">
            <a:avLst/>
          </a:prstGeom>
          <a:ln w="22225">
            <a:solidFill>
              <a:srgbClr val="FF0000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6A16C-56E0-9049-8AB5-76A9538D4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136" y="1049883"/>
            <a:ext cx="4739452" cy="4977085"/>
          </a:xfrm>
          <a:prstGeom prst="rect">
            <a:avLst/>
          </a:prstGeom>
          <a:ln w="15875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ABB4C-B41B-094A-96AF-FA12EFBF9415}"/>
              </a:ext>
            </a:extLst>
          </p:cNvPr>
          <p:cNvSpPr txBox="1"/>
          <p:nvPr/>
        </p:nvSpPr>
        <p:spPr>
          <a:xfrm>
            <a:off x="8207780" y="6175739"/>
            <a:ext cx="3211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Last orbit the Sun of 2018 LA </a:t>
            </a:r>
          </a:p>
        </p:txBody>
      </p:sp>
    </p:spTree>
    <p:extLst>
      <p:ext uri="{BB962C8B-B14F-4D97-AF65-F5344CB8AC3E}">
        <p14:creationId xmlns:p14="http://schemas.microsoft.com/office/powerpoint/2010/main" val="4294341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15415</TotalTime>
  <Words>568</Words>
  <Application>Microsoft Macintosh PowerPoint</Application>
  <PresentationFormat>Widescreen</PresentationFormat>
  <Paragraphs>133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Copperplate Gothic Bold</vt:lpstr>
      <vt:lpstr>Office Theme</vt:lpstr>
      <vt:lpstr>PowerPoint Presentation</vt:lpstr>
      <vt:lpstr>NASA’s NEO Search Program:  Surveys</vt:lpstr>
      <vt:lpstr>PowerPoint Presentation</vt:lpstr>
      <vt:lpstr>PowerPoint Presentation</vt:lpstr>
      <vt:lpstr>PowerPoint Presentation</vt:lpstr>
      <vt:lpstr>PowerPoint Presentation</vt:lpstr>
      <vt:lpstr>NEO Population – 140 meters and larger*</vt:lpstr>
      <vt:lpstr>PowerPoint Presentation</vt:lpstr>
      <vt:lpstr>Discovery of 2018 LA &amp; Impact</vt:lpstr>
      <vt:lpstr>2018 LA </vt:lpstr>
      <vt:lpstr>PDCO Flight Mission Projects</vt:lpstr>
      <vt:lpstr>PowerPoint Presentation</vt:lpstr>
      <vt:lpstr>Observations Worldwide  (as tallied by the MPC)</vt:lpstr>
      <vt:lpstr>Signatories to IAWN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68</cp:revision>
  <dcterms:created xsi:type="dcterms:W3CDTF">2018-01-18T00:38:35Z</dcterms:created>
  <dcterms:modified xsi:type="dcterms:W3CDTF">2018-10-18T19:25:08Z</dcterms:modified>
</cp:coreProperties>
</file>