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4" r:id="rId3"/>
    <p:sldId id="269" r:id="rId4"/>
    <p:sldId id="265" r:id="rId5"/>
    <p:sldId id="270" r:id="rId6"/>
    <p:sldId id="283" r:id="rId7"/>
    <p:sldId id="285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69"/>
    <p:restoredTop sz="94671"/>
  </p:normalViewPr>
  <p:slideViewPr>
    <p:cSldViewPr snapToGrid="0" snapToObjects="1">
      <p:cViewPr varScale="1">
        <p:scale>
          <a:sx n="111" d="100"/>
          <a:sy n="111" d="100"/>
        </p:scale>
        <p:origin x="248" y="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105F-801E-BF46-B0DB-1C5D3D2A4CB0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4EE7-A86D-984A-8CCE-5D7309075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1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105F-801E-BF46-B0DB-1C5D3D2A4CB0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4EE7-A86D-984A-8CCE-5D7309075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50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105F-801E-BF46-B0DB-1C5D3D2A4CB0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4EE7-A86D-984A-8CCE-5D7309075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1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105F-801E-BF46-B0DB-1C5D3D2A4CB0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4EE7-A86D-984A-8CCE-5D7309075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9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105F-801E-BF46-B0DB-1C5D3D2A4CB0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4EE7-A86D-984A-8CCE-5D7309075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9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105F-801E-BF46-B0DB-1C5D3D2A4CB0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4EE7-A86D-984A-8CCE-5D7309075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9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105F-801E-BF46-B0DB-1C5D3D2A4CB0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4EE7-A86D-984A-8CCE-5D7309075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5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105F-801E-BF46-B0DB-1C5D3D2A4CB0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4EE7-A86D-984A-8CCE-5D7309075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8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105F-801E-BF46-B0DB-1C5D3D2A4CB0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4EE7-A86D-984A-8CCE-5D7309075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7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105F-801E-BF46-B0DB-1C5D3D2A4CB0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4EE7-A86D-984A-8CCE-5D7309075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4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105F-801E-BF46-B0DB-1C5D3D2A4CB0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4EE7-A86D-984A-8CCE-5D7309075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2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A105F-801E-BF46-B0DB-1C5D3D2A4CB0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44EE7-A86D-984A-8CCE-5D7309075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1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eo.jpl.nasa.gov/risks%20)" TargetMode="External"/><Relationship Id="rId2" Type="http://schemas.openxmlformats.org/officeDocument/2006/relationships/hyperlink" Target="http://www.iawn.net)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174442" y="1044316"/>
            <a:ext cx="11923773" cy="0"/>
          </a:xfrm>
          <a:prstGeom prst="line">
            <a:avLst/>
          </a:prstGeom>
          <a:ln w="38100" cmpd="dbl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hape 132"/>
          <p:cNvSpPr/>
          <p:nvPr/>
        </p:nvSpPr>
        <p:spPr>
          <a:xfrm>
            <a:off x="1134430" y="1233209"/>
            <a:ext cx="10242164" cy="5278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indent="-457200">
              <a:buSzPct val="100000"/>
              <a:buFont typeface="Arial"/>
              <a:buChar char="•"/>
              <a:defRPr sz="4300"/>
            </a:pPr>
            <a:r>
              <a:rPr lang="en-US" sz="2100" dirty="0"/>
              <a:t>If an object 10-meters or greater in size has a 1% or greater probability of impact, IAWN shall warn of the possibility of impact on the IAWN webpage (</a:t>
            </a:r>
            <a:r>
              <a:rPr lang="en-US" sz="2100" dirty="0">
                <a:hlinkClick r:id="rId2"/>
              </a:rPr>
              <a:t>http://www.iawn.net</a:t>
            </a:r>
            <a:r>
              <a:rPr lang="en-US" sz="2100" dirty="0"/>
              <a:t> ) and JPL sentry page (</a:t>
            </a:r>
            <a:r>
              <a:rPr lang="en-US" sz="2100" dirty="0">
                <a:hlinkClick r:id="rId3" invalidUrl="http://neo.jpl.nasa.gov/risks )"/>
              </a:rPr>
              <a:t>http://neo.jpl.nasa.gov/risks</a:t>
            </a:r>
            <a:r>
              <a:rPr lang="en-US" sz="2100" dirty="0"/>
              <a:t> ).  One page description suffices.</a:t>
            </a:r>
          </a:p>
          <a:p>
            <a:pPr marL="457200" indent="-457200">
              <a:buSzPct val="100000"/>
              <a:buFont typeface="Arial"/>
              <a:buChar char="•"/>
              <a:defRPr sz="4300"/>
            </a:pPr>
            <a:endParaRPr lang="en-US" sz="2100" dirty="0"/>
          </a:p>
          <a:p>
            <a:pPr marL="457200" indent="-457200">
              <a:buSzPct val="100000"/>
              <a:buFont typeface="Arial"/>
              <a:buChar char="•"/>
              <a:defRPr sz="4300"/>
            </a:pPr>
            <a:r>
              <a:rPr lang="en-US" sz="2100" dirty="0"/>
              <a:t>For an object is on impact trajectory, NASA’s Center For NEO Studies (CNEOS) and ESA’s Near-Earth Object Dynamic Site (</a:t>
            </a:r>
            <a:r>
              <a:rPr lang="en-US" sz="2100" dirty="0" err="1"/>
              <a:t>NEODyS</a:t>
            </a:r>
            <a:r>
              <a:rPr lang="en-US" sz="2100" dirty="0"/>
              <a:t>) shall independently prepare appropriately relevant maps of the Earth impact sites with time of impact</a:t>
            </a:r>
          </a:p>
          <a:p>
            <a:pPr marL="457200" indent="-457200">
              <a:buSzPct val="100000"/>
              <a:buFont typeface="Arial"/>
              <a:buChar char="•"/>
              <a:defRPr sz="4300"/>
            </a:pPr>
            <a:endParaRPr lang="en-US" sz="2100" dirty="0"/>
          </a:p>
          <a:p>
            <a:pPr marL="457200" indent="-457200">
              <a:buSzPct val="100000"/>
              <a:buFont typeface="Arial"/>
              <a:buChar char="•"/>
              <a:defRPr sz="4300"/>
            </a:pPr>
            <a:r>
              <a:rPr lang="en-US" sz="2100" dirty="0"/>
              <a:t>Content of the page</a:t>
            </a:r>
          </a:p>
          <a:p>
            <a:pPr marL="914400" lvl="1" indent="-457200">
              <a:buSzPct val="100000"/>
              <a:buFont typeface="Arial"/>
              <a:buChar char="•"/>
              <a:defRPr sz="4300"/>
            </a:pPr>
            <a:r>
              <a:rPr lang="en-US" sz="1700" dirty="0"/>
              <a:t>Designation</a:t>
            </a:r>
          </a:p>
          <a:p>
            <a:pPr marL="914400" lvl="1" indent="-457200">
              <a:buSzPct val="100000"/>
              <a:buFont typeface="Arial"/>
              <a:buChar char="•"/>
              <a:defRPr sz="4300"/>
            </a:pPr>
            <a:r>
              <a:rPr lang="en-US" sz="1700" dirty="0"/>
              <a:t>Facts (discovery, size estimate, composition)</a:t>
            </a:r>
          </a:p>
          <a:p>
            <a:pPr marL="914400" lvl="1" indent="-457200">
              <a:buSzPct val="100000"/>
              <a:buFont typeface="Arial"/>
              <a:buChar char="•"/>
              <a:defRPr sz="4300"/>
            </a:pPr>
            <a:r>
              <a:rPr lang="en-US" sz="1700" dirty="0"/>
              <a:t>Impact location</a:t>
            </a:r>
          </a:p>
          <a:p>
            <a:pPr marL="914400" lvl="1" indent="-457200">
              <a:buSzPct val="100000"/>
              <a:buFont typeface="Arial"/>
              <a:buChar char="•"/>
              <a:defRPr sz="4300"/>
            </a:pPr>
            <a:r>
              <a:rPr lang="en-US" sz="1700" dirty="0"/>
              <a:t>(example – next pages)</a:t>
            </a:r>
          </a:p>
          <a:p>
            <a:pPr marL="914400" lvl="1" indent="-457200">
              <a:buSzPct val="100000"/>
              <a:buFont typeface="Arial"/>
              <a:buChar char="•"/>
              <a:defRPr sz="4300"/>
            </a:pPr>
            <a:endParaRPr lang="en-US" sz="1700" dirty="0"/>
          </a:p>
          <a:p>
            <a:pPr marL="457200" indent="-457200">
              <a:buSzPct val="100000"/>
              <a:buFont typeface="Arial"/>
              <a:buChar char="•"/>
              <a:defRPr sz="4300"/>
            </a:pPr>
            <a:r>
              <a:rPr lang="en-US" sz="2100" dirty="0"/>
              <a:t>IAWN spokesman informs UNOOSA</a:t>
            </a:r>
          </a:p>
          <a:p>
            <a:pPr marL="457200" indent="-457200">
              <a:buSzPct val="100000"/>
              <a:buFont typeface="Arial"/>
              <a:buChar char="•"/>
              <a:defRPr sz="4300"/>
            </a:pPr>
            <a:endParaRPr lang="en-US" sz="2100" dirty="0"/>
          </a:p>
          <a:p>
            <a:pPr marL="457200" indent="-457200">
              <a:buSzPct val="100000"/>
              <a:buFont typeface="Arial"/>
              <a:buChar char="•"/>
              <a:defRPr sz="4300"/>
            </a:pPr>
            <a:r>
              <a:rPr lang="en-US" sz="2100" dirty="0"/>
              <a:t>UNOOSA informs appropriate entities and member states of the credible threat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51011" y="90209"/>
            <a:ext cx="5906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Communication Guidelines (in the event of a credible threat per IAWN)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1222" y="-31080"/>
            <a:ext cx="43179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+mn-lt"/>
              </a:rPr>
              <a:t>IAWN/SMPAG:  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57200" y="2418344"/>
            <a:ext cx="11189368" cy="360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48043" y="3645197"/>
            <a:ext cx="11405936" cy="3609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4456021" y="-32448"/>
            <a:ext cx="1677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+mn-lt"/>
              </a:rPr>
              <a:t>5.6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41222" y="5299385"/>
            <a:ext cx="11405936" cy="3609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1902" y="56633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85334" y="5957113"/>
            <a:ext cx="11405936" cy="3609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98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3332" y="-92983"/>
            <a:ext cx="8569271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Example Notification Sheet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58944" y="1025554"/>
            <a:ext cx="11923773" cy="0"/>
          </a:xfrm>
          <a:prstGeom prst="line">
            <a:avLst/>
          </a:prstGeom>
          <a:ln w="38100" cmpd="dbl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2662" y="1232580"/>
            <a:ext cx="548943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small asteroid, provisionally designated 2017 XYZ) was discovered on 31 Nov 2017 by Pan-STARRS located atop </a:t>
            </a:r>
            <a:r>
              <a:rPr lang="en-US" sz="1600" dirty="0" err="1"/>
              <a:t>Halekakala</a:t>
            </a:r>
            <a:r>
              <a:rPr lang="en-US" sz="1600" dirty="0"/>
              <a:t> (Maui), Hawaii and reported to the Minor Planet Center.  Additional follow-up observations by the Catalina Sky Survey, the University of Hawaii 2.2-meter, and the Large Altazimuth Telescope (BTA-6) 6-meter telescopes have confirmed the orbit of 2017 XYZ.</a:t>
            </a:r>
          </a:p>
          <a:p>
            <a:endParaRPr lang="en-US" sz="1600" dirty="0"/>
          </a:p>
          <a:p>
            <a:r>
              <a:rPr lang="en-US" sz="1600" dirty="0"/>
              <a:t>2017 XYZ is observed to be approximately 120 meters in size.  Based on current calculations, the asteroid has a 4% probability of impact will be on 31 Sep 2028 in the Eastern Pacific Ocean near the northern coast of Mexico at 13:13 UTC.</a:t>
            </a:r>
          </a:p>
          <a:p>
            <a:endParaRPr lang="en-US" sz="1600" dirty="0"/>
          </a:p>
          <a:p>
            <a:r>
              <a:rPr lang="en-US" sz="1600" dirty="0"/>
              <a:t>Future observations are planned with the planetary radar systems located in Goldstone and Arecibo on 1 April 2018.  Further radar observations will precisely determine the orbit of 2017 XYZ.</a:t>
            </a:r>
          </a:p>
          <a:p>
            <a:endParaRPr lang="en-US" sz="1600" dirty="0"/>
          </a:p>
          <a:p>
            <a:r>
              <a:rPr lang="en-US" sz="1600" dirty="0"/>
              <a:t>The International Asteroid Warning Network (IAWN) has informed the Space Mission Planning Advisory Group (SMPAG), currently chaired by the European Space Agency.  </a:t>
            </a:r>
          </a:p>
          <a:p>
            <a:endParaRPr lang="en-US" sz="1600" dirty="0"/>
          </a:p>
        </p:txBody>
      </p:sp>
      <p:sp>
        <p:nvSpPr>
          <p:cNvPr id="9" name="Freeform 8"/>
          <p:cNvSpPr/>
          <p:nvPr/>
        </p:nvSpPr>
        <p:spPr>
          <a:xfrm>
            <a:off x="320842" y="1203158"/>
            <a:ext cx="5839326" cy="5598695"/>
          </a:xfrm>
          <a:custGeom>
            <a:avLst/>
            <a:gdLst>
              <a:gd name="connsiteX0" fmla="*/ 80211 w 5839326"/>
              <a:gd name="connsiteY0" fmla="*/ 64168 h 5598695"/>
              <a:gd name="connsiteX1" fmla="*/ 80211 w 5839326"/>
              <a:gd name="connsiteY1" fmla="*/ 2213810 h 5598695"/>
              <a:gd name="connsiteX2" fmla="*/ 0 w 5839326"/>
              <a:gd name="connsiteY2" fmla="*/ 3529263 h 5598695"/>
              <a:gd name="connsiteX3" fmla="*/ 64169 w 5839326"/>
              <a:gd name="connsiteY3" fmla="*/ 5037221 h 5598695"/>
              <a:gd name="connsiteX4" fmla="*/ 64169 w 5839326"/>
              <a:gd name="connsiteY4" fmla="*/ 5598695 h 5598695"/>
              <a:gd name="connsiteX5" fmla="*/ 3866147 w 5839326"/>
              <a:gd name="connsiteY5" fmla="*/ 5598695 h 5598695"/>
              <a:gd name="connsiteX6" fmla="*/ 4507832 w 5839326"/>
              <a:gd name="connsiteY6" fmla="*/ 5438274 h 5598695"/>
              <a:gd name="connsiteX7" fmla="*/ 5759116 w 5839326"/>
              <a:gd name="connsiteY7" fmla="*/ 5486400 h 5598695"/>
              <a:gd name="connsiteX8" fmla="*/ 5630779 w 5839326"/>
              <a:gd name="connsiteY8" fmla="*/ 4572000 h 5598695"/>
              <a:gd name="connsiteX9" fmla="*/ 5710990 w 5839326"/>
              <a:gd name="connsiteY9" fmla="*/ 3593431 h 5598695"/>
              <a:gd name="connsiteX10" fmla="*/ 5839326 w 5839326"/>
              <a:gd name="connsiteY10" fmla="*/ 2037347 h 5598695"/>
              <a:gd name="connsiteX11" fmla="*/ 5743074 w 5839326"/>
              <a:gd name="connsiteY11" fmla="*/ 770021 h 5598695"/>
              <a:gd name="connsiteX12" fmla="*/ 5678905 w 5839326"/>
              <a:gd name="connsiteY12" fmla="*/ 16042 h 5598695"/>
              <a:gd name="connsiteX13" fmla="*/ 4555958 w 5839326"/>
              <a:gd name="connsiteY13" fmla="*/ 32084 h 5598695"/>
              <a:gd name="connsiteX14" fmla="*/ 3481137 w 5839326"/>
              <a:gd name="connsiteY14" fmla="*/ 0 h 5598695"/>
              <a:gd name="connsiteX15" fmla="*/ 2903621 w 5839326"/>
              <a:gd name="connsiteY15" fmla="*/ 64168 h 5598695"/>
              <a:gd name="connsiteX16" fmla="*/ 2165684 w 5839326"/>
              <a:gd name="connsiteY16" fmla="*/ 48126 h 5598695"/>
              <a:gd name="connsiteX17" fmla="*/ 914400 w 5839326"/>
              <a:gd name="connsiteY17" fmla="*/ 48126 h 5598695"/>
              <a:gd name="connsiteX18" fmla="*/ 80211 w 5839326"/>
              <a:gd name="connsiteY18" fmla="*/ 64168 h 559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839326" h="5598695">
                <a:moveTo>
                  <a:pt x="80211" y="64168"/>
                </a:moveTo>
                <a:lnTo>
                  <a:pt x="80211" y="2213810"/>
                </a:lnTo>
                <a:lnTo>
                  <a:pt x="0" y="3529263"/>
                </a:lnTo>
                <a:lnTo>
                  <a:pt x="64169" y="5037221"/>
                </a:lnTo>
                <a:lnTo>
                  <a:pt x="64169" y="5598695"/>
                </a:lnTo>
                <a:lnTo>
                  <a:pt x="3866147" y="5598695"/>
                </a:lnTo>
                <a:lnTo>
                  <a:pt x="4507832" y="5438274"/>
                </a:lnTo>
                <a:lnTo>
                  <a:pt x="5759116" y="5486400"/>
                </a:lnTo>
                <a:lnTo>
                  <a:pt x="5630779" y="4572000"/>
                </a:lnTo>
                <a:lnTo>
                  <a:pt x="5710990" y="3593431"/>
                </a:lnTo>
                <a:lnTo>
                  <a:pt x="5839326" y="2037347"/>
                </a:lnTo>
                <a:lnTo>
                  <a:pt x="5743074" y="770021"/>
                </a:lnTo>
                <a:lnTo>
                  <a:pt x="5678905" y="16042"/>
                </a:lnTo>
                <a:lnTo>
                  <a:pt x="4555958" y="32084"/>
                </a:lnTo>
                <a:lnTo>
                  <a:pt x="3481137" y="0"/>
                </a:lnTo>
                <a:lnTo>
                  <a:pt x="2903621" y="64168"/>
                </a:lnTo>
                <a:lnTo>
                  <a:pt x="2165684" y="48126"/>
                </a:lnTo>
                <a:lnTo>
                  <a:pt x="914400" y="48126"/>
                </a:lnTo>
                <a:lnTo>
                  <a:pt x="80211" y="64168"/>
                </a:lnTo>
                <a:close/>
              </a:path>
            </a:pathLst>
          </a:custGeom>
          <a:noFill/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60864" y="1493262"/>
            <a:ext cx="4221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Basic </a:t>
            </a:r>
            <a:r>
              <a:rPr lang="en-US" sz="2800" b="1">
                <a:solidFill>
                  <a:srgbClr val="0070C0"/>
                </a:solidFill>
              </a:rPr>
              <a:t>facts RE: discovery, follow-up, etc.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0325" y="3308710"/>
            <a:ext cx="4146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Current predicted details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0325" y="5419071"/>
            <a:ext cx="41468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IAWN &amp; SMPAG (trusted sources of information</a:t>
            </a:r>
            <a:r>
              <a:rPr lang="en-US" sz="2800" b="1"/>
              <a:t>, etc.)</a:t>
            </a:r>
            <a:endParaRPr lang="en-US" sz="2800" b="1" dirty="0"/>
          </a:p>
        </p:txBody>
      </p:sp>
      <p:sp>
        <p:nvSpPr>
          <p:cNvPr id="13" name="Right Brace 12"/>
          <p:cNvSpPr/>
          <p:nvPr/>
        </p:nvSpPr>
        <p:spPr>
          <a:xfrm>
            <a:off x="6232166" y="1203158"/>
            <a:ext cx="418091" cy="1778518"/>
          </a:xfrm>
          <a:prstGeom prst="rightBrac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6232166" y="3160468"/>
            <a:ext cx="303056" cy="971663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6182215" y="4323787"/>
            <a:ext cx="517992" cy="1007044"/>
          </a:xfrm>
          <a:prstGeom prst="rightBrac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00325" y="4493085"/>
            <a:ext cx="38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Next Observations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6064527" y="5592887"/>
            <a:ext cx="517992" cy="1007044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9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905" y="2824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Notification Particulars </a:t>
            </a:r>
            <a:br>
              <a:rPr lang="en-US" b="1" dirty="0">
                <a:latin typeface="+mn-lt"/>
              </a:rPr>
            </a:br>
            <a:r>
              <a:rPr lang="en-US" sz="2400" b="1" dirty="0">
                <a:latin typeface="+mn-lt"/>
              </a:rPr>
              <a:t>(to be agreed upon by IAWN members)</a:t>
            </a:r>
          </a:p>
        </p:txBody>
      </p:sp>
      <p:sp>
        <p:nvSpPr>
          <p:cNvPr id="4" name="Rectangle 3"/>
          <p:cNvSpPr/>
          <p:nvPr/>
        </p:nvSpPr>
        <p:spPr>
          <a:xfrm>
            <a:off x="296778" y="1555097"/>
            <a:ext cx="115743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b="1" dirty="0"/>
              <a:t>Asteroid name/designation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Asteroid </a:t>
            </a:r>
            <a:r>
              <a:rPr lang="en-US" sz="2400" b="1" dirty="0"/>
              <a:t>characteristics</a:t>
            </a:r>
            <a:r>
              <a:rPr lang="en-US" sz="2400" dirty="0"/>
              <a:t> – size (metric and standard), composition (if known), brightness/albedo, etc.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/>
              <a:t>Observational history </a:t>
            </a:r>
            <a:r>
              <a:rPr lang="en-US" sz="2400" dirty="0"/>
              <a:t>(discovery information, follow-up)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/>
              <a:t>Prediction</a:t>
            </a:r>
            <a:r>
              <a:rPr lang="en-US" sz="2400" dirty="0"/>
              <a:t> of asteroid trajectory including closest distance to Earth (surface, not center) and date and time of close approach.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A colloquial (non-statistical) </a:t>
            </a:r>
            <a:r>
              <a:rPr lang="en-US" sz="2400" b="1" dirty="0"/>
              <a:t>qualifier of impact risk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/>
              <a:t>Hazard to space assets </a:t>
            </a:r>
            <a:r>
              <a:rPr lang="en-US" sz="2400" dirty="0"/>
              <a:t>(if any)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/>
              <a:t>Future observations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Visibility, visual magnitude (i.e., amateur astronomers be able to see the object)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Consistent terms of measurement: “size” rather than “diameter” of object, brightness/albedo of object, etc.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/>
              <a:t>Authoritative source(s) </a:t>
            </a:r>
            <a:r>
              <a:rPr lang="en-US" sz="2400" dirty="0"/>
              <a:t>for more information (i.e., IAWN, SMPAG)</a:t>
            </a:r>
            <a:endParaRPr lang="en-US" sz="2400" dirty="0">
              <a:effectLst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8944" y="1394520"/>
            <a:ext cx="11923773" cy="0"/>
          </a:xfrm>
          <a:prstGeom prst="line">
            <a:avLst/>
          </a:prstGeom>
          <a:ln w="38100" cmpd="dbl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092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465" y="-81263"/>
            <a:ext cx="743273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CNEOS </a:t>
            </a:r>
            <a:r>
              <a:rPr lang="en-US" b="1">
                <a:latin typeface="+mn-lt"/>
              </a:rPr>
              <a:t>Relevant Trajectory Plot</a:t>
            </a:r>
            <a:endParaRPr lang="en-US" b="1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58944" y="1121806"/>
            <a:ext cx="11923773" cy="0"/>
          </a:xfrm>
          <a:prstGeom prst="line">
            <a:avLst/>
          </a:prstGeom>
          <a:ln w="38100" cmpd="dbl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r="2499"/>
          <a:stretch/>
        </p:blipFill>
        <p:spPr>
          <a:xfrm>
            <a:off x="409840" y="1244300"/>
            <a:ext cx="11421980" cy="539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78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8828" y="0"/>
            <a:ext cx="5237135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CNEOS Relevant Map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58944" y="1121806"/>
            <a:ext cx="11923773" cy="0"/>
          </a:xfrm>
          <a:prstGeom prst="line">
            <a:avLst/>
          </a:prstGeom>
          <a:ln w="38100" cmpd="dbl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952" y="1607423"/>
            <a:ext cx="5642130" cy="2900408"/>
          </a:xfrm>
        </p:spPr>
      </p:pic>
      <p:sp>
        <p:nvSpPr>
          <p:cNvPr id="6" name="TextBox 5"/>
          <p:cNvSpPr txBox="1"/>
          <p:nvPr/>
        </p:nvSpPr>
        <p:spPr>
          <a:xfrm>
            <a:off x="7530926" y="5220660"/>
            <a:ext cx="41468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This type of map or what we’ve used in TTX </a:t>
            </a:r>
            <a:r>
              <a:rPr lang="en-US" sz="2800" b="1"/>
              <a:t>(risk corridor)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7802" y="1366793"/>
            <a:ext cx="4610008" cy="382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48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61F1640-D8BD-454D-AD19-778D63B044F9}"/>
              </a:ext>
            </a:extLst>
          </p:cNvPr>
          <p:cNvSpPr txBox="1">
            <a:spLocks noChangeArrowheads="1"/>
          </p:cNvSpPr>
          <p:nvPr/>
        </p:nvSpPr>
        <p:spPr>
          <a:xfrm>
            <a:off x="3590581" y="-184832"/>
            <a:ext cx="56478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+mn-lt"/>
              </a:rPr>
              <a:t>NEO Impact Alert Process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712F5E-F996-8F4B-B169-8CCF16CB3FCD}"/>
              </a:ext>
            </a:extLst>
          </p:cNvPr>
          <p:cNvGrpSpPr/>
          <p:nvPr/>
        </p:nvGrpSpPr>
        <p:grpSpPr>
          <a:xfrm>
            <a:off x="163746" y="1085168"/>
            <a:ext cx="11543571" cy="5662613"/>
            <a:chOff x="48893" y="1397000"/>
            <a:chExt cx="10081343" cy="5662613"/>
          </a:xfrm>
        </p:grpSpPr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14DA9821-2572-984D-A975-FEB3F6BDC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00" y="1460500"/>
              <a:ext cx="1219200" cy="838200"/>
            </a:xfrm>
            <a:prstGeom prst="rect">
              <a:avLst/>
            </a:prstGeom>
            <a:solidFill>
              <a:srgbClr val="3399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3798"/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Survey,</a:t>
              </a:r>
            </a:p>
            <a:p>
              <a:pPr algn="ctr" defTabSz="913798"/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Detect,</a:t>
              </a:r>
            </a:p>
            <a:p>
              <a:pPr algn="ctr" defTabSz="913798"/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&amp; Report</a:t>
              </a:r>
            </a:p>
          </p:txBody>
        </p:sp>
        <p:cxnSp>
          <p:nvCxnSpPr>
            <p:cNvPr id="7" name="AutoShape 4">
              <a:extLst>
                <a:ext uri="{FF2B5EF4-FFF2-40B4-BE49-F238E27FC236}">
                  <a16:creationId xmlns:a16="http://schemas.microsoft.com/office/drawing/2014/main" id="{705B3A1E-90E0-1749-9EDF-18DE132EDC9F}"/>
                </a:ext>
              </a:extLst>
            </p:cNvPr>
            <p:cNvCxnSpPr>
              <a:cxnSpLocks noChangeShapeType="1"/>
              <a:stCxn id="6" idx="3"/>
              <a:endCxn id="8" idx="1"/>
            </p:cNvCxnSpPr>
            <p:nvPr/>
          </p:nvCxnSpPr>
          <p:spPr bwMode="auto">
            <a:xfrm>
              <a:off x="1549400" y="1879600"/>
              <a:ext cx="3429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6747EDFC-C111-AA42-B36A-AE708CD68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300" y="1568450"/>
              <a:ext cx="2298700" cy="622300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3798"/>
              <a:r>
                <a:rPr lang="en-US" b="1" dirty="0">
                  <a:solidFill>
                    <a:srgbClr val="000000"/>
                  </a:solidFill>
                  <a:latin typeface="Arial" pitchFamily="34" charset="0"/>
                </a:rPr>
                <a:t>Correlate, Determine</a:t>
              </a:r>
            </a:p>
            <a:p>
              <a:pPr algn="ctr" defTabSz="913798"/>
              <a:r>
                <a:rPr lang="en-US" b="1" dirty="0">
                  <a:solidFill>
                    <a:srgbClr val="000000"/>
                  </a:solidFill>
                  <a:latin typeface="Arial" pitchFamily="34" charset="0"/>
                </a:rPr>
                <a:t>Rough Orbit</a:t>
              </a:r>
            </a:p>
          </p:txBody>
        </p:sp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id="{C244BAE3-C04A-4047-94CC-0D493A24E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2374900"/>
              <a:ext cx="1524000" cy="1447800"/>
            </a:xfrm>
            <a:prstGeom prst="flowChartDecision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3798"/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Possible</a:t>
              </a:r>
            </a:p>
            <a:p>
              <a:pPr algn="ctr" defTabSz="913798"/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New PHO?</a:t>
              </a:r>
            </a:p>
          </p:txBody>
        </p:sp>
        <p:cxnSp>
          <p:nvCxnSpPr>
            <p:cNvPr id="10" name="AutoShape 7">
              <a:extLst>
                <a:ext uri="{FF2B5EF4-FFF2-40B4-BE49-F238E27FC236}">
                  <a16:creationId xmlns:a16="http://schemas.microsoft.com/office/drawing/2014/main" id="{647AC911-C707-4948-8023-E5659ADDD74F}"/>
                </a:ext>
              </a:extLst>
            </p:cNvPr>
            <p:cNvCxnSpPr>
              <a:cxnSpLocks noChangeShapeType="1"/>
              <a:stCxn id="8" idx="2"/>
              <a:endCxn id="9" idx="0"/>
            </p:cNvCxnSpPr>
            <p:nvPr/>
          </p:nvCxnSpPr>
          <p:spPr bwMode="auto">
            <a:xfrm>
              <a:off x="3041650" y="2190750"/>
              <a:ext cx="6350" cy="184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AutoShape 8">
              <a:extLst>
                <a:ext uri="{FF2B5EF4-FFF2-40B4-BE49-F238E27FC236}">
                  <a16:creationId xmlns:a16="http://schemas.microsoft.com/office/drawing/2014/main" id="{AEAE5534-5219-634D-AD30-45BC18A46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" y="3289300"/>
              <a:ext cx="1371600" cy="1371600"/>
            </a:xfrm>
            <a:prstGeom prst="flowChartAlternateProcess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3798"/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Routine</a:t>
              </a:r>
            </a:p>
            <a:p>
              <a:pPr algn="ctr" defTabSz="913798">
                <a:spcAft>
                  <a:spcPct val="40000"/>
                </a:spcAft>
              </a:pPr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Processing</a:t>
              </a:r>
            </a:p>
            <a:p>
              <a:pPr algn="ctr" defTabSz="913798"/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Publish</a:t>
              </a:r>
            </a:p>
            <a:p>
              <a:pPr algn="ctr" defTabSz="913798"/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Results</a:t>
              </a:r>
            </a:p>
          </p:txBody>
        </p:sp>
        <p:cxnSp>
          <p:nvCxnSpPr>
            <p:cNvPr id="12" name="AutoShape 9">
              <a:extLst>
                <a:ext uri="{FF2B5EF4-FFF2-40B4-BE49-F238E27FC236}">
                  <a16:creationId xmlns:a16="http://schemas.microsoft.com/office/drawing/2014/main" id="{58F565D9-CBEB-434C-9DEB-E77B67F47222}"/>
                </a:ext>
              </a:extLst>
            </p:cNvPr>
            <p:cNvCxnSpPr>
              <a:cxnSpLocks noChangeShapeType="1"/>
              <a:stCxn id="9" idx="1"/>
              <a:endCxn id="11" idx="3"/>
            </p:cNvCxnSpPr>
            <p:nvPr/>
          </p:nvCxnSpPr>
          <p:spPr bwMode="auto">
            <a:xfrm flipH="1">
              <a:off x="1714500" y="3098800"/>
              <a:ext cx="571500" cy="8763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AA7085AC-A8F5-9348-BD5E-283780C52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200" y="3784600"/>
              <a:ext cx="914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3798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Yes</a:t>
              </a:r>
            </a:p>
          </p:txBody>
        </p:sp>
        <p:cxnSp>
          <p:nvCxnSpPr>
            <p:cNvPr id="14" name="AutoShape 11">
              <a:extLst>
                <a:ext uri="{FF2B5EF4-FFF2-40B4-BE49-F238E27FC236}">
                  <a16:creationId xmlns:a16="http://schemas.microsoft.com/office/drawing/2014/main" id="{7DF89B1C-0DAF-7043-855A-FB372E1C647C}"/>
                </a:ext>
              </a:extLst>
            </p:cNvPr>
            <p:cNvCxnSpPr>
              <a:cxnSpLocks noChangeShapeType="1"/>
              <a:stCxn id="9" idx="2"/>
              <a:endCxn id="15" idx="0"/>
            </p:cNvCxnSpPr>
            <p:nvPr/>
          </p:nvCxnSpPr>
          <p:spPr bwMode="auto">
            <a:xfrm>
              <a:off x="3048000" y="3822700"/>
              <a:ext cx="0" cy="304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AutoShape 12">
              <a:extLst>
                <a:ext uri="{FF2B5EF4-FFF2-40B4-BE49-F238E27FC236}">
                  <a16:creationId xmlns:a16="http://schemas.microsoft.com/office/drawing/2014/main" id="{313C8344-F11A-8944-AC87-F59393527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4127500"/>
              <a:ext cx="1524000" cy="1447800"/>
            </a:xfrm>
            <a:prstGeom prst="flowChartDecision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3798"/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Potential</a:t>
              </a:r>
            </a:p>
            <a:p>
              <a:pPr algn="ctr" defTabSz="913798"/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Impact?</a:t>
              </a:r>
            </a:p>
          </p:txBody>
        </p:sp>
        <p:cxnSp>
          <p:nvCxnSpPr>
            <p:cNvPr id="16" name="AutoShape 13">
              <a:extLst>
                <a:ext uri="{FF2B5EF4-FFF2-40B4-BE49-F238E27FC236}">
                  <a16:creationId xmlns:a16="http://schemas.microsoft.com/office/drawing/2014/main" id="{D4B0CF74-5438-6448-96D2-4F5AADF60C16}"/>
                </a:ext>
              </a:extLst>
            </p:cNvPr>
            <p:cNvCxnSpPr>
              <a:cxnSpLocks noChangeShapeType="1"/>
              <a:stCxn id="15" idx="1"/>
              <a:endCxn id="11" idx="3"/>
            </p:cNvCxnSpPr>
            <p:nvPr/>
          </p:nvCxnSpPr>
          <p:spPr bwMode="auto">
            <a:xfrm flipH="1" flipV="1">
              <a:off x="1714500" y="3975100"/>
              <a:ext cx="571500" cy="8763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AutoShape 14">
              <a:extLst>
                <a:ext uri="{FF2B5EF4-FFF2-40B4-BE49-F238E27FC236}">
                  <a16:creationId xmlns:a16="http://schemas.microsoft.com/office/drawing/2014/main" id="{FACFA62F-CEBF-9547-A2A7-E6F5C4BCF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100" y="3175000"/>
              <a:ext cx="1371600" cy="1485900"/>
            </a:xfrm>
            <a:prstGeom prst="flowChartAlternateProcess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AEF0B1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3798"/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Resolve</a:t>
              </a:r>
            </a:p>
            <a:p>
              <a:pPr algn="ctr" defTabSz="913798"/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Result</a:t>
              </a:r>
            </a:p>
            <a:p>
              <a:pPr algn="ctr" defTabSz="913798">
                <a:spcAft>
                  <a:spcPct val="40000"/>
                </a:spcAft>
              </a:pPr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Differences</a:t>
              </a:r>
            </a:p>
            <a:p>
              <a:pPr algn="ctr" defTabSz="913798"/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Publish</a:t>
              </a:r>
            </a:p>
            <a:p>
              <a:pPr algn="ctr" defTabSz="913798"/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Results</a:t>
              </a: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DDB94D7B-A74C-4B4B-AC6D-E6A56542D7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7100" y="4660900"/>
              <a:ext cx="914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3798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No</a:t>
              </a:r>
            </a:p>
          </p:txBody>
        </p:sp>
        <p:cxnSp>
          <p:nvCxnSpPr>
            <p:cNvPr id="19" name="AutoShape 16">
              <a:extLst>
                <a:ext uri="{FF2B5EF4-FFF2-40B4-BE49-F238E27FC236}">
                  <a16:creationId xmlns:a16="http://schemas.microsoft.com/office/drawing/2014/main" id="{AE018DB9-68DF-B04D-90F2-D185D68926EA}"/>
                </a:ext>
              </a:extLst>
            </p:cNvPr>
            <p:cNvCxnSpPr>
              <a:cxnSpLocks noChangeShapeType="1"/>
              <a:stCxn id="15" idx="2"/>
              <a:endCxn id="20" idx="1"/>
            </p:cNvCxnSpPr>
            <p:nvPr/>
          </p:nvCxnSpPr>
          <p:spPr bwMode="auto">
            <a:xfrm rot="16200000" flipH="1">
              <a:off x="3149600" y="5473700"/>
              <a:ext cx="342900" cy="54610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FEB48551-2A47-D140-8869-0622168EF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100" y="5486400"/>
              <a:ext cx="1930400" cy="863600"/>
            </a:xfrm>
            <a:prstGeom prst="rect">
              <a:avLst/>
            </a:prstGeom>
            <a:solidFill>
              <a:srgbClr val="AEF0B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3798"/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Precision Orbit</a:t>
              </a:r>
            </a:p>
            <a:p>
              <a:pPr algn="ctr" defTabSz="913798"/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 and Follow Up </a:t>
              </a:r>
            </a:p>
            <a:p>
              <a:pPr algn="ctr" defTabSz="913798"/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Observations </a:t>
              </a:r>
            </a:p>
          </p:txBody>
        </p:sp>
        <p:cxnSp>
          <p:nvCxnSpPr>
            <p:cNvPr id="21" name="AutoShape 18">
              <a:extLst>
                <a:ext uri="{FF2B5EF4-FFF2-40B4-BE49-F238E27FC236}">
                  <a16:creationId xmlns:a16="http://schemas.microsoft.com/office/drawing/2014/main" id="{93CD0DAD-79F4-4B4A-9C84-39FB5B1F2EED}"/>
                </a:ext>
              </a:extLst>
            </p:cNvPr>
            <p:cNvCxnSpPr>
              <a:cxnSpLocks noChangeShapeType="1"/>
              <a:stCxn id="20" idx="3"/>
              <a:endCxn id="22" idx="2"/>
            </p:cNvCxnSpPr>
            <p:nvPr/>
          </p:nvCxnSpPr>
          <p:spPr bwMode="auto">
            <a:xfrm flipV="1">
              <a:off x="5524500" y="5727700"/>
              <a:ext cx="622300" cy="19050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AutoShape 19">
              <a:extLst>
                <a:ext uri="{FF2B5EF4-FFF2-40B4-BE49-F238E27FC236}">
                  <a16:creationId xmlns:a16="http://schemas.microsoft.com/office/drawing/2014/main" id="{8D18D0EF-6FA0-6B41-A647-EDAD5D201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700" y="4127500"/>
              <a:ext cx="1600200" cy="1600200"/>
            </a:xfrm>
            <a:prstGeom prst="flowChartDecision">
              <a:avLst/>
            </a:prstGeom>
            <a:solidFill>
              <a:srgbClr val="AEF0B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3798"/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Impact </a:t>
              </a:r>
            </a:p>
            <a:p>
              <a:pPr algn="ctr" defTabSz="913798"/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Still </a:t>
              </a:r>
            </a:p>
            <a:p>
              <a:pPr algn="ctr" defTabSz="913798"/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 Possible?</a:t>
              </a:r>
            </a:p>
          </p:txBody>
        </p:sp>
        <p:cxnSp>
          <p:nvCxnSpPr>
            <p:cNvPr id="23" name="AutoShape 20">
              <a:extLst>
                <a:ext uri="{FF2B5EF4-FFF2-40B4-BE49-F238E27FC236}">
                  <a16:creationId xmlns:a16="http://schemas.microsoft.com/office/drawing/2014/main" id="{8A4DD3AC-C758-2642-BEF3-8C21C876250F}"/>
                </a:ext>
              </a:extLst>
            </p:cNvPr>
            <p:cNvCxnSpPr>
              <a:cxnSpLocks noChangeShapeType="1"/>
              <a:stCxn id="22" idx="0"/>
              <a:endCxn id="24" idx="2"/>
            </p:cNvCxnSpPr>
            <p:nvPr/>
          </p:nvCxnSpPr>
          <p:spPr bwMode="auto">
            <a:xfrm flipV="1">
              <a:off x="6146800" y="2209800"/>
              <a:ext cx="0" cy="19177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A544F777-EAE3-3445-8182-D87C1EB65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538" y="1549400"/>
              <a:ext cx="2168525" cy="660400"/>
            </a:xfrm>
            <a:prstGeom prst="rect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AEF0B1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3798"/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Observations and</a:t>
              </a:r>
            </a:p>
            <a:p>
              <a:pPr algn="ctr" defTabSz="913798"/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Update Orbit</a:t>
              </a:r>
            </a:p>
          </p:txBody>
        </p:sp>
        <p:cxnSp>
          <p:nvCxnSpPr>
            <p:cNvPr id="25" name="AutoShape 22">
              <a:extLst>
                <a:ext uri="{FF2B5EF4-FFF2-40B4-BE49-F238E27FC236}">
                  <a16:creationId xmlns:a16="http://schemas.microsoft.com/office/drawing/2014/main" id="{4863BA53-8F53-4646-A76D-02576F1D5BBA}"/>
                </a:ext>
              </a:extLst>
            </p:cNvPr>
            <p:cNvCxnSpPr>
              <a:cxnSpLocks noChangeShapeType="1"/>
              <a:stCxn id="22" idx="1"/>
              <a:endCxn id="17" idx="2"/>
            </p:cNvCxnSpPr>
            <p:nvPr/>
          </p:nvCxnSpPr>
          <p:spPr bwMode="auto">
            <a:xfrm rot="10800000">
              <a:off x="4660900" y="4660900"/>
              <a:ext cx="685800" cy="26670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AutoShape 23">
              <a:extLst>
                <a:ext uri="{FF2B5EF4-FFF2-40B4-BE49-F238E27FC236}">
                  <a16:creationId xmlns:a16="http://schemas.microsoft.com/office/drawing/2014/main" id="{F083A5B6-A823-AF49-957B-11F5CE8A2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5400" y="1397000"/>
              <a:ext cx="965200" cy="965200"/>
            </a:xfrm>
            <a:prstGeom prst="flowChartAlternateProcess">
              <a:avLst/>
            </a:prstGeom>
            <a:solidFill>
              <a:srgbClr val="AEF0B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3798"/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Publish/</a:t>
              </a:r>
            </a:p>
            <a:p>
              <a:pPr algn="ctr" defTabSz="913798"/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Update</a:t>
              </a:r>
            </a:p>
            <a:p>
              <a:pPr algn="ctr" defTabSz="913798"/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Results</a:t>
              </a:r>
            </a:p>
          </p:txBody>
        </p:sp>
        <p:cxnSp>
          <p:nvCxnSpPr>
            <p:cNvPr id="27" name="AutoShape 24">
              <a:extLst>
                <a:ext uri="{FF2B5EF4-FFF2-40B4-BE49-F238E27FC236}">
                  <a16:creationId xmlns:a16="http://schemas.microsoft.com/office/drawing/2014/main" id="{0ED0E121-BE89-5540-B7BB-6402FD240D65}"/>
                </a:ext>
              </a:extLst>
            </p:cNvPr>
            <p:cNvCxnSpPr>
              <a:cxnSpLocks noChangeShapeType="1"/>
              <a:stCxn id="24" idx="3"/>
              <a:endCxn id="26" idx="1"/>
            </p:cNvCxnSpPr>
            <p:nvPr/>
          </p:nvCxnSpPr>
          <p:spPr bwMode="auto">
            <a:xfrm>
              <a:off x="7231063" y="1879600"/>
              <a:ext cx="41433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25">
              <a:extLst>
                <a:ext uri="{FF2B5EF4-FFF2-40B4-BE49-F238E27FC236}">
                  <a16:creationId xmlns:a16="http://schemas.microsoft.com/office/drawing/2014/main" id="{4A61AC3D-1CEA-AF4A-9528-F5E8BC855395}"/>
                </a:ext>
              </a:extLst>
            </p:cNvPr>
            <p:cNvCxnSpPr>
              <a:cxnSpLocks noChangeShapeType="1"/>
              <a:stCxn id="24" idx="3"/>
              <a:endCxn id="22" idx="3"/>
            </p:cNvCxnSpPr>
            <p:nvPr/>
          </p:nvCxnSpPr>
          <p:spPr bwMode="auto">
            <a:xfrm flipH="1">
              <a:off x="6946900" y="1879600"/>
              <a:ext cx="284163" cy="3048000"/>
            </a:xfrm>
            <a:prstGeom prst="bentConnector3">
              <a:avLst>
                <a:gd name="adj1" fmla="val -8044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Text Box 26">
              <a:extLst>
                <a:ext uri="{FF2B5EF4-FFF2-40B4-BE49-F238E27FC236}">
                  <a16:creationId xmlns:a16="http://schemas.microsoft.com/office/drawing/2014/main" id="{A33FA263-DCF4-8847-A2DF-F0CAC13DC9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00" y="2781300"/>
              <a:ext cx="914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3798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No</a:t>
              </a:r>
            </a:p>
          </p:txBody>
        </p:sp>
        <p:sp>
          <p:nvSpPr>
            <p:cNvPr id="30" name="Text Box 27">
              <a:extLst>
                <a:ext uri="{FF2B5EF4-FFF2-40B4-BE49-F238E27FC236}">
                  <a16:creationId xmlns:a16="http://schemas.microsoft.com/office/drawing/2014/main" id="{409EC677-77FC-0942-8AEF-FA44F14CA3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6900" y="4368800"/>
              <a:ext cx="914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3798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No</a:t>
              </a:r>
            </a:p>
          </p:txBody>
        </p:sp>
        <p:sp>
          <p:nvSpPr>
            <p:cNvPr id="31" name="Text Box 28">
              <a:extLst>
                <a:ext uri="{FF2B5EF4-FFF2-40B4-BE49-F238E27FC236}">
                  <a16:creationId xmlns:a16="http://schemas.microsoft.com/office/drawing/2014/main" id="{AC9EEFFC-061C-2442-BEC9-22EFD03F72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9100" y="3822700"/>
              <a:ext cx="914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3798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Yes</a:t>
              </a:r>
            </a:p>
          </p:txBody>
        </p:sp>
        <p:sp>
          <p:nvSpPr>
            <p:cNvPr id="32" name="Text Box 29">
              <a:extLst>
                <a:ext uri="{FF2B5EF4-FFF2-40B4-BE49-F238E27FC236}">
                  <a16:creationId xmlns:a16="http://schemas.microsoft.com/office/drawing/2014/main" id="{F3C180C2-4FC5-814F-A01F-90020A9916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9713" y="5603875"/>
              <a:ext cx="914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3798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Yes</a:t>
              </a:r>
            </a:p>
          </p:txBody>
        </p:sp>
        <p:grpSp>
          <p:nvGrpSpPr>
            <p:cNvPr id="33" name="Group 30">
              <a:extLst>
                <a:ext uri="{FF2B5EF4-FFF2-40B4-BE49-F238E27FC236}">
                  <a16:creationId xmlns:a16="http://schemas.microsoft.com/office/drawing/2014/main" id="{414F31CD-A751-2945-BA40-48A7F679D9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2500" y="2298700"/>
              <a:ext cx="1524000" cy="2057400"/>
              <a:chOff x="3888" y="1488"/>
              <a:chExt cx="960" cy="1296"/>
            </a:xfrm>
          </p:grpSpPr>
          <p:sp>
            <p:nvSpPr>
              <p:cNvPr id="42" name="AutoShape 31">
                <a:extLst>
                  <a:ext uri="{FF2B5EF4-FFF2-40B4-BE49-F238E27FC236}">
                    <a16:creationId xmlns:a16="http://schemas.microsoft.com/office/drawing/2014/main" id="{79B15DC2-B97B-4442-A3BE-415C3EC3C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1632"/>
                <a:ext cx="480" cy="1152"/>
              </a:xfrm>
              <a:prstGeom prst="curvedLeftArrow">
                <a:avLst>
                  <a:gd name="adj1" fmla="val 21467"/>
                  <a:gd name="adj2" fmla="val 72711"/>
                  <a:gd name="adj3" fmla="val 33333"/>
                </a:avLst>
              </a:prstGeom>
              <a:noFill/>
              <a:ln w="9525">
                <a:solidFill>
                  <a:srgbClr val="5F5F5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913798"/>
                <a:r>
                  <a:rPr lang="en-US" b="1">
                    <a:solidFill>
                      <a:srgbClr val="5F5F5F"/>
                    </a:solidFill>
                    <a:latin typeface="Arial" pitchFamily="34" charset="0"/>
                  </a:rPr>
                  <a:t>Iterate </a:t>
                </a:r>
                <a:r>
                  <a:rPr lang="en-US" b="1">
                    <a:solidFill>
                      <a:srgbClr val="000000"/>
                    </a:solidFill>
                    <a:latin typeface="Arial" pitchFamily="34" charset="0"/>
                  </a:rPr>
                  <a:t>             </a:t>
                </a:r>
              </a:p>
            </p:txBody>
          </p:sp>
          <p:sp>
            <p:nvSpPr>
              <p:cNvPr id="43" name="AutoShape 32">
                <a:extLst>
                  <a:ext uri="{FF2B5EF4-FFF2-40B4-BE49-F238E27FC236}">
                    <a16:creationId xmlns:a16="http://schemas.microsoft.com/office/drawing/2014/main" id="{917FC170-35FC-2A45-B5F4-5C8DE30B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888" y="1488"/>
                <a:ext cx="480" cy="1152"/>
              </a:xfrm>
              <a:prstGeom prst="curvedLeftArrow">
                <a:avLst>
                  <a:gd name="adj1" fmla="val 21467"/>
                  <a:gd name="adj2" fmla="val 72711"/>
                  <a:gd name="adj3" fmla="val 33333"/>
                </a:avLst>
              </a:prstGeom>
              <a:noFill/>
              <a:ln w="9525">
                <a:solidFill>
                  <a:srgbClr val="5F5F5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913798"/>
                <a:r>
                  <a:rPr lang="en-US" b="1">
                    <a:solidFill>
                      <a:srgbClr val="000000"/>
                    </a:solidFill>
                    <a:latin typeface="Arial" pitchFamily="34" charset="0"/>
                  </a:rPr>
                  <a:t> 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0C7826D-04FD-304B-A53C-9F6D0AB58F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93" y="5689600"/>
              <a:ext cx="2651672" cy="1370013"/>
              <a:chOff x="73" y="3664"/>
              <a:chExt cx="1409" cy="863"/>
            </a:xfrm>
          </p:grpSpPr>
          <p:sp>
            <p:nvSpPr>
              <p:cNvPr id="37" name="Rectangle 34">
                <a:extLst>
                  <a:ext uri="{FF2B5EF4-FFF2-40B4-BE49-F238E27FC236}">
                    <a16:creationId xmlns:a16="http://schemas.microsoft.com/office/drawing/2014/main" id="{DE58C2A4-91B9-B34F-B7DB-4AC40AD55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" y="3664"/>
                <a:ext cx="1352" cy="61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3798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angle 35">
                <a:extLst>
                  <a:ext uri="{FF2B5EF4-FFF2-40B4-BE49-F238E27FC236}">
                    <a16:creationId xmlns:a16="http://schemas.microsoft.com/office/drawing/2014/main" id="{E1616D17-51B6-D449-8794-E84B7AC12F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" y="3739"/>
                <a:ext cx="96" cy="96"/>
              </a:xfrm>
              <a:prstGeom prst="rect">
                <a:avLst/>
              </a:prstGeom>
              <a:solidFill>
                <a:srgbClr val="3399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3798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Rectangle 36">
                <a:extLst>
                  <a:ext uri="{FF2B5EF4-FFF2-40B4-BE49-F238E27FC236}">
                    <a16:creationId xmlns:a16="http://schemas.microsoft.com/office/drawing/2014/main" id="{0867D08F-A4EF-DF41-A3C6-D57FA2F7A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" y="3923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3798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37">
                <a:extLst>
                  <a:ext uri="{FF2B5EF4-FFF2-40B4-BE49-F238E27FC236}">
                    <a16:creationId xmlns:a16="http://schemas.microsoft.com/office/drawing/2014/main" id="{900B5D5C-9512-E445-9F24-12A703EC6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" y="4099"/>
                <a:ext cx="96" cy="96"/>
              </a:xfrm>
              <a:prstGeom prst="rect">
                <a:avLst/>
              </a:prstGeom>
              <a:solidFill>
                <a:srgbClr val="AEF0B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3798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Text Box 38">
                <a:extLst>
                  <a:ext uri="{FF2B5EF4-FFF2-40B4-BE49-F238E27FC236}">
                    <a16:creationId xmlns:a16="http://schemas.microsoft.com/office/drawing/2014/main" id="{5C5B81E3-5D8B-B444-B053-EF8966918A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" y="3689"/>
                <a:ext cx="1248" cy="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3798" eaLnBrk="1" hangingPunct="1">
                  <a:lnSpc>
                    <a:spcPct val="110000"/>
                  </a:lnSpc>
                  <a:spcAft>
                    <a:spcPct val="20000"/>
                  </a:spcAft>
                </a:pPr>
                <a:r>
                  <a:rPr lang="en-US" sz="1400" b="1" dirty="0">
                    <a:solidFill>
                      <a:srgbClr val="000066"/>
                    </a:solidFill>
                    <a:latin typeface="Arial" pitchFamily="34" charset="0"/>
                  </a:rPr>
                  <a:t>Survey Systems</a:t>
                </a:r>
              </a:p>
              <a:p>
                <a:pPr defTabSz="913798" eaLnBrk="1" hangingPunct="1">
                  <a:lnSpc>
                    <a:spcPct val="110000"/>
                  </a:lnSpc>
                  <a:spcAft>
                    <a:spcPct val="20000"/>
                  </a:spcAft>
                </a:pPr>
                <a:r>
                  <a:rPr lang="en-US" sz="1400" b="1" dirty="0">
                    <a:solidFill>
                      <a:srgbClr val="000066"/>
                    </a:solidFill>
                    <a:latin typeface="Arial" pitchFamily="34" charset="0"/>
                  </a:rPr>
                  <a:t>Minor Planet Center</a:t>
                </a:r>
              </a:p>
              <a:p>
                <a:pPr defTabSz="913798" eaLnBrk="1" hangingPunct="1">
                  <a:lnSpc>
                    <a:spcPct val="110000"/>
                  </a:lnSpc>
                  <a:spcAft>
                    <a:spcPct val="20000"/>
                  </a:spcAft>
                </a:pPr>
                <a:r>
                  <a:rPr lang="en-US" sz="1400" b="1" dirty="0">
                    <a:solidFill>
                      <a:srgbClr val="000066"/>
                    </a:solidFill>
                    <a:latin typeface="Arial" pitchFamily="34" charset="0"/>
                  </a:rPr>
                  <a:t>Ctr NEO Studies @ JPL *</a:t>
                </a:r>
              </a:p>
              <a:p>
                <a:pPr defTabSz="913798" eaLnBrk="1" hangingPunct="1">
                  <a:lnSpc>
                    <a:spcPct val="110000"/>
                  </a:lnSpc>
                  <a:spcAft>
                    <a:spcPct val="20000"/>
                  </a:spcAft>
                </a:pPr>
                <a:endParaRPr lang="en-US" sz="800" b="1" dirty="0">
                  <a:solidFill>
                    <a:srgbClr val="000066"/>
                  </a:solidFill>
                  <a:latin typeface="Arial" pitchFamily="34" charset="0"/>
                </a:endParaRPr>
              </a:p>
              <a:p>
                <a:pPr defTabSz="913798" eaLnBrk="1" hangingPunct="1">
                  <a:lnSpc>
                    <a:spcPct val="110000"/>
                  </a:lnSpc>
                  <a:spcAft>
                    <a:spcPct val="20000"/>
                  </a:spcAft>
                </a:pPr>
                <a:r>
                  <a:rPr lang="en-US" sz="1400" dirty="0">
                    <a:solidFill>
                      <a:srgbClr val="000066"/>
                    </a:solidFill>
                    <a:latin typeface="Arial" pitchFamily="34" charset="0"/>
                  </a:rPr>
                  <a:t>* In parallel with </a:t>
                </a:r>
                <a:r>
                  <a:rPr lang="en-US" sz="1400" dirty="0" err="1">
                    <a:solidFill>
                      <a:srgbClr val="000066"/>
                    </a:solidFill>
                    <a:latin typeface="Arial" pitchFamily="34" charset="0"/>
                  </a:rPr>
                  <a:t>NEODyS</a:t>
                </a:r>
                <a:endParaRPr lang="en-US" sz="1400" dirty="0">
                  <a:solidFill>
                    <a:srgbClr val="000066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35" name="Text Box 39">
              <a:extLst>
                <a:ext uri="{FF2B5EF4-FFF2-40B4-BE49-F238E27FC236}">
                  <a16:creationId xmlns:a16="http://schemas.microsoft.com/office/drawing/2014/main" id="{1C63213D-0F9D-1244-A4D2-4DFC9AFC6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3825" y="2219325"/>
              <a:ext cx="762000" cy="3397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3798" eaLnBrk="1" hangingPunct="1"/>
              <a:r>
                <a:rPr lang="en-US" b="1">
                  <a:solidFill>
                    <a:srgbClr val="000066"/>
                  </a:solidFill>
                  <a:latin typeface="Arial" pitchFamily="34" charset="0"/>
                </a:rPr>
                <a:t>Radar</a:t>
              </a:r>
            </a:p>
          </p:txBody>
        </p:sp>
        <p:sp>
          <p:nvSpPr>
            <p:cNvPr id="36" name="Text Box 40">
              <a:extLst>
                <a:ext uri="{FF2B5EF4-FFF2-40B4-BE49-F238E27FC236}">
                  <a16:creationId xmlns:a16="http://schemas.microsoft.com/office/drawing/2014/main" id="{7640A55E-4115-F043-A5A1-87A3D6232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42300" y="3917950"/>
              <a:ext cx="1887936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77800" indent="-1778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3798" eaLnBrk="1" hangingPunct="1">
                <a:spcAft>
                  <a:spcPct val="20000"/>
                </a:spcAft>
              </a:pPr>
              <a:r>
                <a:rPr lang="en-US" b="1" u="sng" dirty="0">
                  <a:solidFill>
                    <a:srgbClr val="000066"/>
                  </a:solidFill>
                  <a:latin typeface="Arial" pitchFamily="34" charset="0"/>
                </a:rPr>
                <a:t>Alerts to PDCO</a:t>
              </a:r>
            </a:p>
            <a:p>
              <a:pPr defTabSz="913798" eaLnBrk="1" hangingPunct="1">
                <a:spcAft>
                  <a:spcPct val="20000"/>
                </a:spcAft>
                <a:buFontTx/>
                <a:buChar char="•"/>
              </a:pPr>
              <a:r>
                <a:rPr lang="en-US" b="1" dirty="0">
                  <a:solidFill>
                    <a:srgbClr val="000066"/>
                  </a:solidFill>
                  <a:latin typeface="Arial" pitchFamily="34" charset="0"/>
                </a:rPr>
                <a:t>MPC</a:t>
              </a:r>
              <a:r>
                <a:rPr lang="en-US" dirty="0">
                  <a:solidFill>
                    <a:srgbClr val="000066"/>
                  </a:solidFill>
                  <a:latin typeface="Arial" pitchFamily="34" charset="0"/>
                </a:rPr>
                <a:t> - PHO of interest</a:t>
              </a:r>
            </a:p>
            <a:p>
              <a:pPr defTabSz="913798" eaLnBrk="1" hangingPunct="1">
                <a:spcAft>
                  <a:spcPct val="20000"/>
                </a:spcAft>
                <a:buFontTx/>
                <a:buChar char="•"/>
              </a:pPr>
              <a:r>
                <a:rPr lang="en-US" b="1" dirty="0">
                  <a:solidFill>
                    <a:srgbClr val="000066"/>
                  </a:solidFill>
                  <a:latin typeface="Arial" pitchFamily="34" charset="0"/>
                </a:rPr>
                <a:t>MPC</a:t>
              </a:r>
              <a:r>
                <a:rPr lang="en-US" dirty="0">
                  <a:solidFill>
                    <a:srgbClr val="000066"/>
                  </a:solidFill>
                  <a:latin typeface="Arial" pitchFamily="34" charset="0"/>
                </a:rPr>
                <a:t> -possible close approach</a:t>
              </a:r>
            </a:p>
            <a:p>
              <a:pPr defTabSz="913798" eaLnBrk="1" hangingPunct="1">
                <a:spcAft>
                  <a:spcPct val="20000"/>
                </a:spcAft>
                <a:buFontTx/>
                <a:buChar char="•"/>
              </a:pPr>
              <a:r>
                <a:rPr lang="en-US" b="1" dirty="0">
                  <a:solidFill>
                    <a:srgbClr val="000066"/>
                  </a:solidFill>
                  <a:latin typeface="Arial" pitchFamily="34" charset="0"/>
                </a:rPr>
                <a:t>CNEOS</a:t>
              </a:r>
              <a:r>
                <a:rPr lang="en-US" dirty="0">
                  <a:solidFill>
                    <a:srgbClr val="000066"/>
                  </a:solidFill>
                  <a:latin typeface="Arial" pitchFamily="34" charset="0"/>
                </a:rPr>
                <a:t> - reports potential for impact</a:t>
              </a:r>
            </a:p>
            <a:p>
              <a:pPr defTabSz="913798" eaLnBrk="1" hangingPunct="1">
                <a:spcAft>
                  <a:spcPct val="20000"/>
                </a:spcAft>
                <a:buFontTx/>
                <a:buChar char="•"/>
              </a:pPr>
              <a:r>
                <a:rPr lang="en-US" b="1" dirty="0">
                  <a:solidFill>
                    <a:srgbClr val="000066"/>
                  </a:solidFill>
                  <a:latin typeface="Arial" pitchFamily="34" charset="0"/>
                </a:rPr>
                <a:t>CNEOS</a:t>
              </a:r>
              <a:r>
                <a:rPr lang="en-US" dirty="0">
                  <a:solidFill>
                    <a:srgbClr val="000066"/>
                  </a:solidFill>
                  <a:latin typeface="Arial" pitchFamily="34" charset="0"/>
                </a:rPr>
                <a:t> -publishes probability of impact</a:t>
              </a:r>
            </a:p>
            <a:p>
              <a:pPr defTabSz="913798" eaLnBrk="1" hangingPunct="1">
                <a:spcAft>
                  <a:spcPct val="20000"/>
                </a:spcAft>
                <a:buFontTx/>
                <a:buChar char="•"/>
              </a:pPr>
              <a:endParaRPr lang="en-US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757369F-6359-984F-8631-0F85C1C172CE}"/>
              </a:ext>
            </a:extLst>
          </p:cNvPr>
          <p:cNvCxnSpPr/>
          <p:nvPr/>
        </p:nvCxnSpPr>
        <p:spPr>
          <a:xfrm flipH="1">
            <a:off x="152402" y="722795"/>
            <a:ext cx="11923773" cy="0"/>
          </a:xfrm>
          <a:prstGeom prst="line">
            <a:avLst/>
          </a:prstGeom>
          <a:ln w="38100" cmpd="dbl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AF45D42-6DBA-8A4C-BEDD-82ED9919D4BA}"/>
              </a:ext>
            </a:extLst>
          </p:cNvPr>
          <p:cNvCxnSpPr/>
          <p:nvPr/>
        </p:nvCxnSpPr>
        <p:spPr>
          <a:xfrm>
            <a:off x="485855" y="2215468"/>
            <a:ext cx="2714169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4770A31-F208-A549-916E-30D7C101489C}"/>
              </a:ext>
            </a:extLst>
          </p:cNvPr>
          <p:cNvCxnSpPr>
            <a:cxnSpLocks/>
          </p:cNvCxnSpPr>
          <p:nvPr/>
        </p:nvCxnSpPr>
        <p:spPr>
          <a:xfrm>
            <a:off x="4194731" y="2652806"/>
            <a:ext cx="12315" cy="238388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206B8A0-D3BD-FE4D-BC5A-A19F082162E2}"/>
              </a:ext>
            </a:extLst>
          </p:cNvPr>
          <p:cNvCxnSpPr/>
          <p:nvPr/>
        </p:nvCxnSpPr>
        <p:spPr>
          <a:xfrm>
            <a:off x="4547500" y="6220153"/>
            <a:ext cx="2714169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247D792-EC53-684C-87C8-FA209B0621D6}"/>
              </a:ext>
            </a:extLst>
          </p:cNvPr>
          <p:cNvCxnSpPr>
            <a:cxnSpLocks/>
          </p:cNvCxnSpPr>
          <p:nvPr/>
        </p:nvCxnSpPr>
        <p:spPr>
          <a:xfrm flipV="1">
            <a:off x="8062260" y="1986868"/>
            <a:ext cx="0" cy="344805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1C412A5-BB97-E745-91DD-07CAB9753C2F}"/>
              </a:ext>
            </a:extLst>
          </p:cNvPr>
          <p:cNvCxnSpPr>
            <a:cxnSpLocks/>
          </p:cNvCxnSpPr>
          <p:nvPr/>
        </p:nvCxnSpPr>
        <p:spPr>
          <a:xfrm>
            <a:off x="9079087" y="2310442"/>
            <a:ext cx="888181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7D9378D2-0102-734B-A5EF-4879B03A3936}"/>
              </a:ext>
            </a:extLst>
          </p:cNvPr>
          <p:cNvSpPr/>
          <p:nvPr/>
        </p:nvSpPr>
        <p:spPr>
          <a:xfrm>
            <a:off x="10023088" y="1878918"/>
            <a:ext cx="2073500" cy="876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34A8381-E9BB-5E4E-BB2F-E7155BD967ED}"/>
              </a:ext>
            </a:extLst>
          </p:cNvPr>
          <p:cNvSpPr txBox="1"/>
          <p:nvPr/>
        </p:nvSpPr>
        <p:spPr>
          <a:xfrm>
            <a:off x="9968572" y="1955380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Planetary Defense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Officer (NASA)</a:t>
            </a:r>
          </a:p>
        </p:txBody>
      </p:sp>
    </p:spTree>
    <p:extLst>
      <p:ext uri="{BB962C8B-B14F-4D97-AF65-F5344CB8AC3E}">
        <p14:creationId xmlns:p14="http://schemas.microsoft.com/office/powerpoint/2010/main" val="59163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57C89D2B-6791-FE43-896C-A585B5E2163D}"/>
              </a:ext>
            </a:extLst>
          </p:cNvPr>
          <p:cNvSpPr/>
          <p:nvPr/>
        </p:nvSpPr>
        <p:spPr>
          <a:xfrm rot="19064497">
            <a:off x="9031390" y="3151444"/>
            <a:ext cx="2730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Notional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61F1640-D8BD-454D-AD19-778D63B044F9}"/>
              </a:ext>
            </a:extLst>
          </p:cNvPr>
          <p:cNvSpPr txBox="1">
            <a:spLocks noChangeArrowheads="1"/>
          </p:cNvSpPr>
          <p:nvPr/>
        </p:nvSpPr>
        <p:spPr>
          <a:xfrm>
            <a:off x="3469574" y="-217611"/>
            <a:ext cx="57404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+mn-lt"/>
              </a:rPr>
              <a:t>NEO Impact Alert Process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757369F-6359-984F-8631-0F85C1C172CE}"/>
              </a:ext>
            </a:extLst>
          </p:cNvPr>
          <p:cNvCxnSpPr/>
          <p:nvPr/>
        </p:nvCxnSpPr>
        <p:spPr>
          <a:xfrm flipH="1">
            <a:off x="152402" y="722795"/>
            <a:ext cx="11923773" cy="0"/>
          </a:xfrm>
          <a:prstGeom prst="line">
            <a:avLst/>
          </a:prstGeom>
          <a:ln w="38100" cmpd="dbl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4770A31-F208-A549-916E-30D7C101489C}"/>
              </a:ext>
            </a:extLst>
          </p:cNvPr>
          <p:cNvCxnSpPr>
            <a:cxnSpLocks/>
          </p:cNvCxnSpPr>
          <p:nvPr/>
        </p:nvCxnSpPr>
        <p:spPr>
          <a:xfrm flipV="1">
            <a:off x="6418186" y="1729998"/>
            <a:ext cx="1421800" cy="795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206B8A0-D3BD-FE4D-BC5A-A19F082162E2}"/>
              </a:ext>
            </a:extLst>
          </p:cNvPr>
          <p:cNvCxnSpPr>
            <a:cxnSpLocks/>
          </p:cNvCxnSpPr>
          <p:nvPr/>
        </p:nvCxnSpPr>
        <p:spPr>
          <a:xfrm flipH="1">
            <a:off x="5105818" y="2535312"/>
            <a:ext cx="557313" cy="47725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247D792-EC53-684C-87C8-FA209B0621D6}"/>
              </a:ext>
            </a:extLst>
          </p:cNvPr>
          <p:cNvCxnSpPr>
            <a:cxnSpLocks/>
          </p:cNvCxnSpPr>
          <p:nvPr/>
        </p:nvCxnSpPr>
        <p:spPr>
          <a:xfrm>
            <a:off x="8460187" y="2184050"/>
            <a:ext cx="0" cy="82851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1C412A5-BB97-E745-91DD-07CAB9753C2F}"/>
              </a:ext>
            </a:extLst>
          </p:cNvPr>
          <p:cNvCxnSpPr>
            <a:cxnSpLocks/>
          </p:cNvCxnSpPr>
          <p:nvPr/>
        </p:nvCxnSpPr>
        <p:spPr>
          <a:xfrm>
            <a:off x="4815753" y="1737949"/>
            <a:ext cx="495718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7D9378D2-0102-734B-A5EF-4879B03A3936}"/>
              </a:ext>
            </a:extLst>
          </p:cNvPr>
          <p:cNvSpPr/>
          <p:nvPr/>
        </p:nvSpPr>
        <p:spPr>
          <a:xfrm>
            <a:off x="2669249" y="1307750"/>
            <a:ext cx="2073500" cy="876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34A8381-E9BB-5E4E-BB2F-E7155BD967ED}"/>
              </a:ext>
            </a:extLst>
          </p:cNvPr>
          <p:cNvSpPr txBox="1"/>
          <p:nvPr/>
        </p:nvSpPr>
        <p:spPr>
          <a:xfrm>
            <a:off x="2630539" y="1406833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Planetary Defense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Officer (NASA)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4414B52-E9C3-694B-95EB-E9DC3CC99D68}"/>
              </a:ext>
            </a:extLst>
          </p:cNvPr>
          <p:cNvSpPr/>
          <p:nvPr/>
        </p:nvSpPr>
        <p:spPr>
          <a:xfrm>
            <a:off x="5384475" y="1419480"/>
            <a:ext cx="960666" cy="5926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1590836-1D32-9948-88C3-2DEFF0081C34}"/>
              </a:ext>
            </a:extLst>
          </p:cNvPr>
          <p:cNvSpPr txBox="1"/>
          <p:nvPr/>
        </p:nvSpPr>
        <p:spPr>
          <a:xfrm>
            <a:off x="5457479" y="1526514"/>
            <a:ext cx="78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IAWN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BBF5E1E-2859-B340-837A-67BD7FA2707F}"/>
              </a:ext>
            </a:extLst>
          </p:cNvPr>
          <p:cNvSpPr txBox="1"/>
          <p:nvPr/>
        </p:nvSpPr>
        <p:spPr>
          <a:xfrm>
            <a:off x="5249703" y="2012092"/>
            <a:ext cx="1230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(supported by </a:t>
            </a:r>
          </a:p>
          <a:p>
            <a:r>
              <a:rPr lang="en-US" sz="1400" i="1" dirty="0"/>
              <a:t>  ESA &amp; NASA)</a:t>
            </a:r>
          </a:p>
        </p:txBody>
      </p:sp>
      <p:sp>
        <p:nvSpPr>
          <p:cNvPr id="50" name="Snip Single Corner Rectangle 49">
            <a:extLst>
              <a:ext uri="{FF2B5EF4-FFF2-40B4-BE49-F238E27FC236}">
                <a16:creationId xmlns:a16="http://schemas.microsoft.com/office/drawing/2014/main" id="{466FD3F7-A1A7-D342-B42A-39131748CA1D}"/>
              </a:ext>
            </a:extLst>
          </p:cNvPr>
          <p:cNvSpPr/>
          <p:nvPr/>
        </p:nvSpPr>
        <p:spPr>
          <a:xfrm>
            <a:off x="7931192" y="1431504"/>
            <a:ext cx="1033669" cy="715618"/>
          </a:xfrm>
          <a:prstGeom prst="snip1Rect">
            <a:avLst/>
          </a:prstGeom>
          <a:solidFill>
            <a:schemeClr val="bg1"/>
          </a:solidFill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8C9228F-E0AD-EB4C-8CCA-7537A89A4D65}"/>
              </a:ext>
            </a:extLst>
          </p:cNvPr>
          <p:cNvSpPr/>
          <p:nvPr/>
        </p:nvSpPr>
        <p:spPr>
          <a:xfrm>
            <a:off x="4487303" y="3077154"/>
            <a:ext cx="1038854" cy="688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854534E-F95E-6E4F-ABE8-D092577C8B9E}"/>
              </a:ext>
            </a:extLst>
          </p:cNvPr>
          <p:cNvSpPr txBox="1"/>
          <p:nvPr/>
        </p:nvSpPr>
        <p:spPr>
          <a:xfrm>
            <a:off x="7931192" y="1583305"/>
            <a:ext cx="101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SMPAG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C9BCCB0-CAFA-BB44-88C0-2C700915C154}"/>
              </a:ext>
            </a:extLst>
          </p:cNvPr>
          <p:cNvSpPr txBox="1"/>
          <p:nvPr/>
        </p:nvSpPr>
        <p:spPr>
          <a:xfrm>
            <a:off x="4731612" y="316645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</a:p>
        </p:txBody>
      </p:sp>
      <p:sp>
        <p:nvSpPr>
          <p:cNvPr id="64" name="Curved Left Arrow 63">
            <a:extLst>
              <a:ext uri="{FF2B5EF4-FFF2-40B4-BE49-F238E27FC236}">
                <a16:creationId xmlns:a16="http://schemas.microsoft.com/office/drawing/2014/main" id="{BDAAA3EC-BBD9-8841-A374-F053DB0BBFA0}"/>
              </a:ext>
            </a:extLst>
          </p:cNvPr>
          <p:cNvSpPr/>
          <p:nvPr/>
        </p:nvSpPr>
        <p:spPr>
          <a:xfrm>
            <a:off x="7156172" y="1432965"/>
            <a:ext cx="508884" cy="7536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Curved Left Arrow 64">
            <a:extLst>
              <a:ext uri="{FF2B5EF4-FFF2-40B4-BE49-F238E27FC236}">
                <a16:creationId xmlns:a16="http://schemas.microsoft.com/office/drawing/2014/main" id="{8E6C4271-CB8B-4647-A3C5-C6C53896927C}"/>
              </a:ext>
            </a:extLst>
          </p:cNvPr>
          <p:cNvSpPr/>
          <p:nvPr/>
        </p:nvSpPr>
        <p:spPr>
          <a:xfrm rot="10800000">
            <a:off x="6599363" y="1385525"/>
            <a:ext cx="508884" cy="7536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3330B72-3F9D-404C-98EA-6FBA9D69ADD9}"/>
              </a:ext>
            </a:extLst>
          </p:cNvPr>
          <p:cNvSpPr txBox="1"/>
          <p:nvPr/>
        </p:nvSpPr>
        <p:spPr>
          <a:xfrm>
            <a:off x="8564891" y="2524233"/>
            <a:ext cx="180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SMPAG members </a:t>
            </a:r>
          </a:p>
          <a:p>
            <a:r>
              <a:rPr lang="en-US" sz="1400" b="1" dirty="0"/>
              <a:t>convene to formulate recommendations</a:t>
            </a:r>
          </a:p>
          <a:p>
            <a:endParaRPr lang="en-US" sz="14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ED4FA47-847B-144C-81B2-6929A54BF743}"/>
              </a:ext>
            </a:extLst>
          </p:cNvPr>
          <p:cNvSpPr txBox="1"/>
          <p:nvPr/>
        </p:nvSpPr>
        <p:spPr>
          <a:xfrm>
            <a:off x="8536843" y="3378548"/>
            <a:ext cx="1924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SMPAG member agencies vet, and agree to, recommendations</a:t>
            </a:r>
          </a:p>
          <a:p>
            <a:endParaRPr lang="en-US" sz="14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863DE08-0159-8940-A121-36980E6AAE9B}"/>
              </a:ext>
            </a:extLst>
          </p:cNvPr>
          <p:cNvSpPr txBox="1"/>
          <p:nvPr/>
        </p:nvSpPr>
        <p:spPr>
          <a:xfrm>
            <a:off x="8516731" y="4323161"/>
            <a:ext cx="25285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SMPAG recommendations briefed to member states</a:t>
            </a:r>
          </a:p>
          <a:p>
            <a:endParaRPr lang="en-US" sz="14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39AFE09-9FB6-5A4F-8370-E7C59F2F5EF7}"/>
              </a:ext>
            </a:extLst>
          </p:cNvPr>
          <p:cNvSpPr txBox="1"/>
          <p:nvPr/>
        </p:nvSpPr>
        <p:spPr>
          <a:xfrm>
            <a:off x="8672017" y="5198372"/>
            <a:ext cx="17620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Member states agree</a:t>
            </a:r>
          </a:p>
          <a:p>
            <a:r>
              <a:rPr lang="en-US" sz="1400" b="1" dirty="0"/>
              <a:t>to support SMPAG </a:t>
            </a:r>
          </a:p>
          <a:p>
            <a:r>
              <a:rPr lang="en-US" sz="1400" b="1" dirty="0"/>
              <a:t>recommendations</a:t>
            </a:r>
          </a:p>
          <a:p>
            <a:endParaRPr lang="en-US" sz="1400" dirty="0"/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F98A451-EA3C-8E48-9885-2F83B5374C3C}"/>
              </a:ext>
            </a:extLst>
          </p:cNvPr>
          <p:cNvCxnSpPr>
            <a:cxnSpLocks/>
          </p:cNvCxnSpPr>
          <p:nvPr/>
        </p:nvCxnSpPr>
        <p:spPr>
          <a:xfrm flipH="1">
            <a:off x="7227736" y="5663942"/>
            <a:ext cx="1279186" cy="1148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CD7306A0-3549-2644-A893-E159FE0C8A72}"/>
              </a:ext>
            </a:extLst>
          </p:cNvPr>
          <p:cNvSpPr txBox="1"/>
          <p:nvPr/>
        </p:nvSpPr>
        <p:spPr>
          <a:xfrm>
            <a:off x="5221192" y="5198372"/>
            <a:ext cx="18870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Member states inform </a:t>
            </a:r>
          </a:p>
          <a:p>
            <a:r>
              <a:rPr lang="en-US" sz="1400" b="1" dirty="0"/>
              <a:t>UN of recommended </a:t>
            </a:r>
          </a:p>
          <a:p>
            <a:r>
              <a:rPr lang="en-US" sz="1400" b="1" dirty="0"/>
              <a:t>actions to be taken</a:t>
            </a:r>
          </a:p>
          <a:p>
            <a:endParaRPr lang="en-US" sz="1400" dirty="0"/>
          </a:p>
        </p:txBody>
      </p:sp>
      <p:cxnSp>
        <p:nvCxnSpPr>
          <p:cNvPr id="80" name="Elbow Connector 79">
            <a:extLst>
              <a:ext uri="{FF2B5EF4-FFF2-40B4-BE49-F238E27FC236}">
                <a16:creationId xmlns:a16="http://schemas.microsoft.com/office/drawing/2014/main" id="{D8079BD8-BA70-EF4D-8F0F-D965ECF3C65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777227" y="3401754"/>
            <a:ext cx="3672731" cy="660914"/>
          </a:xfrm>
          <a:prstGeom prst="bentConnector3">
            <a:avLst>
              <a:gd name="adj1" fmla="val 9515"/>
            </a:avLst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8CE47D7-6567-6143-911A-1FA0FD7EA2A6}"/>
              </a:ext>
            </a:extLst>
          </p:cNvPr>
          <p:cNvCxnSpPr>
            <a:cxnSpLocks/>
          </p:cNvCxnSpPr>
          <p:nvPr/>
        </p:nvCxnSpPr>
        <p:spPr>
          <a:xfrm>
            <a:off x="10249231" y="5646867"/>
            <a:ext cx="953562" cy="1"/>
          </a:xfrm>
          <a:prstGeom prst="line">
            <a:avLst/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42DCCEC2-09B3-8C4E-9780-F2E24B1FB731}"/>
              </a:ext>
            </a:extLst>
          </p:cNvPr>
          <p:cNvSpPr/>
          <p:nvPr/>
        </p:nvSpPr>
        <p:spPr>
          <a:xfrm>
            <a:off x="5219662" y="5128592"/>
            <a:ext cx="1813645" cy="91440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188D56B-E161-9C45-8D72-5DE4A80E1C94}"/>
              </a:ext>
            </a:extLst>
          </p:cNvPr>
          <p:cNvCxnSpPr>
            <a:cxnSpLocks/>
          </p:cNvCxnSpPr>
          <p:nvPr/>
        </p:nvCxnSpPr>
        <p:spPr>
          <a:xfrm flipH="1">
            <a:off x="9048174" y="1877963"/>
            <a:ext cx="2895876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urved Right Arrow 92">
            <a:extLst>
              <a:ext uri="{FF2B5EF4-FFF2-40B4-BE49-F238E27FC236}">
                <a16:creationId xmlns:a16="http://schemas.microsoft.com/office/drawing/2014/main" id="{4457DA54-61D9-8045-954A-D84565130A1E}"/>
              </a:ext>
            </a:extLst>
          </p:cNvPr>
          <p:cNvSpPr/>
          <p:nvPr/>
        </p:nvSpPr>
        <p:spPr>
          <a:xfrm rot="10800000">
            <a:off x="10948944" y="3339549"/>
            <a:ext cx="469127" cy="84543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Curved Right Arrow 93">
            <a:extLst>
              <a:ext uri="{FF2B5EF4-FFF2-40B4-BE49-F238E27FC236}">
                <a16:creationId xmlns:a16="http://schemas.microsoft.com/office/drawing/2014/main" id="{131479A9-5974-0C41-9141-83EE6EF74A94}"/>
              </a:ext>
            </a:extLst>
          </p:cNvPr>
          <p:cNvSpPr/>
          <p:nvPr/>
        </p:nvSpPr>
        <p:spPr>
          <a:xfrm>
            <a:off x="10449549" y="3377535"/>
            <a:ext cx="437321" cy="85431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92D53DD5-DB58-944A-ACBE-BB320335A3AD}"/>
              </a:ext>
            </a:extLst>
          </p:cNvPr>
          <p:cNvCxnSpPr>
            <a:cxnSpLocks/>
          </p:cNvCxnSpPr>
          <p:nvPr/>
        </p:nvCxnSpPr>
        <p:spPr>
          <a:xfrm>
            <a:off x="8462011" y="3401588"/>
            <a:ext cx="0" cy="82851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F3208A57-B1FF-3E43-A503-8646CBA73577}"/>
              </a:ext>
            </a:extLst>
          </p:cNvPr>
          <p:cNvCxnSpPr>
            <a:cxnSpLocks/>
          </p:cNvCxnSpPr>
          <p:nvPr/>
        </p:nvCxnSpPr>
        <p:spPr>
          <a:xfrm>
            <a:off x="8463835" y="4563464"/>
            <a:ext cx="0" cy="82851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DE2C0D3B-192A-0A4B-9A7C-CEE3E326C46B}"/>
              </a:ext>
            </a:extLst>
          </p:cNvPr>
          <p:cNvCxnSpPr>
            <a:cxnSpLocks/>
          </p:cNvCxnSpPr>
          <p:nvPr/>
        </p:nvCxnSpPr>
        <p:spPr>
          <a:xfrm flipH="1" flipV="1">
            <a:off x="4990658" y="3875355"/>
            <a:ext cx="990053" cy="110236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108133DB-B066-5F4B-91CA-F6419653B53A}"/>
              </a:ext>
            </a:extLst>
          </p:cNvPr>
          <p:cNvSpPr txBox="1"/>
          <p:nvPr/>
        </p:nvSpPr>
        <p:spPr>
          <a:xfrm>
            <a:off x="7434415" y="5241481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9D66D87-BD9D-414A-99A1-8E0F29BCF7A7}"/>
              </a:ext>
            </a:extLst>
          </p:cNvPr>
          <p:cNvSpPr txBox="1"/>
          <p:nvPr/>
        </p:nvSpPr>
        <p:spPr>
          <a:xfrm>
            <a:off x="10553567" y="578314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CC42DCD-14D6-C645-A07D-1A74D2BBE127}"/>
              </a:ext>
            </a:extLst>
          </p:cNvPr>
          <p:cNvSpPr txBox="1"/>
          <p:nvPr/>
        </p:nvSpPr>
        <p:spPr>
          <a:xfrm>
            <a:off x="1679329" y="4132341"/>
            <a:ext cx="2417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 announcement</a:t>
            </a:r>
          </a:p>
          <a:p>
            <a:r>
              <a:rPr lang="en-US" b="1" dirty="0"/>
              <a:t>(UNCOPUOS, UNOOSA)</a:t>
            </a:r>
          </a:p>
        </p:txBody>
      </p:sp>
      <p:sp>
        <p:nvSpPr>
          <p:cNvPr id="109" name="Notched Right Arrow 108">
            <a:extLst>
              <a:ext uri="{FF2B5EF4-FFF2-40B4-BE49-F238E27FC236}">
                <a16:creationId xmlns:a16="http://schemas.microsoft.com/office/drawing/2014/main" id="{14FD4CA6-8A71-5149-9F4A-C92612D181D1}"/>
              </a:ext>
            </a:extLst>
          </p:cNvPr>
          <p:cNvSpPr/>
          <p:nvPr/>
        </p:nvSpPr>
        <p:spPr>
          <a:xfrm rot="8675513">
            <a:off x="3591662" y="3854679"/>
            <a:ext cx="953159" cy="373711"/>
          </a:xfrm>
          <a:prstGeom prst="notchedRightArrow">
            <a:avLst>
              <a:gd name="adj1" fmla="val 31076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6289659-6FAF-C64E-BBFB-8B71ADA5EBBD}"/>
              </a:ext>
            </a:extLst>
          </p:cNvPr>
          <p:cNvSpPr/>
          <p:nvPr/>
        </p:nvSpPr>
        <p:spPr>
          <a:xfrm rot="19064497">
            <a:off x="5406287" y="3200773"/>
            <a:ext cx="2730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Notional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CCDFBFE-F07C-3945-AAA6-83C947E7CE81}"/>
              </a:ext>
            </a:extLst>
          </p:cNvPr>
          <p:cNvSpPr/>
          <p:nvPr/>
        </p:nvSpPr>
        <p:spPr>
          <a:xfrm rot="19064497">
            <a:off x="1781183" y="2545881"/>
            <a:ext cx="2730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Notional</a:t>
            </a:r>
          </a:p>
        </p:txBody>
      </p:sp>
      <p:sp>
        <p:nvSpPr>
          <p:cNvPr id="113" name="Explosion 1 112">
            <a:extLst>
              <a:ext uri="{FF2B5EF4-FFF2-40B4-BE49-F238E27FC236}">
                <a16:creationId xmlns:a16="http://schemas.microsoft.com/office/drawing/2014/main" id="{15894E0C-2923-C648-916A-F00F527958B6}"/>
              </a:ext>
            </a:extLst>
          </p:cNvPr>
          <p:cNvSpPr/>
          <p:nvPr/>
        </p:nvSpPr>
        <p:spPr>
          <a:xfrm>
            <a:off x="2544418" y="5005915"/>
            <a:ext cx="2140384" cy="1356425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rgbClr val="FFFFFF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0B70F56-24B8-104B-857D-9A7FEA41D054}"/>
              </a:ext>
            </a:extLst>
          </p:cNvPr>
          <p:cNvSpPr txBox="1"/>
          <p:nvPr/>
        </p:nvSpPr>
        <p:spPr>
          <a:xfrm>
            <a:off x="3075075" y="546220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678023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07594" y="262630"/>
            <a:ext cx="8448517" cy="654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Overview for NEO Threat Response</a:t>
            </a:r>
          </a:p>
          <a:p>
            <a:pPr algn="ctr"/>
            <a:r>
              <a:rPr lang="en-US" sz="3200" b="1" dirty="0">
                <a:latin typeface="+mn-lt"/>
              </a:rPr>
              <a:t>(very simplified)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25768" y="6206383"/>
            <a:ext cx="1905000" cy="457200"/>
          </a:xfrm>
        </p:spPr>
        <p:txBody>
          <a:bodyPr/>
          <a:lstStyle/>
          <a:p>
            <a:pPr>
              <a:defRPr/>
            </a:pPr>
            <a:fld id="{572F0217-1124-4429-BF90-3F029303DE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1447800"/>
            <a:ext cx="2819400" cy="947838"/>
          </a:xfrm>
          <a:prstGeom prst="rect">
            <a:avLst/>
          </a:prstGeom>
          <a:solidFill>
            <a:srgbClr val="4978B9"/>
          </a:solidFill>
          <a:ln>
            <a:solidFill>
              <a:srgbClr val="385D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white"/>
                </a:solidFill>
              </a:rPr>
              <a:t>United Nations</a:t>
            </a:r>
          </a:p>
          <a:p>
            <a:pPr algn="ctr" defTabSz="914400"/>
            <a:r>
              <a:rPr lang="en-US" dirty="0">
                <a:solidFill>
                  <a:prstClr val="white"/>
                </a:solidFill>
              </a:rPr>
              <a:t>COPUOS/OOSA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8698" y="2362200"/>
            <a:ext cx="1459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i="1" dirty="0">
                <a:solidFill>
                  <a:prstClr val="black"/>
                </a:solidFill>
              </a:rPr>
              <a:t>Inform in case of </a:t>
            </a:r>
          </a:p>
          <a:p>
            <a:pPr defTabSz="914400"/>
            <a:r>
              <a:rPr lang="en-US" sz="1400" b="1" i="1" dirty="0">
                <a:solidFill>
                  <a:prstClr val="black"/>
                </a:solidFill>
              </a:rPr>
              <a:t>credible threat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66716" y="3743980"/>
            <a:ext cx="2348084" cy="2571004"/>
            <a:chOff x="1766716" y="3743980"/>
            <a:chExt cx="2348084" cy="2571004"/>
          </a:xfrm>
        </p:grpSpPr>
        <p:sp>
          <p:nvSpPr>
            <p:cNvPr id="9" name="Rectangle 8"/>
            <p:cNvSpPr/>
            <p:nvPr/>
          </p:nvSpPr>
          <p:spPr>
            <a:xfrm>
              <a:off x="1826536" y="4381618"/>
              <a:ext cx="2133600" cy="1371600"/>
            </a:xfrm>
            <a:prstGeom prst="rect">
              <a:avLst/>
            </a:prstGeom>
            <a:solidFill>
              <a:srgbClr val="2E4E7E"/>
            </a:solidFill>
            <a:ln>
              <a:solidFill>
                <a:srgbClr val="4F7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>
                  <a:solidFill>
                    <a:prstClr val="white"/>
                  </a:solidFill>
                </a:rPr>
                <a:t>International Asteroid Warning Network (IAWN)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18227" y="5730209"/>
              <a:ext cx="22965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/>
              <a:r>
                <a:rPr lang="en-US" sz="1600" b="1" dirty="0">
                  <a:solidFill>
                    <a:prstClr val="black"/>
                  </a:solidFill>
                </a:rPr>
                <a:t>Observers, analysts, modelers…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66716" y="3743980"/>
              <a:ext cx="21956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400" b="1" dirty="0">
                  <a:solidFill>
                    <a:prstClr val="black"/>
                  </a:solidFill>
                </a:rPr>
                <a:t>Determine Impact time,  location and severity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60136" y="3733800"/>
            <a:ext cx="2985083" cy="2590800"/>
            <a:chOff x="3960136" y="3733800"/>
            <a:chExt cx="2985083" cy="2590800"/>
          </a:xfrm>
        </p:grpSpPr>
        <p:sp>
          <p:nvSpPr>
            <p:cNvPr id="13" name="Rectangle 12"/>
            <p:cNvSpPr/>
            <p:nvPr/>
          </p:nvSpPr>
          <p:spPr>
            <a:xfrm>
              <a:off x="4724400" y="4364262"/>
              <a:ext cx="2220819" cy="13716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4978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>
                  <a:solidFill>
                    <a:prstClr val="white"/>
                  </a:solidFill>
                </a:rPr>
                <a:t>Space Missions Planning Advisory Group</a:t>
              </a:r>
              <a:br>
                <a:rPr lang="en-US" dirty="0">
                  <a:solidFill>
                    <a:prstClr val="white"/>
                  </a:solidFill>
                </a:rPr>
              </a:br>
              <a:r>
                <a:rPr lang="en-US" dirty="0">
                  <a:solidFill>
                    <a:prstClr val="white"/>
                  </a:solidFill>
                </a:rPr>
                <a:t>(SMPAG)</a:t>
              </a:r>
            </a:p>
          </p:txBody>
        </p:sp>
        <p:cxnSp>
          <p:nvCxnSpPr>
            <p:cNvPr id="14" name="Straight Arrow Connector 13"/>
            <p:cNvCxnSpPr>
              <a:stCxn id="12" idx="3"/>
              <a:endCxn id="13" idx="1"/>
            </p:cNvCxnSpPr>
            <p:nvPr/>
          </p:nvCxnSpPr>
          <p:spPr>
            <a:xfrm flipV="1">
              <a:off x="3960136" y="5050062"/>
              <a:ext cx="764264" cy="17356"/>
            </a:xfrm>
            <a:prstGeom prst="straightConnector1">
              <a:avLst/>
            </a:prstGeom>
            <a:ln w="15875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648200" y="5739825"/>
              <a:ext cx="18528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600" b="1" dirty="0">
                  <a:solidFill>
                    <a:prstClr val="black"/>
                  </a:solidFill>
                </a:rPr>
                <a:t>Space Agencies and</a:t>
              </a:r>
            </a:p>
            <a:p>
              <a:pPr defTabSz="914400"/>
              <a:r>
                <a:rPr lang="en-US" sz="1600" b="1" dirty="0">
                  <a:solidFill>
                    <a:prstClr val="black"/>
                  </a:solidFill>
                </a:rPr>
                <a:t>Offices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24400" y="3733800"/>
              <a:ext cx="1787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400" b="1" dirty="0">
                  <a:solidFill>
                    <a:prstClr val="black"/>
                  </a:solidFill>
                </a:rPr>
                <a:t>Potential deflection mission plans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9600" y="2395638"/>
            <a:ext cx="7543800" cy="4172206"/>
            <a:chOff x="609600" y="2395638"/>
            <a:chExt cx="7543800" cy="4172206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4495800" y="2395638"/>
              <a:ext cx="457200" cy="48978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09600" y="2890653"/>
              <a:ext cx="7543800" cy="3677191"/>
            </a:xfrm>
            <a:prstGeom prst="ellipse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24200" y="2971800"/>
              <a:ext cx="27015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prstClr val="black"/>
                  </a:solidFill>
                </a:rPr>
                <a:t>Parent Government</a:t>
              </a:r>
            </a:p>
            <a:p>
              <a:pPr algn="ctr"/>
              <a:r>
                <a:rPr lang="en-US" sz="2400" b="1" dirty="0">
                  <a:solidFill>
                    <a:prstClr val="black"/>
                  </a:solidFill>
                </a:rPr>
                <a:t>Delegates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227298" y="1787705"/>
            <a:ext cx="5074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UN Office of Outer Space Affairs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Committee on Peaceful Uses of Outer Space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0" y="1210883"/>
            <a:ext cx="11923773" cy="0"/>
          </a:xfrm>
          <a:prstGeom prst="line">
            <a:avLst/>
          </a:prstGeom>
          <a:ln w="38100" cmpd="dbl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82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38818</TotalTime>
  <Words>761</Words>
  <Application>Microsoft Macintosh PowerPoint</Application>
  <PresentationFormat>Widescreen</PresentationFormat>
  <Paragraphs>137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Example Notification Sheet</vt:lpstr>
      <vt:lpstr>Notification Particulars  (to be agreed upon by IAWN members)</vt:lpstr>
      <vt:lpstr>CNEOS Relevant Trajectory Plot</vt:lpstr>
      <vt:lpstr>CNEOS Relevant Map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46</cp:revision>
  <dcterms:created xsi:type="dcterms:W3CDTF">2017-08-29T19:16:53Z</dcterms:created>
  <dcterms:modified xsi:type="dcterms:W3CDTF">2018-10-19T16:44:55Z</dcterms:modified>
</cp:coreProperties>
</file>