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0" r:id="rId5"/>
    <p:sldId id="260" r:id="rId6"/>
    <p:sldId id="259" r:id="rId7"/>
    <p:sldId id="262" r:id="rId8"/>
    <p:sldId id="263" r:id="rId9"/>
    <p:sldId id="261" r:id="rId10"/>
    <p:sldId id="264" r:id="rId11"/>
    <p:sldId id="269" r:id="rId12"/>
    <p:sldId id="283" r:id="rId13"/>
    <p:sldId id="287" r:id="rId14"/>
    <p:sldId id="284" r:id="rId15"/>
    <p:sldId id="285" r:id="rId16"/>
    <p:sldId id="271" r:id="rId17"/>
    <p:sldId id="290" r:id="rId18"/>
    <p:sldId id="294" r:id="rId19"/>
    <p:sldId id="292" r:id="rId20"/>
    <p:sldId id="268" r:id="rId21"/>
    <p:sldId id="291" r:id="rId22"/>
    <p:sldId id="272" r:id="rId23"/>
    <p:sldId id="265" r:id="rId24"/>
    <p:sldId id="266" r:id="rId25"/>
    <p:sldId id="267" r:id="rId26"/>
    <p:sldId id="273" r:id="rId27"/>
    <p:sldId id="274" r:id="rId28"/>
    <p:sldId id="275" r:id="rId29"/>
    <p:sldId id="279" r:id="rId30"/>
    <p:sldId id="278" r:id="rId31"/>
    <p:sldId id="281" r:id="rId32"/>
    <p:sldId id="280" r:id="rId33"/>
    <p:sldId id="282" r:id="rId34"/>
    <p:sldId id="286" r:id="rId35"/>
    <p:sldId id="288" r:id="rId36"/>
    <p:sldId id="28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21"/>
    <p:restoredTop sz="94665"/>
  </p:normalViewPr>
  <p:slideViewPr>
    <p:cSldViewPr snapToGrid="0" snapToObjects="1">
      <p:cViewPr>
        <p:scale>
          <a:sx n="70" d="100"/>
          <a:sy n="70" d="100"/>
        </p:scale>
        <p:origin x="-808" y="-7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9089-2D4D-9E4E-9920-BC1232759C18}" type="datetimeFigureOut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9ADD-0F49-5948-BA5A-F43B60B1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98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9089-2D4D-9E4E-9920-BC1232759C18}" type="datetimeFigureOut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9ADD-0F49-5948-BA5A-F43B60B1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1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9089-2D4D-9E4E-9920-BC1232759C18}" type="datetimeFigureOut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9ADD-0F49-5948-BA5A-F43B60B1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3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9089-2D4D-9E4E-9920-BC1232759C18}" type="datetimeFigureOut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9ADD-0F49-5948-BA5A-F43B60B1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7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9089-2D4D-9E4E-9920-BC1232759C18}" type="datetimeFigureOut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9ADD-0F49-5948-BA5A-F43B60B1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7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9089-2D4D-9E4E-9920-BC1232759C18}" type="datetimeFigureOut">
              <a:rPr lang="en-US" smtClean="0"/>
              <a:t>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9ADD-0F49-5948-BA5A-F43B60B1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71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9089-2D4D-9E4E-9920-BC1232759C18}" type="datetimeFigureOut">
              <a:rPr lang="en-US" smtClean="0"/>
              <a:t>1/30/18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9ADD-0F49-5948-BA5A-F43B60B1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85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9089-2D4D-9E4E-9920-BC1232759C18}" type="datetimeFigureOut">
              <a:rPr lang="en-US" smtClean="0"/>
              <a:t>1/30/18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9ADD-0F49-5948-BA5A-F43B60B1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9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9089-2D4D-9E4E-9920-BC1232759C18}" type="datetimeFigureOut">
              <a:rPr lang="en-US" smtClean="0"/>
              <a:t>1/30/18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9ADD-0F49-5948-BA5A-F43B60B1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3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9089-2D4D-9E4E-9920-BC1232759C18}" type="datetimeFigureOut">
              <a:rPr lang="en-US" smtClean="0"/>
              <a:t>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9ADD-0F49-5948-BA5A-F43B60B1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07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9089-2D4D-9E4E-9920-BC1232759C18}" type="datetimeFigureOut">
              <a:rPr lang="en-US" smtClean="0"/>
              <a:t>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9ADD-0F49-5948-BA5A-F43B60B1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4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F9089-2D4D-9E4E-9920-BC1232759C18}" type="datetimeFigureOut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99ADD-0F49-5948-BA5A-F43B60B1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2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iawn.net)/" TargetMode="External"/><Relationship Id="rId3" Type="http://schemas.openxmlformats.org/officeDocument/2006/relationships/hyperlink" Target="http://neo.jpl.nasa.gov/risks%20)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jpeg"/><Relationship Id="rId7" Type="http://schemas.openxmlformats.org/officeDocument/2006/relationships/image" Target="../media/image28.jpe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hyperlink" Target="https://cneos.jpl.nasa.gov/stat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417778" cy="6985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656274" y="635150"/>
            <a:ext cx="9379650" cy="2733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i="1">
                <a:solidFill>
                  <a:srgbClr val="FFFF00"/>
                </a:solidFill>
                <a:latin typeface="Copperplate Gothic Bold" charset="0"/>
                <a:ea typeface="Copperplate Gothic Bold" charset="0"/>
                <a:cs typeface="Copperplate Gothic Bold" charset="0"/>
              </a:rPr>
              <a:t>5</a:t>
            </a:r>
            <a:r>
              <a:rPr lang="en-US" sz="5400" b="1" i="1" baseline="30000" smtClean="0">
                <a:solidFill>
                  <a:srgbClr val="FFFF00"/>
                </a:solidFill>
                <a:latin typeface="Copperplate Gothic Bold" charset="0"/>
                <a:ea typeface="Copperplate Gothic Bold" charset="0"/>
                <a:cs typeface="Copperplate Gothic Bold" charset="0"/>
              </a:rPr>
              <a:t>th</a:t>
            </a:r>
            <a:r>
              <a:rPr lang="en-US" sz="5400" b="1" i="1" smtClean="0">
                <a:solidFill>
                  <a:srgbClr val="FFFF00"/>
                </a:solidFill>
                <a:latin typeface="Copperplate Gothic Bold" charset="0"/>
                <a:ea typeface="Copperplate Gothic Bold" charset="0"/>
                <a:cs typeface="Copperplate Gothic Bold" charset="0"/>
              </a:rPr>
              <a:t> </a:t>
            </a:r>
            <a:r>
              <a:rPr lang="en-US" sz="5400" b="1" i="1" dirty="0" smtClean="0">
                <a:solidFill>
                  <a:srgbClr val="FFFF00"/>
                </a:solidFill>
                <a:latin typeface="Copperplate Gothic Bold" charset="0"/>
                <a:ea typeface="Copperplate Gothic Bold" charset="0"/>
                <a:cs typeface="Copperplate Gothic Bold" charset="0"/>
              </a:rPr>
              <a:t>International Asteroid Warning Network (IAWN) Meeting</a:t>
            </a:r>
            <a:endParaRPr lang="en-US" sz="5400" b="1" i="1" dirty="0">
              <a:solidFill>
                <a:srgbClr val="FFFF00"/>
              </a:solidFill>
              <a:latin typeface="Copperplate Gothic Bold" charset="0"/>
              <a:ea typeface="Copperplate Gothic Bold" charset="0"/>
              <a:cs typeface="Copperplate Gothic Bold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164592" y="3602038"/>
            <a:ext cx="466344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Current Status &amp; Agenda</a:t>
            </a:r>
          </a:p>
          <a:p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30 January 2018</a:t>
            </a:r>
          </a:p>
          <a:p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Vienna, Austria</a:t>
            </a:r>
            <a:endParaRPr lang="en-US" sz="28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81283" y="2448005"/>
            <a:ext cx="2302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P/2014 L2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Comet NEOWISE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51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1" y="-21681"/>
            <a:ext cx="7783285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atin typeface="+mn-lt"/>
              </a:rPr>
              <a:t>Recovery of 2012 TC</a:t>
            </a:r>
            <a:r>
              <a:rPr lang="en-US" sz="5400" b="1" baseline="-25000" dirty="0" smtClean="0">
                <a:latin typeface="+mn-lt"/>
              </a:rPr>
              <a:t>4</a:t>
            </a:r>
            <a:endParaRPr lang="en-US" sz="5400" b="1" baseline="-25000" dirty="0">
              <a:latin typeface="+mn-lt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6125" y="1551649"/>
            <a:ext cx="11433018" cy="4943494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3600" b="1" dirty="0">
                <a:latin typeface="Calibri" charset="0"/>
                <a:ea typeface="Calibri" charset="0"/>
                <a:cs typeface="Calibri" charset="0"/>
              </a:rPr>
              <a:t>Goal - E</a:t>
            </a:r>
            <a:r>
              <a:rPr lang="en-US" sz="3600" b="1" dirty="0" smtClean="0">
                <a:latin typeface="Calibri" charset="0"/>
                <a:ea typeface="Calibri" charset="0"/>
                <a:cs typeface="Calibri" charset="0"/>
              </a:rPr>
              <a:t>xercise </a:t>
            </a:r>
            <a:r>
              <a:rPr lang="en-US" sz="3600" b="1" dirty="0">
                <a:latin typeface="Calibri" charset="0"/>
                <a:ea typeface="Calibri" charset="0"/>
                <a:cs typeface="Calibri" charset="0"/>
              </a:rPr>
              <a:t>the Planetary Defense </a:t>
            </a:r>
            <a:r>
              <a:rPr lang="en-US" sz="3600" b="1" dirty="0" smtClean="0">
                <a:latin typeface="Calibri" charset="0"/>
                <a:ea typeface="Calibri" charset="0"/>
                <a:cs typeface="Calibri" charset="0"/>
              </a:rPr>
              <a:t>system</a:t>
            </a:r>
            <a:endParaRPr lang="en-US" sz="3600" b="1" dirty="0">
              <a:latin typeface="Calibri" charset="0"/>
              <a:ea typeface="Calibri" charset="0"/>
              <a:cs typeface="Calibri" charset="0"/>
            </a:endParaRPr>
          </a:p>
          <a:p>
            <a:pPr>
              <a:spcAft>
                <a:spcPts val="300"/>
              </a:spcAft>
              <a:buFont typeface="Arial" charset="0"/>
              <a:buChar char="•"/>
            </a:pP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Recovery and Follow-up: 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Recovery confirmed early August 2017</a:t>
            </a:r>
          </a:p>
          <a:p>
            <a:pPr>
              <a:spcAft>
                <a:spcPts val="300"/>
              </a:spcAft>
              <a:buFont typeface="Arial" charset="0"/>
              <a:buChar char="•"/>
            </a:pP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Characterization</a:t>
            </a: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Light curves, photometry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spectroscopy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radar</a:t>
            </a:r>
          </a:p>
          <a:p>
            <a:pPr>
              <a:spcAft>
                <a:spcPts val="300"/>
              </a:spcAft>
              <a:buFont typeface="Arial" charset="0"/>
              <a:buChar char="•"/>
            </a:pP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Modeling: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orbit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determination,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threat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assessment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and impact modeling exercises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>
              <a:spcAft>
                <a:spcPts val="300"/>
              </a:spcAft>
              <a:buFont typeface="Arial" charset="0"/>
              <a:buChar char="•"/>
            </a:pP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Communications:  </a:t>
            </a:r>
          </a:p>
          <a:p>
            <a:pPr lvl="1">
              <a:spcAft>
                <a:spcPts val="300"/>
              </a:spcAft>
              <a:buFont typeface="Arial" charset="0"/>
              <a:buChar char="•"/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NASA management, White House, other agencies</a:t>
            </a:r>
          </a:p>
          <a:p>
            <a:pPr lvl="1">
              <a:spcAft>
                <a:spcPts val="300"/>
              </a:spcAft>
              <a:buFont typeface="Arial" charset="0"/>
              <a:buChar char="•"/>
            </a:pPr>
            <a:r>
              <a:rPr lang="de-DE" sz="2800" dirty="0" err="1" smtClean="0">
                <a:latin typeface="Calibri" charset="0"/>
                <a:ea typeface="Calibri" charset="0"/>
                <a:cs typeface="Calibri" charset="0"/>
              </a:rPr>
              <a:t>Within</a:t>
            </a:r>
            <a:r>
              <a:rPr lang="de-DE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800" dirty="0" err="1" smtClean="0"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lang="de-DE" sz="2800" dirty="0" smtClean="0">
                <a:latin typeface="Calibri" charset="0"/>
                <a:ea typeface="Calibri" charset="0"/>
                <a:cs typeface="Calibri" charset="0"/>
              </a:rPr>
              <a:t> NEO </a:t>
            </a:r>
            <a:r>
              <a:rPr lang="de-DE" sz="2800" dirty="0" err="1" smtClean="0">
                <a:latin typeface="Calibri" charset="0"/>
                <a:ea typeface="Calibri" charset="0"/>
                <a:cs typeface="Calibri" charset="0"/>
              </a:rPr>
              <a:t>community</a:t>
            </a:r>
            <a:r>
              <a:rPr lang="de-DE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800" dirty="0" err="1" smtClean="0"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de-DE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800" dirty="0" err="1" smtClean="0">
                <a:latin typeface="Calibri" charset="0"/>
                <a:ea typeface="Calibri" charset="0"/>
                <a:cs typeface="Calibri" charset="0"/>
              </a:rPr>
              <a:t>with</a:t>
            </a:r>
            <a:r>
              <a:rPr lang="de-DE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800" dirty="0" err="1" smtClean="0"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lang="de-DE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800" dirty="0" err="1" smtClean="0">
                <a:latin typeface="Calibri" charset="0"/>
                <a:ea typeface="Calibri" charset="0"/>
                <a:cs typeface="Calibri" charset="0"/>
              </a:rPr>
              <a:t>public</a:t>
            </a:r>
            <a:endParaRPr lang="de-DE" sz="2800" dirty="0" smtClean="0">
              <a:latin typeface="Calibri" charset="0"/>
              <a:ea typeface="Calibri" charset="0"/>
              <a:cs typeface="Calibri" charset="0"/>
            </a:endParaRPr>
          </a:p>
          <a:p>
            <a:pPr>
              <a:spcAft>
                <a:spcPts val="300"/>
              </a:spcAft>
              <a:buFont typeface="Arial" charset="0"/>
              <a:buChar char="•"/>
            </a:pPr>
            <a:r>
              <a:rPr lang="de-DE" b="1" dirty="0" smtClean="0">
                <a:latin typeface="Calibri" charset="0"/>
                <a:ea typeface="Calibri" charset="0"/>
                <a:cs typeface="Calibri" charset="0"/>
              </a:rPr>
              <a:t>International Asteroid Warning Network (IAWN) </a:t>
            </a:r>
            <a:r>
              <a:rPr lang="de-DE" dirty="0" smtClean="0">
                <a:latin typeface="Calibri" charset="0"/>
                <a:ea typeface="Calibri" charset="0"/>
                <a:cs typeface="Calibri" charset="0"/>
              </a:rPr>
              <a:t>participation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0" y="1303882"/>
            <a:ext cx="12192000" cy="0"/>
          </a:xfrm>
          <a:prstGeom prst="line">
            <a:avLst/>
          </a:prstGeom>
          <a:ln w="254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341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1" y="-21681"/>
            <a:ext cx="7783285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atin typeface="+mn-lt"/>
              </a:rPr>
              <a:t>Recovery of 2012 TC</a:t>
            </a:r>
            <a:r>
              <a:rPr lang="en-US" sz="5400" b="1" baseline="-25000" dirty="0" smtClean="0">
                <a:latin typeface="+mn-lt"/>
              </a:rPr>
              <a:t>4 </a:t>
            </a:r>
            <a:br>
              <a:rPr lang="en-US" sz="5400" b="1" baseline="-25000" dirty="0" smtClean="0">
                <a:latin typeface="+mn-lt"/>
              </a:rPr>
            </a:br>
            <a:r>
              <a:rPr lang="en-US" sz="4000" b="1" dirty="0" smtClean="0">
                <a:latin typeface="+mn-lt"/>
              </a:rPr>
              <a:t>(Initial Results)</a:t>
            </a:r>
            <a:endParaRPr lang="en-US" sz="4000" b="1" baseline="-25000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0" y="1412740"/>
            <a:ext cx="12192000" cy="0"/>
          </a:xfrm>
          <a:prstGeom prst="line">
            <a:avLst/>
          </a:prstGeom>
          <a:ln w="254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1607458"/>
            <a:ext cx="11212286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Astronomers </a:t>
            </a:r>
            <a:r>
              <a:rPr lang="en-US" dirty="0"/>
              <a:t>from the U.S., Canada, Colombia, Germany, Israel, Italy, Japan, the Netherlands, Russia and South Africa tracked TC4 </a:t>
            </a:r>
            <a:endParaRPr lang="en-US" dirty="0" smtClean="0"/>
          </a:p>
          <a:p>
            <a:r>
              <a:rPr lang="en-US" dirty="0" smtClean="0"/>
              <a:t>Close </a:t>
            </a:r>
            <a:r>
              <a:rPr lang="en-US" dirty="0"/>
              <a:t>approach </a:t>
            </a:r>
            <a:r>
              <a:rPr lang="en-US" dirty="0" smtClean="0"/>
              <a:t>occurred at about 43,700 km</a:t>
            </a:r>
            <a:endParaRPr lang="en-US" dirty="0"/>
          </a:p>
          <a:p>
            <a:r>
              <a:rPr lang="en-US" dirty="0" smtClean="0"/>
              <a:t>Radar observations of 2012 </a:t>
            </a:r>
            <a:r>
              <a:rPr lang="en-US" dirty="0"/>
              <a:t>TC</a:t>
            </a:r>
            <a:r>
              <a:rPr lang="en-US" baseline="-25000" dirty="0"/>
              <a:t>4</a:t>
            </a:r>
            <a:r>
              <a:rPr lang="en-US" dirty="0"/>
              <a:t> </a:t>
            </a:r>
            <a:r>
              <a:rPr lang="en-US" dirty="0" smtClean="0"/>
              <a:t>seem to indicate an oblong shape of about 6 x 12 meters in size</a:t>
            </a:r>
          </a:p>
          <a:p>
            <a:r>
              <a:rPr lang="en-US" dirty="0" smtClean="0"/>
              <a:t>Light curve and then radar showed it tumbling with about a 12 minute period</a:t>
            </a:r>
          </a:p>
          <a:p>
            <a:r>
              <a:rPr lang="en-US" dirty="0" smtClean="0"/>
              <a:t>Precision orbit determination was able to rule out any impact by TC4 for the foreseeable future</a:t>
            </a:r>
          </a:p>
          <a:p>
            <a:r>
              <a:rPr lang="en-US" dirty="0"/>
              <a:t>More information:  </a:t>
            </a:r>
            <a:r>
              <a:rPr lang="en-US" b="1" dirty="0">
                <a:solidFill>
                  <a:srgbClr val="0000FF"/>
                </a:solidFill>
              </a:rPr>
              <a:t>http://2012tc4.astro.umd.edu</a:t>
            </a:r>
            <a:r>
              <a:rPr lang="en-US" b="1" dirty="0" smtClean="0">
                <a:solidFill>
                  <a:srgbClr val="0000FF"/>
                </a:solidFill>
              </a:rPr>
              <a:t>/ </a:t>
            </a:r>
            <a:endParaRPr lang="en-US" b="1" dirty="0">
              <a:solidFill>
                <a:srgbClr val="0000FF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828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42961"/>
            <a:ext cx="12367938" cy="61064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367938" cy="11858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9821408">
            <a:off x="10799621" y="2321689"/>
            <a:ext cx="1509993" cy="63174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163758" y="1332016"/>
            <a:ext cx="1679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B0F0"/>
                </a:solidFill>
              </a:rPr>
              <a:t>prior to 2012 </a:t>
            </a:r>
          </a:p>
          <a:p>
            <a:pPr algn="r"/>
            <a:r>
              <a:rPr lang="en-US" i="1" dirty="0" smtClean="0">
                <a:solidFill>
                  <a:srgbClr val="00B0F0"/>
                </a:solidFill>
              </a:rPr>
              <a:t>Earth encounter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0417205" y="3497402"/>
            <a:ext cx="648183" cy="349686"/>
          </a:xfrm>
          <a:prstGeom prst="straightConnector1">
            <a:avLst/>
          </a:prstGeom>
          <a:ln w="158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402025" y="3804597"/>
            <a:ext cx="1170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smtClean="0">
                <a:solidFill>
                  <a:srgbClr val="7030A0"/>
                </a:solidFill>
              </a:rPr>
              <a:t>post-2012 </a:t>
            </a:r>
          </a:p>
          <a:p>
            <a:pPr algn="r"/>
            <a:r>
              <a:rPr lang="en-US" i="1" dirty="0" smtClean="0">
                <a:solidFill>
                  <a:srgbClr val="7030A0"/>
                </a:solidFill>
              </a:rPr>
              <a:t>flyby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10" name="Elbow Connector 9"/>
          <p:cNvCxnSpPr/>
          <p:nvPr/>
        </p:nvCxnSpPr>
        <p:spPr>
          <a:xfrm flipV="1">
            <a:off x="11528387" y="4097441"/>
            <a:ext cx="520860" cy="415745"/>
          </a:xfrm>
          <a:prstGeom prst="bentConnector3">
            <a:avLst/>
          </a:prstGeom>
          <a:ln w="15875">
            <a:solidFill>
              <a:srgbClr val="FFFC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438557" y="4336748"/>
            <a:ext cx="1170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smtClean="0">
                <a:solidFill>
                  <a:srgbClr val="FFFF00"/>
                </a:solidFill>
              </a:rPr>
              <a:t>post-2017 </a:t>
            </a:r>
          </a:p>
          <a:p>
            <a:pPr algn="r"/>
            <a:r>
              <a:rPr lang="en-US" i="1" dirty="0" smtClean="0">
                <a:solidFill>
                  <a:srgbClr val="FFFF00"/>
                </a:solidFill>
              </a:rPr>
              <a:t>flyby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Arc 11"/>
          <p:cNvSpPr/>
          <p:nvPr/>
        </p:nvSpPr>
        <p:spPr>
          <a:xfrm>
            <a:off x="9419770" y="1655182"/>
            <a:ext cx="846972" cy="1643605"/>
          </a:xfrm>
          <a:prstGeom prst="arc">
            <a:avLst>
              <a:gd name="adj1" fmla="val 16004881"/>
              <a:gd name="adj2" fmla="val 1235473"/>
            </a:avLst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20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76079" y="163285"/>
            <a:ext cx="22729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Science </a:t>
            </a:r>
          </a:p>
          <a:p>
            <a:r>
              <a:rPr lang="en-US" sz="4800" b="1" dirty="0" smtClean="0"/>
              <a:t>Nuggets</a:t>
            </a:r>
            <a:endParaRPr lang="en-US" sz="4800" b="1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9325429" y="1796140"/>
            <a:ext cx="27395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541372" y="1844477"/>
            <a:ext cx="25236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b="1" dirty="0" smtClean="0"/>
              <a:t>Discovered by Bobby Bus in 1981 (1981 ET</a:t>
            </a:r>
            <a:r>
              <a:rPr lang="en-US" sz="2200" b="1" baseline="-25000" dirty="0" smtClean="0"/>
              <a:t>3</a:t>
            </a:r>
            <a:r>
              <a:rPr lang="en-US" sz="2200" b="1" dirty="0" smtClean="0"/>
              <a:t>)</a:t>
            </a:r>
          </a:p>
          <a:p>
            <a:pPr marL="285750" indent="-285750">
              <a:buFont typeface="Arial"/>
              <a:buChar char="•"/>
            </a:pPr>
            <a:endParaRPr lang="en-US" sz="2200" b="1" dirty="0" smtClean="0"/>
          </a:p>
          <a:p>
            <a:pPr marL="285750" indent="-285750">
              <a:buFont typeface="Arial"/>
              <a:buChar char="•"/>
            </a:pPr>
            <a:r>
              <a:rPr lang="en-US" sz="2200" b="1" dirty="0" smtClean="0"/>
              <a:t>ranks 4</a:t>
            </a:r>
            <a:r>
              <a:rPr lang="en-US" sz="2200" b="1" baseline="30000" dirty="0" smtClean="0"/>
              <a:t>th</a:t>
            </a:r>
            <a:r>
              <a:rPr lang="en-US" sz="2200" b="1" dirty="0" smtClean="0"/>
              <a:t> in size of large PHOs</a:t>
            </a:r>
          </a:p>
          <a:p>
            <a:pPr marL="285750" indent="-285750">
              <a:buFont typeface="Arial"/>
              <a:buChar char="•"/>
            </a:pPr>
            <a:endParaRPr lang="en-US" sz="2200" b="1" dirty="0" smtClean="0"/>
          </a:p>
          <a:p>
            <a:pPr marL="285750" indent="-285750">
              <a:buFont typeface="Arial"/>
              <a:buChar char="•"/>
            </a:pPr>
            <a:r>
              <a:rPr lang="en-US" sz="2200" b="1" dirty="0" smtClean="0"/>
              <a:t>Came within 0.047 AU of Earth on 1 Sept 2017</a:t>
            </a:r>
          </a:p>
          <a:p>
            <a:pPr marL="285750" indent="-285750">
              <a:buFont typeface="Arial"/>
              <a:buChar char="•"/>
            </a:pPr>
            <a:endParaRPr lang="en-US" sz="2200" b="1" dirty="0" smtClean="0"/>
          </a:p>
          <a:p>
            <a:pPr marL="285750" indent="-285750">
              <a:buFont typeface="Arial"/>
              <a:buChar char="•"/>
            </a:pPr>
            <a:r>
              <a:rPr lang="en-US" sz="2200" b="1" dirty="0" smtClean="0"/>
              <a:t>3</a:t>
            </a:r>
            <a:r>
              <a:rPr lang="en-US" sz="2200" b="1" baseline="30000" dirty="0" smtClean="0"/>
              <a:t>rd</a:t>
            </a:r>
            <a:r>
              <a:rPr lang="en-US" sz="2200" b="1" dirty="0" smtClean="0"/>
              <a:t> NEO found to be a ternary system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613832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714" y="-21681"/>
            <a:ext cx="10595429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atin typeface="+mn-lt"/>
              </a:rPr>
              <a:t>Discovery of First Interstellar Object</a:t>
            </a:r>
            <a:endParaRPr lang="en-US" sz="4000" b="1" baseline="-25000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0" y="1285739"/>
            <a:ext cx="12192000" cy="0"/>
          </a:xfrm>
          <a:prstGeom prst="line">
            <a:avLst/>
          </a:prstGeom>
          <a:ln w="254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06789" y="1285739"/>
            <a:ext cx="11241353" cy="2199263"/>
          </a:xfrm>
        </p:spPr>
        <p:txBody>
          <a:bodyPr>
            <a:noAutofit/>
          </a:bodyPr>
          <a:lstStyle/>
          <a:p>
            <a:pPr marL="174625" indent="-174625">
              <a:spcAft>
                <a:spcPts val="600"/>
              </a:spcAft>
            </a:pPr>
            <a:r>
              <a:rPr lang="en-US" sz="2400" dirty="0" smtClean="0"/>
              <a:t>1I/2017 U1 (‘</a:t>
            </a:r>
            <a:r>
              <a:rPr lang="en-US" sz="2400" dirty="0" err="1" smtClean="0"/>
              <a:t>Oumuamua</a:t>
            </a:r>
            <a:r>
              <a:rPr lang="en-US" sz="2400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Discovered on 19 October 2017, by the Pan-STARRS1 telescope during near-Earth object survey operations</a:t>
            </a:r>
          </a:p>
          <a:p>
            <a:pPr marL="174625" indent="-174625">
              <a:spcAft>
                <a:spcPts val="600"/>
              </a:spcAft>
            </a:pPr>
            <a:r>
              <a:rPr lang="en-US" sz="2400" dirty="0" smtClean="0"/>
              <a:t>Speed and trajectory indicate it originated outside of and is not bound to our solar system </a:t>
            </a:r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263572" y="3177499"/>
            <a:ext cx="7466623" cy="1448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Aft>
                <a:spcPts val="600"/>
              </a:spcAft>
            </a:pPr>
            <a:r>
              <a:rPr lang="en-US" sz="2400" dirty="0" smtClean="0">
                <a:solidFill>
                  <a:prstClr val="black"/>
                </a:solidFill>
              </a:rPr>
              <a:t>Object is </a:t>
            </a:r>
            <a:r>
              <a:rPr lang="en-US" sz="2400" dirty="0" err="1" smtClean="0">
                <a:solidFill>
                  <a:prstClr val="black"/>
                </a:solidFill>
              </a:rPr>
              <a:t>asteroidal</a:t>
            </a:r>
            <a:r>
              <a:rPr lang="en-US" sz="2400" dirty="0" smtClean="0">
                <a:solidFill>
                  <a:prstClr val="black"/>
                </a:solidFill>
              </a:rPr>
              <a:t> in nature (no coma observed)</a:t>
            </a:r>
          </a:p>
          <a:p>
            <a:pPr marL="174625" indent="-174625">
              <a:spcAft>
                <a:spcPts val="600"/>
              </a:spcAft>
            </a:pPr>
            <a:r>
              <a:rPr lang="en-US" sz="2400" dirty="0" smtClean="0">
                <a:solidFill>
                  <a:prstClr val="black"/>
                </a:solidFill>
              </a:rPr>
              <a:t>Object is highly elongated, with an axis </a:t>
            </a:r>
            <a:r>
              <a:rPr lang="en-US" sz="2400" dirty="0">
                <a:solidFill>
                  <a:prstClr val="black"/>
                </a:solidFill>
              </a:rPr>
              <a:t>ratio &gt;3:1 perhaps 10:</a:t>
            </a:r>
            <a:r>
              <a:rPr lang="en-US" sz="2400" dirty="0" smtClean="0">
                <a:solidFill>
                  <a:prstClr val="black"/>
                </a:solidFill>
              </a:rPr>
              <a:t>1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66"/>
          <a:stretch/>
        </p:blipFill>
        <p:spPr>
          <a:xfrm>
            <a:off x="79788" y="3736800"/>
            <a:ext cx="3960502" cy="297605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175328" y="5132353"/>
            <a:ext cx="685800" cy="6858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3572" y="4807857"/>
            <a:ext cx="4206900" cy="190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063195" y="4180344"/>
            <a:ext cx="28484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Observations suggest a surface reddened due to irradiation by cosmic rays over its history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89429" y="3995678"/>
            <a:ext cx="1461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(real image)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7257" y="4932298"/>
            <a:ext cx="1975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(artist’s concept)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7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427857" cy="699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31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000" y="1936747"/>
            <a:ext cx="4916713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2400" b="1" dirty="0"/>
              <a:t>Discovered by the Catalina Sky Survey (G96, Mt. Lemmon</a:t>
            </a:r>
            <a:r>
              <a:rPr lang="en-US" sz="2400" b="1" dirty="0" smtClean="0"/>
              <a:t>) on 20 December 2017</a:t>
            </a:r>
            <a:endParaRPr lang="en-US" sz="2400" b="1" dirty="0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2400" b="1" dirty="0"/>
              <a:t>43 observations over two weeks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2400" b="1" dirty="0"/>
              <a:t>Diameter 250 </a:t>
            </a:r>
            <a:r>
              <a:rPr lang="en-US" sz="2400" b="1" dirty="0" smtClean="0"/>
              <a:t>meters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2400" b="1" dirty="0" smtClean="0"/>
              <a:t>Impact probability &lt; 1/20,000 on 20 June 2047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2400" b="1" dirty="0" smtClean="0"/>
              <a:t>1 (Green) on the Torino scale due to size, and was re-assigned to 0 with further observations on 18 January 2018.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endParaRPr lang="en-US" sz="24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939" y="1894114"/>
            <a:ext cx="6605289" cy="4545004"/>
          </a:xfrm>
          <a:prstGeom prst="rect">
            <a:avLst/>
          </a:prstGeom>
        </p:spPr>
      </p:pic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1859032" y="328929"/>
            <a:ext cx="9050374" cy="14342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latin typeface="+mn-lt"/>
              </a:rPr>
              <a:t>Sentry object of interest - </a:t>
            </a:r>
            <a:r>
              <a:rPr lang="en-US" sz="4800" b="1" dirty="0">
                <a:latin typeface="+mn-lt"/>
              </a:rPr>
              <a:t>2017 YZ</a:t>
            </a:r>
            <a:r>
              <a:rPr lang="en-US" sz="4800" b="1" baseline="-25000" dirty="0">
                <a:latin typeface="+mn-lt"/>
              </a:rPr>
              <a:t>1</a:t>
            </a:r>
          </a:p>
          <a:p>
            <a:pPr algn="ctr"/>
            <a:endParaRPr lang="en-US" sz="4800" b="1" dirty="0"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0" y="1412740"/>
            <a:ext cx="12192000" cy="0"/>
          </a:xfrm>
          <a:prstGeom prst="line">
            <a:avLst/>
          </a:prstGeom>
          <a:ln w="254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455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25500" y="215447"/>
            <a:ext cx="8229600" cy="74861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+mn-lt"/>
              </a:rPr>
              <a:t>PDCO Flight Mission Projects</a:t>
            </a:r>
            <a:endParaRPr lang="en-US" sz="40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60590" y="2315951"/>
            <a:ext cx="806130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 err="1"/>
              <a:t>NEOCam</a:t>
            </a:r>
            <a:r>
              <a:rPr lang="en-US" sz="2400" b="1" dirty="0"/>
              <a:t>: Near-Earth Object </a:t>
            </a:r>
            <a:r>
              <a:rPr lang="en-US" sz="2400" b="1" dirty="0" smtClean="0"/>
              <a:t>Camera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Infrared survey telescope optimized for meeting congressional mandate to find and characterize NEOs down to 140 meters in size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Continues in extended Phase A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296876" y="4635458"/>
            <a:ext cx="646163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 smtClean="0"/>
              <a:t>DART: Double Asteroid Redirection Test</a:t>
            </a:r>
            <a:endParaRPr lang="en-US" sz="2400" i="1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Demonstration of kinetic impactor technique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Target - Moon of 65803 </a:t>
            </a:r>
            <a:r>
              <a:rPr lang="en-US" sz="2400" dirty="0" err="1" smtClean="0"/>
              <a:t>Didymos</a:t>
            </a:r>
            <a:endParaRPr lang="en-US" sz="24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Launch 2020, impact 2022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Continues in Phase B</a:t>
            </a:r>
            <a:endParaRPr lang="en-US" sz="2400" dirty="0"/>
          </a:p>
        </p:txBody>
      </p:sp>
      <p:pic>
        <p:nvPicPr>
          <p:cNvPr id="8" name="Picture 2" descr="\\davis\project\AIDA\600 Spacecraft\Mechanical\screen captures\SSR-MDR Views\Snap139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873860">
            <a:off x="324422" y="5144571"/>
            <a:ext cx="2658835" cy="99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526987">
            <a:off x="929397" y="2505564"/>
            <a:ext cx="908642" cy="22157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31" y="1195677"/>
            <a:ext cx="1720493" cy="14393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60590" y="1237957"/>
            <a:ext cx="630804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 smtClean="0"/>
              <a:t>NEOWISE</a:t>
            </a:r>
            <a:endParaRPr lang="en-US" sz="2400" b="1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Continues in extended NEO survey operations</a:t>
            </a:r>
            <a:endParaRPr lang="en-US" sz="2400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0" y="1122452"/>
            <a:ext cx="12192000" cy="0"/>
          </a:xfrm>
          <a:prstGeom prst="line">
            <a:avLst/>
          </a:prstGeom>
          <a:ln w="254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373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6"/>
          <p:cNvSpPr txBox="1">
            <a:spLocks noChangeArrowheads="1"/>
          </p:cNvSpPr>
          <p:nvPr/>
        </p:nvSpPr>
        <p:spPr bwMode="auto">
          <a:xfrm>
            <a:off x="5441062" y="838201"/>
            <a:ext cx="14638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5000"/>
              </a:spcBef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5000"/>
              </a:spcBef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5000"/>
              </a:spcBef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5000"/>
              </a:spcBef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2400" u="sng" dirty="0">
                <a:solidFill>
                  <a:srgbClr val="000000"/>
                </a:solidFill>
                <a:latin typeface="Helvetica" panose="020B0604020202020204" pitchFamily="34" charset="0"/>
              </a:rPr>
              <a:t>Findings</a:t>
            </a:r>
          </a:p>
        </p:txBody>
      </p:sp>
      <p:sp>
        <p:nvSpPr>
          <p:cNvPr id="47107" name="Rectangle 7"/>
          <p:cNvSpPr>
            <a:spLocks noChangeArrowheads="1"/>
          </p:cNvSpPr>
          <p:nvPr/>
        </p:nvSpPr>
        <p:spPr bwMode="auto">
          <a:xfrm>
            <a:off x="1161143" y="152400"/>
            <a:ext cx="1003299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4" tIns="46033" rIns="92064" bIns="46033" anchor="ctr"/>
          <a:lstStyle>
            <a:lvl1pPr>
              <a:lnSpc>
                <a:spcPct val="90000"/>
              </a:lnSpc>
              <a:spcBef>
                <a:spcPct val="25000"/>
              </a:spcBef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5000"/>
              </a:spcBef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5000"/>
              </a:spcBef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5000"/>
              </a:spcBef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3200" dirty="0">
                <a:solidFill>
                  <a:srgbClr val="000000"/>
                </a:solidFill>
                <a:latin typeface="Helvetica" panose="020B0604020202020204" pitchFamily="34" charset="0"/>
              </a:rPr>
              <a:t>NEO Survey Science Definition Team Report*</a:t>
            </a:r>
          </a:p>
        </p:txBody>
      </p:sp>
      <p:sp>
        <p:nvSpPr>
          <p:cNvPr id="47108" name="Rectangle 10"/>
          <p:cNvSpPr>
            <a:spLocks noChangeArrowheads="1"/>
          </p:cNvSpPr>
          <p:nvPr/>
        </p:nvSpPr>
        <p:spPr bwMode="auto">
          <a:xfrm>
            <a:off x="2133600" y="1219200"/>
            <a:ext cx="8001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25000"/>
              </a:spcBef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2013" indent="-341313">
              <a:lnSpc>
                <a:spcPct val="90000"/>
              </a:lnSpc>
              <a:spcBef>
                <a:spcPct val="25000"/>
              </a:spcBef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4913" indent="-228600">
              <a:lnSpc>
                <a:spcPct val="90000"/>
              </a:lnSpc>
              <a:spcBef>
                <a:spcPct val="25000"/>
              </a:spcBef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6225" indent="-119063">
              <a:lnSpc>
                <a:spcPct val="90000"/>
              </a:lnSpc>
              <a:spcBef>
                <a:spcPct val="25000"/>
              </a:spcBef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5000"/>
              </a:spcBef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None/>
            </a:pP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6477001"/>
            <a:ext cx="6971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798"/>
            <a:r>
              <a:rPr lang="en-US" sz="1400" dirty="0">
                <a:solidFill>
                  <a:srgbClr val="000000"/>
                </a:solidFill>
                <a:latin typeface="Arial"/>
              </a:rPr>
              <a:t>*https://www.nasa.gov/sites/default/files/atoms/files/2017_neo_sdt_final_e-version.pdf </a:t>
            </a:r>
          </a:p>
        </p:txBody>
      </p:sp>
      <p:sp>
        <p:nvSpPr>
          <p:cNvPr id="3" name="Rectangle 2"/>
          <p:cNvSpPr/>
          <p:nvPr/>
        </p:nvSpPr>
        <p:spPr>
          <a:xfrm>
            <a:off x="562429" y="1184169"/>
            <a:ext cx="11121571" cy="5509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98"/>
            <a:r>
              <a:rPr lang="en-US" sz="2200" b="1" dirty="0">
                <a:solidFill>
                  <a:srgbClr val="000000"/>
                </a:solidFill>
                <a:latin typeface="Arial"/>
              </a:rPr>
              <a:t>Finding 1</a:t>
            </a:r>
            <a:r>
              <a:rPr lang="en-US" sz="2200" dirty="0">
                <a:solidFill>
                  <a:srgbClr val="000000"/>
                </a:solidFill>
                <a:latin typeface="Arial"/>
              </a:rPr>
              <a:t>. Future goals related to searching for potential Earth‐impacting objects are best stated explicitly in terms of the statistical risk characterized and should be firmly based on cost/benefit analyses. Such a search would best be executed in a way that eliminates the maximum amount of statistical risk uncertainty per dollar of investment.</a:t>
            </a:r>
          </a:p>
          <a:p>
            <a:pPr defTabSz="913798"/>
            <a:endParaRPr lang="en-US" sz="2200" dirty="0">
              <a:solidFill>
                <a:srgbClr val="000000"/>
              </a:solidFill>
              <a:latin typeface="Arial"/>
            </a:endParaRPr>
          </a:p>
          <a:p>
            <a:pPr defTabSz="913798"/>
            <a:r>
              <a:rPr lang="en-US" sz="2200" b="1" dirty="0">
                <a:solidFill>
                  <a:srgbClr val="000000"/>
                </a:solidFill>
                <a:latin typeface="Arial"/>
              </a:rPr>
              <a:t>Finding 2</a:t>
            </a:r>
            <a:r>
              <a:rPr lang="en-US" sz="2200" dirty="0">
                <a:solidFill>
                  <a:srgbClr val="000000"/>
                </a:solidFill>
                <a:latin typeface="Arial"/>
              </a:rPr>
              <a:t>. It would be most productive to develop and operate a NEO search program with the goal of discovering and cataloging the potentially hazardous population sufficiently well to eliminate 90% of the uncharacterized risk from sub‐kilometer objects (i.e., sub‐global impact effects). Over a period of 9 to 25 years, a number of system approaches are capable of meeting this search metric with quite good cost/benefit ratios.</a:t>
            </a:r>
          </a:p>
          <a:p>
            <a:pPr defTabSz="913798"/>
            <a:endParaRPr lang="en-US" sz="2200" dirty="0">
              <a:solidFill>
                <a:srgbClr val="000000"/>
              </a:solidFill>
              <a:latin typeface="Arial"/>
            </a:endParaRPr>
          </a:p>
          <a:p>
            <a:pPr defTabSz="913798"/>
            <a:r>
              <a:rPr lang="en-US" sz="2200" b="1" dirty="0">
                <a:solidFill>
                  <a:srgbClr val="000000"/>
                </a:solidFill>
                <a:latin typeface="Arial"/>
              </a:rPr>
              <a:t>Finding 3</a:t>
            </a:r>
            <a:r>
              <a:rPr lang="en-US" sz="2200" dirty="0">
                <a:solidFill>
                  <a:srgbClr val="000000"/>
                </a:solidFill>
                <a:latin typeface="Arial"/>
              </a:rPr>
              <a:t>. The satisfaction of the 140‐meter cataloging objective will require space‐based search system(s). Infrared (IR) and visible sensors in the 0.5‐ to 1.0‐meter aperture range are credible and cost/benefit‐favorable options that use available technology.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375" y="158213"/>
            <a:ext cx="5005250" cy="65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58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bservatories-2017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2"/>
          <a:stretch/>
        </p:blipFill>
        <p:spPr>
          <a:xfrm>
            <a:off x="0" y="181423"/>
            <a:ext cx="12192000" cy="65495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30999" y="5307764"/>
            <a:ext cx="37916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22 million observations world wide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(of which 201,000 of NEOs)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47 countries + 1 observatory in space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628" y="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Observations Worldwide 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(as tallied by the MPC)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6804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82245"/>
            <a:ext cx="11448288" cy="13255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latin typeface="+mn-lt"/>
              </a:rPr>
              <a:t>5</a:t>
            </a:r>
            <a:r>
              <a:rPr lang="en-US" sz="4800" b="1" baseline="30000" dirty="0" smtClean="0">
                <a:latin typeface="+mn-lt"/>
              </a:rPr>
              <a:t>th</a:t>
            </a:r>
            <a:r>
              <a:rPr lang="en-US" sz="4800" b="1" dirty="0" smtClean="0">
                <a:latin typeface="+mn-lt"/>
              </a:rPr>
              <a:t> International Asteroid Warning Network </a:t>
            </a:r>
            <a:r>
              <a:rPr lang="en-US" sz="4000" b="1" dirty="0" smtClean="0">
                <a:latin typeface="+mn-lt"/>
              </a:rPr>
              <a:t>Gathering (1/2)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64" y="1891856"/>
            <a:ext cx="11320272" cy="5167312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IAWN Status – around the room (~5-10 min each)</a:t>
            </a:r>
            <a:endParaRPr lang="en-US" sz="1500" dirty="0" smtClean="0"/>
          </a:p>
          <a:p>
            <a:pPr lvl="1"/>
            <a:r>
              <a:rPr lang="en-US" dirty="0" smtClean="0"/>
              <a:t>Recovery of 2012 TC4</a:t>
            </a:r>
          </a:p>
          <a:p>
            <a:pPr lvl="1"/>
            <a:r>
              <a:rPr lang="en-US" dirty="0" smtClean="0"/>
              <a:t>New Members</a:t>
            </a:r>
          </a:p>
          <a:p>
            <a:endParaRPr lang="en-US" dirty="0" smtClean="0"/>
          </a:p>
          <a:p>
            <a:r>
              <a:rPr lang="en-US" sz="3200" dirty="0" smtClean="0"/>
              <a:t>IAWN Report to STSC</a:t>
            </a:r>
          </a:p>
          <a:p>
            <a:endParaRPr lang="en-US" dirty="0" smtClean="0"/>
          </a:p>
          <a:p>
            <a:r>
              <a:rPr lang="en-US" sz="3200" dirty="0" smtClean="0"/>
              <a:t>New IAWN Webpage</a:t>
            </a:r>
          </a:p>
          <a:p>
            <a:pPr lvl="1"/>
            <a:r>
              <a:rPr lang="en-US" dirty="0" smtClean="0"/>
              <a:t>SBN</a:t>
            </a:r>
          </a:p>
          <a:p>
            <a:pPr lvl="1"/>
            <a:r>
              <a:rPr lang="en-US" dirty="0" err="1" smtClean="0"/>
              <a:t>Univ</a:t>
            </a:r>
            <a:r>
              <a:rPr lang="en-US" dirty="0" smtClean="0"/>
              <a:t> of Maryland</a:t>
            </a:r>
          </a:p>
          <a:p>
            <a:endParaRPr lang="en-US" dirty="0" smtClean="0"/>
          </a:p>
          <a:p>
            <a:r>
              <a:rPr lang="en-US" sz="3200" dirty="0" smtClean="0"/>
              <a:t>IAWN-specific SMPAG Action Items (5.1 and 5.6)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0" y="1654692"/>
            <a:ext cx="12192000" cy="0"/>
          </a:xfrm>
          <a:prstGeom prst="line">
            <a:avLst/>
          </a:prstGeom>
          <a:ln w="254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742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488876">
            <a:off x="2952356" y="2967335"/>
            <a:ext cx="6287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IAWN Report to STSC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5948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Framing the IAWN Statement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year mark since Chelyabinsk event</a:t>
            </a:r>
          </a:p>
          <a:p>
            <a:r>
              <a:rPr lang="en-US" dirty="0" smtClean="0"/>
              <a:t>Signatories up to 13 </a:t>
            </a:r>
            <a:r>
              <a:rPr lang="en-US" dirty="0" smtClean="0"/>
              <a:t>now</a:t>
            </a:r>
            <a:endParaRPr lang="en-US" dirty="0" smtClean="0"/>
          </a:p>
          <a:p>
            <a:r>
              <a:rPr lang="en-US" dirty="0" smtClean="0"/>
              <a:t>Framing NEO discovery statistics – rate of discovery over the past few years</a:t>
            </a:r>
          </a:p>
          <a:p>
            <a:r>
              <a:rPr lang="en-US" dirty="0" smtClean="0"/>
              <a:t>2012 TC4 recovery effort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752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795154">
            <a:off x="937083" y="2967335"/>
            <a:ext cx="10317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IAWN-specific SMPAG Action Items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5880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174442" y="1555069"/>
            <a:ext cx="11923773" cy="0"/>
          </a:xfrm>
          <a:prstGeom prst="line">
            <a:avLst/>
          </a:prstGeom>
          <a:ln w="38100" cmpd="dbl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hape 132"/>
          <p:cNvSpPr/>
          <p:nvPr/>
        </p:nvSpPr>
        <p:spPr>
          <a:xfrm>
            <a:off x="440822" y="1792390"/>
            <a:ext cx="11322810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457200" indent="-457200">
              <a:buSzPct val="100000"/>
              <a:buFont typeface="Arial"/>
              <a:buChar char="•"/>
              <a:defRPr sz="4300"/>
            </a:pPr>
            <a:r>
              <a:rPr lang="en-US" sz="2600" dirty="0" smtClean="0"/>
              <a:t>IAWN </a:t>
            </a:r>
            <a:r>
              <a:rPr lang="en-US" sz="2600" dirty="0"/>
              <a:t>shall warn of predicted </a:t>
            </a:r>
            <a:r>
              <a:rPr lang="en-US" sz="2600" b="1" dirty="0"/>
              <a:t>impacts exceeding a probability of 1% </a:t>
            </a:r>
            <a:r>
              <a:rPr lang="en-US" sz="2600" dirty="0"/>
              <a:t>for all objects characterized to be </a:t>
            </a:r>
            <a:r>
              <a:rPr lang="en-US" sz="2600" b="1" dirty="0"/>
              <a:t>greater than 10 meters in size</a:t>
            </a:r>
            <a:r>
              <a:rPr lang="en-US" sz="2600" dirty="0"/>
              <a:t>, or roughly equivalent to </a:t>
            </a:r>
            <a:r>
              <a:rPr lang="en-US" sz="2600" b="1" dirty="0"/>
              <a:t>absolute magnitude of 28 </a:t>
            </a:r>
            <a:r>
              <a:rPr lang="en-US" sz="2600" dirty="0"/>
              <a:t>if only brightness data can be </a:t>
            </a:r>
            <a:r>
              <a:rPr lang="en-US" sz="2600" dirty="0" smtClean="0"/>
              <a:t>collected. </a:t>
            </a:r>
            <a:endParaRPr lang="en-US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6051011" y="90209"/>
            <a:ext cx="4785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Criteria/Thresholds for </a:t>
            </a:r>
          </a:p>
          <a:p>
            <a:r>
              <a:rPr lang="en-US" sz="2800" b="1" dirty="0" smtClean="0"/>
              <a:t>Impact Response Actions</a:t>
            </a:r>
            <a:endParaRPr lang="en-US" sz="28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41222" y="-31080"/>
            <a:ext cx="43179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mtClean="0">
                <a:latin typeface="+mn-lt"/>
              </a:rPr>
              <a:t>IAWN/SMPAG:  </a:t>
            </a:r>
            <a:endParaRPr lang="en-US" sz="4800" b="1" dirty="0"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94316" y="3445495"/>
            <a:ext cx="11220773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4456021" y="-32448"/>
            <a:ext cx="16770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mtClean="0">
                <a:latin typeface="+mn-lt"/>
              </a:rPr>
              <a:t>5.1</a:t>
            </a:r>
            <a:endParaRPr lang="en-US" sz="48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941" y="939336"/>
            <a:ext cx="112171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Discussion </a:t>
            </a:r>
            <a:r>
              <a:rPr lang="en-US" sz="2800" b="1" i="1" dirty="0">
                <a:solidFill>
                  <a:srgbClr val="0070C0"/>
                </a:solidFill>
              </a:rPr>
              <a:t>and </a:t>
            </a:r>
            <a:r>
              <a:rPr lang="en-US" sz="2800" b="1" i="1" dirty="0" smtClean="0">
                <a:solidFill>
                  <a:srgbClr val="0070C0"/>
                </a:solidFill>
              </a:rPr>
              <a:t>concurrence </a:t>
            </a:r>
            <a:r>
              <a:rPr lang="en-US" sz="2800" b="1" i="1" dirty="0">
                <a:solidFill>
                  <a:srgbClr val="0070C0"/>
                </a:solidFill>
              </a:rPr>
              <a:t>at previous SMPAG Meeting in </a:t>
            </a:r>
            <a:r>
              <a:rPr lang="en-US" sz="2800" b="1" i="1" dirty="0" smtClean="0">
                <a:solidFill>
                  <a:srgbClr val="0070C0"/>
                </a:solidFill>
              </a:rPr>
              <a:t>February 2017</a:t>
            </a:r>
            <a:endParaRPr lang="en-US" sz="2800" b="1" i="1" dirty="0">
              <a:solidFill>
                <a:srgbClr val="0070C0"/>
              </a:solidFill>
            </a:endParaRPr>
          </a:p>
          <a:p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442" y="3531495"/>
            <a:ext cx="117552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Rationale</a:t>
            </a:r>
            <a:r>
              <a:rPr lang="en-US" sz="2400" dirty="0"/>
              <a:t>: Impact probabilities greater than 1 per cent are </a:t>
            </a:r>
            <a:r>
              <a:rPr lang="en-US" sz="2400" dirty="0" smtClean="0"/>
              <a:t>rare yet warrant awareness of possible effects. </a:t>
            </a:r>
            <a:r>
              <a:rPr lang="en-US" sz="2400" dirty="0"/>
              <a:t>Most objects greater than </a:t>
            </a:r>
            <a:r>
              <a:rPr lang="en-US" sz="2400" dirty="0" smtClean="0"/>
              <a:t>10 </a:t>
            </a:r>
            <a:r>
              <a:rPr lang="en-US" sz="2400" dirty="0"/>
              <a:t>meters in size </a:t>
            </a:r>
            <a:r>
              <a:rPr lang="en-US" sz="2400" dirty="0" smtClean="0"/>
              <a:t>could have some effects (</a:t>
            </a:r>
            <a:r>
              <a:rPr lang="en-US" sz="2400" dirty="0"/>
              <a:t>air blast and pieces) that could reach the </a:t>
            </a:r>
            <a:r>
              <a:rPr lang="en-US" sz="2400" dirty="0" smtClean="0"/>
              <a:t>Earth’s surface</a:t>
            </a:r>
            <a:r>
              <a:rPr lang="en-US" sz="2400" dirty="0"/>
              <a:t>. </a:t>
            </a:r>
            <a:r>
              <a:rPr lang="en-US" sz="2400" dirty="0" smtClean="0"/>
              <a:t> IAWN </a:t>
            </a:r>
            <a:r>
              <a:rPr lang="en-US" sz="2400" dirty="0"/>
              <a:t>is compelled to warn populations if bodies will </a:t>
            </a:r>
            <a:r>
              <a:rPr lang="en-US" sz="2400" dirty="0" smtClean="0"/>
              <a:t>have  effects </a:t>
            </a:r>
            <a:r>
              <a:rPr lang="en-US" sz="2400" dirty="0"/>
              <a:t>that reach the ground. Setting threshold at 1 per cent is a compromise between not being </a:t>
            </a:r>
            <a:r>
              <a:rPr lang="en-US" sz="2400" dirty="0" smtClean="0"/>
              <a:t>overly alarmist and </a:t>
            </a:r>
            <a:r>
              <a:rPr lang="en-US" sz="2400" dirty="0"/>
              <a:t>not warning too late for necessary action to be initiated. It is a probability figure that individuals and governments </a:t>
            </a:r>
            <a:r>
              <a:rPr lang="en-US" sz="2400" dirty="0" smtClean="0"/>
              <a:t>can </a:t>
            </a:r>
            <a:r>
              <a:rPr lang="en-US" sz="2400" dirty="0"/>
              <a:t>comprehend. </a:t>
            </a:r>
            <a:r>
              <a:rPr lang="en-US" sz="2400" dirty="0" smtClean="0"/>
              <a:t> An </a:t>
            </a:r>
            <a:r>
              <a:rPr lang="en-US" sz="2400" dirty="0"/>
              <a:t>alert such as this demonstrates that the IAWN is functioning. </a:t>
            </a:r>
            <a:r>
              <a:rPr lang="en-US" sz="2400" dirty="0" smtClean="0"/>
              <a:t>Further</a:t>
            </a:r>
            <a:r>
              <a:rPr lang="en-US" sz="2400" dirty="0"/>
              <a:t>, it ensures the flow of </a:t>
            </a:r>
            <a:r>
              <a:rPr lang="en-US" sz="2400" dirty="0" smtClean="0"/>
              <a:t>communications </a:t>
            </a:r>
            <a:r>
              <a:rPr lang="en-US" sz="2400" dirty="0"/>
              <a:t>from IAWN to the public and the United Nations. </a:t>
            </a:r>
          </a:p>
          <a:p>
            <a:endParaRPr lang="en-US" sz="24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713697" y="-217635"/>
            <a:ext cx="16770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latin typeface="+mn-lt"/>
              </a:rPr>
              <a:t>(1/3)</a:t>
            </a:r>
            <a:endParaRPr lang="en-US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4181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174442" y="1044316"/>
            <a:ext cx="11923773" cy="0"/>
          </a:xfrm>
          <a:prstGeom prst="line">
            <a:avLst/>
          </a:prstGeom>
          <a:ln w="38100" cmpd="dbl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hape 132"/>
          <p:cNvSpPr/>
          <p:nvPr/>
        </p:nvSpPr>
        <p:spPr>
          <a:xfrm>
            <a:off x="421866" y="1179522"/>
            <a:ext cx="11353473" cy="2369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457200" indent="-457200">
              <a:buSzPct val="100000"/>
              <a:buFont typeface="Arial"/>
              <a:buChar char="•"/>
              <a:defRPr sz="4300"/>
            </a:pPr>
            <a:r>
              <a:rPr lang="en-US" sz="2600" dirty="0" smtClean="0"/>
              <a:t>Terrestrial </a:t>
            </a:r>
            <a:r>
              <a:rPr lang="en-US" sz="2600" dirty="0"/>
              <a:t>preparedness planning should begin when warned of a possible impact</a:t>
            </a:r>
            <a:r>
              <a:rPr lang="en-US" sz="2600" dirty="0" smtClean="0"/>
              <a:t>:</a:t>
            </a:r>
          </a:p>
          <a:p>
            <a:pPr marL="914400" lvl="1" indent="-457200">
              <a:buSzPct val="100000"/>
              <a:buFont typeface="Arial"/>
              <a:buChar char="•"/>
              <a:defRPr sz="4300"/>
            </a:pPr>
            <a:r>
              <a:rPr lang="en-US" sz="2400" dirty="0" smtClean="0"/>
              <a:t>Predicted </a:t>
            </a:r>
            <a:r>
              <a:rPr lang="en-US" sz="2400" dirty="0"/>
              <a:t>to be </a:t>
            </a:r>
            <a:r>
              <a:rPr lang="en-US" sz="2400" b="1" dirty="0"/>
              <a:t>within 20 years</a:t>
            </a:r>
            <a:r>
              <a:rPr lang="en-US" sz="2400" dirty="0" smtClean="0"/>
              <a:t>,</a:t>
            </a:r>
          </a:p>
          <a:p>
            <a:pPr marL="914400" lvl="1" indent="-457200">
              <a:buSzPct val="100000"/>
              <a:buFont typeface="Arial"/>
              <a:buChar char="•"/>
              <a:defRPr sz="4300"/>
            </a:pPr>
            <a:r>
              <a:rPr lang="en-US" sz="2400" dirty="0" smtClean="0"/>
              <a:t>Probability </a:t>
            </a:r>
            <a:r>
              <a:rPr lang="en-US" sz="2400" dirty="0"/>
              <a:t>of impact is assessed to be </a:t>
            </a:r>
            <a:r>
              <a:rPr lang="en-US" sz="2400" b="1" dirty="0"/>
              <a:t>greater than 10%, </a:t>
            </a:r>
            <a:r>
              <a:rPr lang="en-US" sz="2400" dirty="0" smtClean="0"/>
              <a:t>and</a:t>
            </a:r>
          </a:p>
          <a:p>
            <a:pPr marL="914400" lvl="1" indent="-457200">
              <a:buSzPct val="100000"/>
              <a:buFont typeface="Arial"/>
              <a:buChar char="•"/>
              <a:defRPr sz="4300"/>
            </a:pPr>
            <a:r>
              <a:rPr lang="en-US" sz="2400" dirty="0" smtClean="0"/>
              <a:t>Object </a:t>
            </a:r>
            <a:r>
              <a:rPr lang="en-US" sz="2400" dirty="0"/>
              <a:t>is characterized to be </a:t>
            </a:r>
            <a:r>
              <a:rPr lang="en-US" sz="2400" b="1" dirty="0"/>
              <a:t>greater than 20 meters in size</a:t>
            </a:r>
            <a:r>
              <a:rPr lang="en-US" sz="2400" dirty="0"/>
              <a:t>, or roughly equivalent to </a:t>
            </a:r>
            <a:r>
              <a:rPr lang="en-US" sz="2400" b="1" dirty="0"/>
              <a:t>absolute magnitude of 27 </a:t>
            </a:r>
            <a:r>
              <a:rPr lang="en-US" sz="2400" dirty="0"/>
              <a:t>if only brightness data can be </a:t>
            </a:r>
            <a:r>
              <a:rPr lang="en-US" sz="2400" dirty="0" smtClean="0"/>
              <a:t>collected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51011" y="90209"/>
            <a:ext cx="4785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Criteria/Thresholds for </a:t>
            </a:r>
          </a:p>
          <a:p>
            <a:r>
              <a:rPr lang="en-US" sz="2800" b="1" dirty="0" smtClean="0"/>
              <a:t>Impact Response Actions</a:t>
            </a:r>
            <a:endParaRPr lang="en-US" sz="28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41222" y="-31080"/>
            <a:ext cx="43179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mtClean="0">
                <a:latin typeface="+mn-lt"/>
              </a:rPr>
              <a:t>IAWN/SMPAG:  </a:t>
            </a:r>
            <a:endParaRPr lang="en-US" sz="4800" b="1" dirty="0"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41222" y="3617679"/>
            <a:ext cx="11417641" cy="1604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4456021" y="-32448"/>
            <a:ext cx="16770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mtClean="0">
                <a:latin typeface="+mn-lt"/>
              </a:rPr>
              <a:t>5.1</a:t>
            </a:r>
            <a:endParaRPr lang="en-US" sz="48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305" y="3637434"/>
            <a:ext cx="1135347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/>
              <a:t>Rationale</a:t>
            </a:r>
            <a:r>
              <a:rPr lang="en-US" sz="2600" dirty="0"/>
              <a:t>: </a:t>
            </a:r>
            <a:r>
              <a:rPr lang="en-US" sz="2600" dirty="0" smtClean="0"/>
              <a:t>Effective terrestrial </a:t>
            </a:r>
            <a:r>
              <a:rPr lang="en-US" sz="2600" dirty="0"/>
              <a:t>preparedness </a:t>
            </a:r>
            <a:r>
              <a:rPr lang="en-US" sz="2600" dirty="0" smtClean="0"/>
              <a:t>involves </a:t>
            </a:r>
            <a:r>
              <a:rPr lang="en-US" sz="2600" dirty="0"/>
              <a:t>determination of </a:t>
            </a:r>
            <a:r>
              <a:rPr lang="en-US" sz="2600" dirty="0" smtClean="0"/>
              <a:t>the </a:t>
            </a:r>
            <a:r>
              <a:rPr lang="en-US" sz="2600" dirty="0"/>
              <a:t>“risk corridor” </a:t>
            </a:r>
            <a:r>
              <a:rPr lang="en-US" sz="2600" dirty="0" smtClean="0"/>
              <a:t>for impact of an object.  This is made possible with the increased 10% </a:t>
            </a:r>
            <a:r>
              <a:rPr lang="en-US" sz="2600" dirty="0"/>
              <a:t>impact probabilities </a:t>
            </a:r>
            <a:r>
              <a:rPr lang="en-US" sz="2600" dirty="0" smtClean="0"/>
              <a:t>within 20 years, which is not too long to begin planning, especially in cases for larger objects. </a:t>
            </a:r>
            <a:r>
              <a:rPr lang="en-US" sz="2600" dirty="0"/>
              <a:t>This provides </a:t>
            </a:r>
            <a:r>
              <a:rPr lang="en-US" sz="2600" dirty="0" smtClean="0"/>
              <a:t>population </a:t>
            </a:r>
            <a:r>
              <a:rPr lang="en-US" sz="2600" dirty="0" err="1"/>
              <a:t>centres</a:t>
            </a:r>
            <a:r>
              <a:rPr lang="en-US" sz="2600" dirty="0"/>
              <a:t> on the Earth information to begin </a:t>
            </a:r>
            <a:r>
              <a:rPr lang="en-US" sz="2600" dirty="0" smtClean="0"/>
              <a:t>plans </a:t>
            </a:r>
            <a:r>
              <a:rPr lang="en-US" sz="2600" dirty="0"/>
              <a:t>for emergency preparedness if needed. </a:t>
            </a:r>
            <a:r>
              <a:rPr lang="en-US" sz="2600" dirty="0" smtClean="0"/>
              <a:t> The </a:t>
            </a:r>
            <a:r>
              <a:rPr lang="en-US" sz="2600" dirty="0"/>
              <a:t>surprising effects of the Chelyabinsk event in 2013 from an object ~18 meters in </a:t>
            </a:r>
            <a:r>
              <a:rPr lang="en-US" sz="2600" dirty="0" smtClean="0"/>
              <a:t>size </a:t>
            </a:r>
            <a:r>
              <a:rPr lang="en-US" sz="2600" dirty="0"/>
              <a:t>led to the establishment of </a:t>
            </a:r>
            <a:r>
              <a:rPr lang="en-US" sz="2600" dirty="0" smtClean="0"/>
              <a:t>a relatively low </a:t>
            </a:r>
            <a:r>
              <a:rPr lang="en-US" sz="2600" dirty="0"/>
              <a:t>limit (20 meters) in </a:t>
            </a:r>
            <a:r>
              <a:rPr lang="en-US" sz="2600" dirty="0" smtClean="0"/>
              <a:t>this </a:t>
            </a:r>
            <a:r>
              <a:rPr lang="en-US" sz="2600" dirty="0"/>
              <a:t>threshold criteria. </a:t>
            </a:r>
          </a:p>
          <a:p>
            <a:endParaRPr lang="en-US" sz="26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0713697" y="-217635"/>
            <a:ext cx="16770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+mn-lt"/>
              </a:rPr>
              <a:t>(2/3)</a:t>
            </a:r>
            <a:endParaRPr lang="en-US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6488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174442" y="1044316"/>
            <a:ext cx="11923773" cy="0"/>
          </a:xfrm>
          <a:prstGeom prst="line">
            <a:avLst/>
          </a:prstGeom>
          <a:ln w="38100" cmpd="dbl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hape 132"/>
          <p:cNvSpPr/>
          <p:nvPr/>
        </p:nvSpPr>
        <p:spPr>
          <a:xfrm>
            <a:off x="451343" y="1190679"/>
            <a:ext cx="11097672" cy="2739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457200" indent="-457200">
              <a:buSzPct val="100000"/>
              <a:buFont typeface="Arial"/>
              <a:buChar char="•"/>
              <a:defRPr sz="4300"/>
            </a:pPr>
            <a:r>
              <a:rPr lang="en-US" sz="2600" dirty="0" smtClean="0"/>
              <a:t>SMPAG </a:t>
            </a:r>
            <a:r>
              <a:rPr lang="en-US" sz="2600" dirty="0"/>
              <a:t>should start </a:t>
            </a:r>
            <a:r>
              <a:rPr lang="en-US" sz="2600" dirty="0" smtClean="0"/>
              <a:t>mitigation mission </a:t>
            </a:r>
            <a:r>
              <a:rPr lang="en-US" sz="2600" dirty="0"/>
              <a:t>option(s) planning when warned of a possible impact</a:t>
            </a:r>
            <a:r>
              <a:rPr lang="en-US" sz="2600" dirty="0" smtClean="0"/>
              <a:t>:</a:t>
            </a:r>
          </a:p>
          <a:p>
            <a:pPr marL="914400" lvl="1" indent="-457200">
              <a:buSzPct val="100000"/>
              <a:buFont typeface="Arial"/>
              <a:buChar char="•"/>
              <a:defRPr sz="4300"/>
            </a:pPr>
            <a:r>
              <a:rPr lang="en-US" sz="2400" dirty="0" smtClean="0"/>
              <a:t>Predicted </a:t>
            </a:r>
            <a:r>
              <a:rPr lang="en-US" sz="2400" dirty="0"/>
              <a:t>to be </a:t>
            </a:r>
            <a:r>
              <a:rPr lang="en-US" sz="2400" b="1" dirty="0"/>
              <a:t>within 50 years</a:t>
            </a:r>
            <a:r>
              <a:rPr lang="en-US" sz="2400" dirty="0"/>
              <a:t>,</a:t>
            </a:r>
          </a:p>
          <a:p>
            <a:pPr marL="914400" lvl="1" indent="-457200">
              <a:buSzPct val="100000"/>
              <a:buFont typeface="Arial"/>
              <a:buChar char="•"/>
              <a:defRPr sz="4300"/>
            </a:pPr>
            <a:r>
              <a:rPr lang="en-US" sz="2400" dirty="0" smtClean="0"/>
              <a:t>Probability </a:t>
            </a:r>
            <a:r>
              <a:rPr lang="en-US" sz="2400" dirty="0"/>
              <a:t>is assessed to be </a:t>
            </a:r>
            <a:r>
              <a:rPr lang="en-US" sz="2400" b="1" dirty="0"/>
              <a:t>greater than 1%, </a:t>
            </a:r>
            <a:r>
              <a:rPr lang="en-US" sz="2400" dirty="0" smtClean="0"/>
              <a:t>and</a:t>
            </a:r>
          </a:p>
          <a:p>
            <a:pPr marL="914400" lvl="1" indent="-457200">
              <a:buSzPct val="100000"/>
              <a:buFont typeface="Arial"/>
              <a:buChar char="•"/>
              <a:defRPr sz="4300"/>
            </a:pPr>
            <a:r>
              <a:rPr lang="en-US" sz="2400" dirty="0" smtClean="0"/>
              <a:t>Object </a:t>
            </a:r>
            <a:r>
              <a:rPr lang="en-US" sz="2400" dirty="0"/>
              <a:t>is characterized to be </a:t>
            </a:r>
            <a:r>
              <a:rPr lang="en-US" sz="2400" b="1" dirty="0"/>
              <a:t>greater than 50 meters in size</a:t>
            </a:r>
            <a:r>
              <a:rPr lang="en-US" sz="2400" dirty="0"/>
              <a:t>, or roughly equivalent to </a:t>
            </a:r>
            <a:r>
              <a:rPr lang="en-US" sz="2400" b="1" dirty="0"/>
              <a:t>absolute magnitude of 26 </a:t>
            </a:r>
            <a:r>
              <a:rPr lang="en-US" sz="2400" b="1" smtClean="0"/>
              <a:t>(assuming)</a:t>
            </a:r>
            <a:r>
              <a:rPr lang="en-US" sz="2400" smtClean="0"/>
              <a:t>if </a:t>
            </a:r>
            <a:r>
              <a:rPr lang="en-US" sz="2400" dirty="0"/>
              <a:t>only brightness data can be collected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51011" y="90209"/>
            <a:ext cx="4785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Criteria/Thresholds for </a:t>
            </a:r>
          </a:p>
          <a:p>
            <a:r>
              <a:rPr lang="en-US" sz="2800" b="1" dirty="0" smtClean="0"/>
              <a:t>Impact Response Actions</a:t>
            </a:r>
            <a:endParaRPr lang="en-US" sz="28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41222" y="-31080"/>
            <a:ext cx="43179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mtClean="0">
                <a:latin typeface="+mn-lt"/>
              </a:rPr>
              <a:t>IAWN/SMPAG:  </a:t>
            </a:r>
            <a:endParaRPr lang="en-US" sz="4800" b="1" dirty="0"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543301" y="3869499"/>
            <a:ext cx="10874419" cy="2344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4456021" y="-32448"/>
            <a:ext cx="16770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mtClean="0">
                <a:latin typeface="+mn-lt"/>
              </a:rPr>
              <a:t>5.1</a:t>
            </a:r>
            <a:endParaRPr lang="en-US" sz="4800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423" y="3904617"/>
            <a:ext cx="112007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/>
              <a:t>Rationale</a:t>
            </a:r>
            <a:r>
              <a:rPr lang="en-US" sz="2600" dirty="0"/>
              <a:t>: Several decades warning, if available, </a:t>
            </a:r>
            <a:r>
              <a:rPr lang="en-US" sz="2600" dirty="0" smtClean="0"/>
              <a:t>provides sufficient </a:t>
            </a:r>
            <a:r>
              <a:rPr lang="en-US" sz="2600" dirty="0"/>
              <a:t>lead time to mount </a:t>
            </a:r>
            <a:r>
              <a:rPr lang="en-US" sz="2600" dirty="0" smtClean="0"/>
              <a:t>in-space </a:t>
            </a:r>
            <a:r>
              <a:rPr lang="en-US" sz="2600" dirty="0"/>
              <a:t>characterization </a:t>
            </a:r>
            <a:r>
              <a:rPr lang="en-US" sz="2600" dirty="0" smtClean="0"/>
              <a:t>missions to enable more effective mitigation techniques. </a:t>
            </a:r>
            <a:r>
              <a:rPr lang="en-US" sz="2600" dirty="0"/>
              <a:t>If </a:t>
            </a:r>
            <a:r>
              <a:rPr lang="en-US" sz="2600" dirty="0" smtClean="0"/>
              <a:t>more than </a:t>
            </a:r>
            <a:r>
              <a:rPr lang="en-US" sz="2600" dirty="0"/>
              <a:t>1 per cent probability </a:t>
            </a:r>
            <a:r>
              <a:rPr lang="en-US" sz="2600" dirty="0" smtClean="0"/>
              <a:t>of impact by </a:t>
            </a:r>
            <a:r>
              <a:rPr lang="en-US" sz="2600" dirty="0"/>
              <a:t>a </a:t>
            </a:r>
            <a:r>
              <a:rPr lang="en-US" sz="2600" dirty="0" smtClean="0"/>
              <a:t>50-meter sized object </a:t>
            </a:r>
            <a:r>
              <a:rPr lang="en-US" sz="2600" dirty="0"/>
              <a:t>is assessed, </a:t>
            </a:r>
            <a:r>
              <a:rPr lang="en-US" sz="2600" dirty="0" smtClean="0"/>
              <a:t>IAWN will inform SMPAG </a:t>
            </a:r>
            <a:r>
              <a:rPr lang="en-US" sz="2600" dirty="0"/>
              <a:t>immediately following verification of the </a:t>
            </a:r>
            <a:r>
              <a:rPr lang="en-US" sz="2600" dirty="0" smtClean="0"/>
              <a:t>orbit</a:t>
            </a:r>
            <a:r>
              <a:rPr lang="en-US" sz="2600" dirty="0"/>
              <a:t>. Part of </a:t>
            </a:r>
            <a:r>
              <a:rPr lang="en-US" sz="2600" dirty="0" smtClean="0"/>
              <a:t>a </a:t>
            </a:r>
            <a:r>
              <a:rPr lang="en-US" sz="2600" dirty="0"/>
              <a:t>characterization mission </a:t>
            </a:r>
            <a:r>
              <a:rPr lang="en-US" sz="2600" dirty="0" smtClean="0"/>
              <a:t>plan would </a:t>
            </a:r>
            <a:r>
              <a:rPr lang="en-US" sz="2600" dirty="0"/>
              <a:t>likely </a:t>
            </a:r>
            <a:r>
              <a:rPr lang="en-US" sz="2600" dirty="0" smtClean="0"/>
              <a:t>be to deploy </a:t>
            </a:r>
            <a:r>
              <a:rPr lang="en-US" sz="2600" dirty="0"/>
              <a:t>a </a:t>
            </a:r>
            <a:r>
              <a:rPr lang="en-US" sz="2600" dirty="0" smtClean="0"/>
              <a:t>radio transponder </a:t>
            </a:r>
            <a:r>
              <a:rPr lang="en-US" sz="2600" dirty="0"/>
              <a:t>with the </a:t>
            </a:r>
            <a:r>
              <a:rPr lang="en-US" sz="2600" dirty="0" smtClean="0"/>
              <a:t>object to enable more precise tracking of the orbit.</a:t>
            </a:r>
            <a:r>
              <a:rPr lang="en-US" sz="2600" dirty="0"/>
              <a:t> 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713697" y="-217635"/>
            <a:ext cx="16770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+mn-lt"/>
              </a:rPr>
              <a:t>(3/3)</a:t>
            </a:r>
            <a:endParaRPr lang="en-US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850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174442" y="1044316"/>
            <a:ext cx="11923773" cy="0"/>
          </a:xfrm>
          <a:prstGeom prst="line">
            <a:avLst/>
          </a:prstGeom>
          <a:ln w="38100" cmpd="dbl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hape 132"/>
          <p:cNvSpPr/>
          <p:nvPr/>
        </p:nvSpPr>
        <p:spPr>
          <a:xfrm>
            <a:off x="1134430" y="1233209"/>
            <a:ext cx="10242164" cy="5278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457200" indent="-457200">
              <a:buSzPct val="100000"/>
              <a:buFont typeface="Arial"/>
              <a:buChar char="•"/>
              <a:defRPr sz="4300"/>
            </a:pPr>
            <a:r>
              <a:rPr lang="en-US" sz="2100" dirty="0" smtClean="0"/>
              <a:t>If an object (10-meters or greater in size has a 1% or greater probability of impact, IAWN shall warn of the pending impact on the IAWN webpage (</a:t>
            </a:r>
            <a:r>
              <a:rPr lang="en-US" sz="2100" dirty="0" smtClean="0">
                <a:hlinkClick r:id="rId2"/>
              </a:rPr>
              <a:t>http://www.iawn.net</a:t>
            </a:r>
            <a:r>
              <a:rPr lang="en-US" sz="2100" dirty="0" smtClean="0"/>
              <a:t> ) and JPL sentry page (</a:t>
            </a:r>
            <a:r>
              <a:rPr lang="en-US" sz="2100" dirty="0" smtClean="0">
                <a:hlinkClick r:id="rId3" invalidUrl="http://neo.jpl.nasa.gov/risks )"/>
              </a:rPr>
              <a:t>http://neo.jpl.nasa.gov/risks</a:t>
            </a:r>
            <a:r>
              <a:rPr lang="en-US" sz="2100" dirty="0" smtClean="0"/>
              <a:t> ).  One page description suffices.</a:t>
            </a:r>
          </a:p>
          <a:p>
            <a:pPr marL="457200" indent="-457200">
              <a:buSzPct val="100000"/>
              <a:buFont typeface="Arial"/>
              <a:buChar char="•"/>
              <a:defRPr sz="4300"/>
            </a:pPr>
            <a:endParaRPr lang="en-US" sz="2100" dirty="0" smtClean="0"/>
          </a:p>
          <a:p>
            <a:pPr marL="457200" indent="-457200">
              <a:buSzPct val="100000"/>
              <a:buFont typeface="Arial"/>
              <a:buChar char="•"/>
              <a:defRPr sz="4300"/>
            </a:pPr>
            <a:r>
              <a:rPr lang="en-US" sz="2100" dirty="0" smtClean="0"/>
              <a:t>if such an object is on impact trajectory, NASA’s Center For NEO Studies (CNEOS) and ESA’s Near-Earth Object Dynamic Site (</a:t>
            </a:r>
            <a:r>
              <a:rPr lang="en-US" sz="2100" dirty="0" err="1" smtClean="0"/>
              <a:t>NEODyS</a:t>
            </a:r>
            <a:r>
              <a:rPr lang="en-US" sz="2100" dirty="0" smtClean="0"/>
              <a:t>) shall independently prepare appropriately relevant maps of the Earth impact sites with time of impact</a:t>
            </a:r>
          </a:p>
          <a:p>
            <a:pPr marL="457200" indent="-457200">
              <a:buSzPct val="100000"/>
              <a:buFont typeface="Arial"/>
              <a:buChar char="•"/>
              <a:defRPr sz="4300"/>
            </a:pPr>
            <a:endParaRPr lang="en-US" sz="2100" dirty="0" smtClean="0"/>
          </a:p>
          <a:p>
            <a:pPr marL="457200" indent="-457200">
              <a:buSzPct val="100000"/>
              <a:buFont typeface="Arial"/>
              <a:buChar char="•"/>
              <a:defRPr sz="4300"/>
            </a:pPr>
            <a:r>
              <a:rPr lang="en-US" sz="2100" dirty="0" smtClean="0"/>
              <a:t>Content of the page</a:t>
            </a:r>
          </a:p>
          <a:p>
            <a:pPr marL="914400" lvl="1" indent="-457200">
              <a:buSzPct val="100000"/>
              <a:buFont typeface="Arial"/>
              <a:buChar char="•"/>
              <a:defRPr sz="4300"/>
            </a:pPr>
            <a:r>
              <a:rPr lang="en-US" sz="1700" dirty="0" smtClean="0"/>
              <a:t>Designation</a:t>
            </a:r>
          </a:p>
          <a:p>
            <a:pPr marL="914400" lvl="1" indent="-457200">
              <a:buSzPct val="100000"/>
              <a:buFont typeface="Arial"/>
              <a:buChar char="•"/>
              <a:defRPr sz="4300"/>
            </a:pPr>
            <a:r>
              <a:rPr lang="en-US" sz="1700" dirty="0" smtClean="0"/>
              <a:t>Facts (discovery, size estimate, composition)</a:t>
            </a:r>
          </a:p>
          <a:p>
            <a:pPr marL="914400" lvl="1" indent="-457200">
              <a:buSzPct val="100000"/>
              <a:buFont typeface="Arial"/>
              <a:buChar char="•"/>
              <a:defRPr sz="4300"/>
            </a:pPr>
            <a:r>
              <a:rPr lang="en-US" sz="1700" dirty="0" smtClean="0"/>
              <a:t>Impact location</a:t>
            </a:r>
          </a:p>
          <a:p>
            <a:pPr marL="914400" lvl="1" indent="-457200">
              <a:buSzPct val="100000"/>
              <a:buFont typeface="Arial"/>
              <a:buChar char="•"/>
              <a:defRPr sz="4300"/>
            </a:pPr>
            <a:r>
              <a:rPr lang="en-US" sz="1700" dirty="0" smtClean="0"/>
              <a:t>(example – next pages)</a:t>
            </a:r>
          </a:p>
          <a:p>
            <a:pPr marL="914400" lvl="1" indent="-457200">
              <a:buSzPct val="100000"/>
              <a:buFont typeface="Arial"/>
              <a:buChar char="•"/>
              <a:defRPr sz="4300"/>
            </a:pPr>
            <a:endParaRPr lang="en-US" sz="1700" dirty="0"/>
          </a:p>
          <a:p>
            <a:pPr marL="457200" indent="-457200">
              <a:buSzPct val="100000"/>
              <a:buFont typeface="Arial"/>
              <a:buChar char="•"/>
              <a:defRPr sz="4300"/>
            </a:pPr>
            <a:r>
              <a:rPr lang="en-US" sz="2100" dirty="0" smtClean="0"/>
              <a:t>IAWN spokesperson informs UNOOSA </a:t>
            </a:r>
            <a:r>
              <a:rPr lang="en-US" sz="2100" dirty="0" smtClean="0">
                <a:solidFill>
                  <a:srgbClr val="FF0000"/>
                </a:solidFill>
              </a:rPr>
              <a:t>[local … regional]</a:t>
            </a:r>
          </a:p>
          <a:p>
            <a:pPr marL="457200" indent="-457200">
              <a:buSzPct val="100000"/>
              <a:buFont typeface="Arial"/>
              <a:buChar char="•"/>
              <a:defRPr sz="4300"/>
            </a:pPr>
            <a:endParaRPr lang="en-US" sz="2100" dirty="0"/>
          </a:p>
          <a:p>
            <a:pPr marL="457200" indent="-457200">
              <a:buSzPct val="100000"/>
              <a:buFont typeface="Arial"/>
              <a:buChar char="•"/>
              <a:defRPr sz="4300"/>
            </a:pPr>
            <a:r>
              <a:rPr lang="en-US" sz="2100" dirty="0" smtClean="0"/>
              <a:t>UNOOSA informs appropriate entities and member states of the credible threat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51011" y="90209"/>
            <a:ext cx="5906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Communication Guidelines (in the event of a credible threat per IAWN)</a:t>
            </a:r>
            <a:endParaRPr lang="en-US" sz="28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41222" y="-31080"/>
            <a:ext cx="43179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+mn-lt"/>
              </a:rPr>
              <a:t>IAWN/SMPAG:  </a:t>
            </a:r>
            <a:endParaRPr lang="en-US" sz="4800" b="1" dirty="0"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57200" y="2418344"/>
            <a:ext cx="11189368" cy="3609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48043" y="3645197"/>
            <a:ext cx="11405936" cy="3609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4456021" y="-32448"/>
            <a:ext cx="16770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+mn-lt"/>
              </a:rPr>
              <a:t>5.6</a:t>
            </a:r>
            <a:endParaRPr lang="en-US" sz="4800" b="1" dirty="0">
              <a:latin typeface="+mn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341222" y="5299385"/>
            <a:ext cx="11405936" cy="3609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1902" y="56633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385334" y="5957113"/>
            <a:ext cx="11405936" cy="3609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983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3332" y="-92983"/>
            <a:ext cx="8569271" cy="1325563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Example Notification Sheet</a:t>
            </a:r>
            <a:endParaRPr lang="en-US" b="1" dirty="0">
              <a:latin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58944" y="1025554"/>
            <a:ext cx="11923773" cy="0"/>
          </a:xfrm>
          <a:prstGeom prst="line">
            <a:avLst/>
          </a:prstGeom>
          <a:ln w="38100" cmpd="dbl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92662" y="1232580"/>
            <a:ext cx="548943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 small asteroid, provisionally designated 2017 XYZ) was discovered on 31 Nov 2017 by Pan-STARRS located atop </a:t>
            </a:r>
            <a:r>
              <a:rPr lang="en-US" sz="1600" dirty="0" err="1" smtClean="0"/>
              <a:t>Halekakala</a:t>
            </a:r>
            <a:r>
              <a:rPr lang="en-US" sz="1600" dirty="0" smtClean="0"/>
              <a:t> (Maui), Hawaii and reported to the Minor Planet Center.  Additional follow-up observations by the Catalina Sky Survey, the University of Hawaii 2.2-meter, and the Large Altazimuth Telescope (BTA-6) 6-meter telescopes have confirmed the orbit of 2017 XYZ.</a:t>
            </a:r>
          </a:p>
          <a:p>
            <a:endParaRPr lang="en-US" sz="1600" dirty="0"/>
          </a:p>
          <a:p>
            <a:r>
              <a:rPr lang="en-US" sz="1600" dirty="0" smtClean="0"/>
              <a:t>2017 XYZ is observed to be approximately 120 meters in size.  Based on current calculations, the asteroid has a 4% probability of impact will be on 31 Sep 2028 in the Eastern Pacific Ocean near the northern coast of Mexico at 13:13 UTC.</a:t>
            </a:r>
          </a:p>
          <a:p>
            <a:endParaRPr lang="en-US" sz="1600" dirty="0" smtClean="0"/>
          </a:p>
          <a:p>
            <a:r>
              <a:rPr lang="en-US" sz="1600" dirty="0" smtClean="0"/>
              <a:t>Future observations are planned with the planetary radar systems located in Goldstone and Arecibo on 1 April 2018.  Further radar observations will precisely determine the orbit of 2017 XYZ.</a:t>
            </a:r>
          </a:p>
          <a:p>
            <a:endParaRPr lang="en-US" sz="1600" dirty="0"/>
          </a:p>
          <a:p>
            <a:r>
              <a:rPr lang="en-US" sz="1600" dirty="0" smtClean="0"/>
              <a:t>The International Asteroid Warning Network (IAWN) has informed the Space Mission Planning Advisory Group (SMPAG), currently chaired by the European Space Agency.  </a:t>
            </a:r>
          </a:p>
          <a:p>
            <a:endParaRPr lang="en-US" sz="1600" dirty="0"/>
          </a:p>
        </p:txBody>
      </p:sp>
      <p:sp>
        <p:nvSpPr>
          <p:cNvPr id="9" name="Freeform 8"/>
          <p:cNvSpPr/>
          <p:nvPr/>
        </p:nvSpPr>
        <p:spPr>
          <a:xfrm>
            <a:off x="320842" y="1203158"/>
            <a:ext cx="5839326" cy="5598695"/>
          </a:xfrm>
          <a:custGeom>
            <a:avLst/>
            <a:gdLst>
              <a:gd name="connsiteX0" fmla="*/ 80211 w 5839326"/>
              <a:gd name="connsiteY0" fmla="*/ 64168 h 5598695"/>
              <a:gd name="connsiteX1" fmla="*/ 80211 w 5839326"/>
              <a:gd name="connsiteY1" fmla="*/ 2213810 h 5598695"/>
              <a:gd name="connsiteX2" fmla="*/ 0 w 5839326"/>
              <a:gd name="connsiteY2" fmla="*/ 3529263 h 5598695"/>
              <a:gd name="connsiteX3" fmla="*/ 64169 w 5839326"/>
              <a:gd name="connsiteY3" fmla="*/ 5037221 h 5598695"/>
              <a:gd name="connsiteX4" fmla="*/ 64169 w 5839326"/>
              <a:gd name="connsiteY4" fmla="*/ 5598695 h 5598695"/>
              <a:gd name="connsiteX5" fmla="*/ 3866147 w 5839326"/>
              <a:gd name="connsiteY5" fmla="*/ 5598695 h 5598695"/>
              <a:gd name="connsiteX6" fmla="*/ 4507832 w 5839326"/>
              <a:gd name="connsiteY6" fmla="*/ 5438274 h 5598695"/>
              <a:gd name="connsiteX7" fmla="*/ 5759116 w 5839326"/>
              <a:gd name="connsiteY7" fmla="*/ 5486400 h 5598695"/>
              <a:gd name="connsiteX8" fmla="*/ 5630779 w 5839326"/>
              <a:gd name="connsiteY8" fmla="*/ 4572000 h 5598695"/>
              <a:gd name="connsiteX9" fmla="*/ 5710990 w 5839326"/>
              <a:gd name="connsiteY9" fmla="*/ 3593431 h 5598695"/>
              <a:gd name="connsiteX10" fmla="*/ 5839326 w 5839326"/>
              <a:gd name="connsiteY10" fmla="*/ 2037347 h 5598695"/>
              <a:gd name="connsiteX11" fmla="*/ 5743074 w 5839326"/>
              <a:gd name="connsiteY11" fmla="*/ 770021 h 5598695"/>
              <a:gd name="connsiteX12" fmla="*/ 5678905 w 5839326"/>
              <a:gd name="connsiteY12" fmla="*/ 16042 h 5598695"/>
              <a:gd name="connsiteX13" fmla="*/ 4555958 w 5839326"/>
              <a:gd name="connsiteY13" fmla="*/ 32084 h 5598695"/>
              <a:gd name="connsiteX14" fmla="*/ 3481137 w 5839326"/>
              <a:gd name="connsiteY14" fmla="*/ 0 h 5598695"/>
              <a:gd name="connsiteX15" fmla="*/ 2903621 w 5839326"/>
              <a:gd name="connsiteY15" fmla="*/ 64168 h 5598695"/>
              <a:gd name="connsiteX16" fmla="*/ 2165684 w 5839326"/>
              <a:gd name="connsiteY16" fmla="*/ 48126 h 5598695"/>
              <a:gd name="connsiteX17" fmla="*/ 914400 w 5839326"/>
              <a:gd name="connsiteY17" fmla="*/ 48126 h 5598695"/>
              <a:gd name="connsiteX18" fmla="*/ 80211 w 5839326"/>
              <a:gd name="connsiteY18" fmla="*/ 64168 h 559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839326" h="5598695">
                <a:moveTo>
                  <a:pt x="80211" y="64168"/>
                </a:moveTo>
                <a:lnTo>
                  <a:pt x="80211" y="2213810"/>
                </a:lnTo>
                <a:lnTo>
                  <a:pt x="0" y="3529263"/>
                </a:lnTo>
                <a:lnTo>
                  <a:pt x="64169" y="5037221"/>
                </a:lnTo>
                <a:lnTo>
                  <a:pt x="64169" y="5598695"/>
                </a:lnTo>
                <a:lnTo>
                  <a:pt x="3866147" y="5598695"/>
                </a:lnTo>
                <a:lnTo>
                  <a:pt x="4507832" y="5438274"/>
                </a:lnTo>
                <a:lnTo>
                  <a:pt x="5759116" y="5486400"/>
                </a:lnTo>
                <a:lnTo>
                  <a:pt x="5630779" y="4572000"/>
                </a:lnTo>
                <a:lnTo>
                  <a:pt x="5710990" y="3593431"/>
                </a:lnTo>
                <a:lnTo>
                  <a:pt x="5839326" y="2037347"/>
                </a:lnTo>
                <a:lnTo>
                  <a:pt x="5743074" y="770021"/>
                </a:lnTo>
                <a:lnTo>
                  <a:pt x="5678905" y="16042"/>
                </a:lnTo>
                <a:lnTo>
                  <a:pt x="4555958" y="32084"/>
                </a:lnTo>
                <a:lnTo>
                  <a:pt x="3481137" y="0"/>
                </a:lnTo>
                <a:lnTo>
                  <a:pt x="2903621" y="64168"/>
                </a:lnTo>
                <a:lnTo>
                  <a:pt x="2165684" y="48126"/>
                </a:lnTo>
                <a:lnTo>
                  <a:pt x="914400" y="48126"/>
                </a:lnTo>
                <a:lnTo>
                  <a:pt x="80211" y="64168"/>
                </a:lnTo>
                <a:close/>
              </a:path>
            </a:pathLst>
          </a:custGeom>
          <a:noFill/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60864" y="1493262"/>
            <a:ext cx="4221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Basic </a:t>
            </a:r>
            <a:r>
              <a:rPr lang="en-US" sz="2800" b="1" smtClean="0">
                <a:solidFill>
                  <a:srgbClr val="0070C0"/>
                </a:solidFill>
              </a:rPr>
              <a:t>facts RE: discovery, follow-up, etc.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00325" y="3308710"/>
            <a:ext cx="4146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Current predicted details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00325" y="5419071"/>
            <a:ext cx="41468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IAWN &amp; SMPAG (trusted sources of information</a:t>
            </a:r>
            <a:r>
              <a:rPr lang="en-US" sz="2800" b="1" smtClean="0"/>
              <a:t>, etc.)</a:t>
            </a:r>
            <a:endParaRPr lang="en-US" sz="2800" b="1" dirty="0"/>
          </a:p>
        </p:txBody>
      </p:sp>
      <p:sp>
        <p:nvSpPr>
          <p:cNvPr id="13" name="Right Brace 12"/>
          <p:cNvSpPr/>
          <p:nvPr/>
        </p:nvSpPr>
        <p:spPr>
          <a:xfrm>
            <a:off x="6232166" y="1203158"/>
            <a:ext cx="418091" cy="1778518"/>
          </a:xfrm>
          <a:prstGeom prst="rightBrac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>
            <a:off x="6232166" y="3160468"/>
            <a:ext cx="303056" cy="971663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>
            <a:off x="6182215" y="4323787"/>
            <a:ext cx="517992" cy="1007044"/>
          </a:xfrm>
          <a:prstGeom prst="rightBrac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00325" y="4493085"/>
            <a:ext cx="38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Next Observations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6064527" y="5592887"/>
            <a:ext cx="517992" cy="1007044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9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905" y="28242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Notification Particulars </a:t>
            </a:r>
            <a:br>
              <a:rPr lang="en-US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(to be agreed upon by IAWN members)</a:t>
            </a:r>
            <a:endParaRPr lang="en-US" sz="2400" b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6778" y="1555097"/>
            <a:ext cx="115743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b="1" dirty="0" smtClean="0"/>
              <a:t>Asteroid name/designation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Asteroid </a:t>
            </a:r>
            <a:r>
              <a:rPr lang="en-US" sz="2400" b="1" dirty="0"/>
              <a:t>characteristics</a:t>
            </a:r>
            <a:r>
              <a:rPr lang="en-US" sz="2400" dirty="0"/>
              <a:t> – size (metric and standard), </a:t>
            </a:r>
            <a:r>
              <a:rPr lang="en-US" sz="2400" dirty="0" smtClean="0"/>
              <a:t>composition (if known), brightness/albedo</a:t>
            </a:r>
            <a:r>
              <a:rPr lang="en-US" sz="2400" dirty="0"/>
              <a:t>, </a:t>
            </a:r>
            <a:r>
              <a:rPr lang="en-US" sz="2400" dirty="0" smtClean="0"/>
              <a:t>etc.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/>
              <a:t>Observational history</a:t>
            </a:r>
            <a:r>
              <a:rPr lang="en-US" sz="2400" b="1" dirty="0"/>
              <a:t> </a:t>
            </a:r>
            <a:r>
              <a:rPr lang="en-US" sz="2400" dirty="0" smtClean="0"/>
              <a:t>(discovery information, follow-up)</a:t>
            </a: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/>
              <a:t>Prediction</a:t>
            </a:r>
            <a:r>
              <a:rPr lang="en-US" sz="2400" dirty="0" smtClean="0"/>
              <a:t> </a:t>
            </a:r>
            <a:r>
              <a:rPr lang="en-US" sz="2400" dirty="0"/>
              <a:t>of asteroid trajectory including closest distance to Earth (surface, not center) </a:t>
            </a:r>
            <a:r>
              <a:rPr lang="en-US" sz="2400" dirty="0" smtClean="0"/>
              <a:t>and </a:t>
            </a:r>
            <a:r>
              <a:rPr lang="en-US" sz="2400" dirty="0"/>
              <a:t>date and time of close approach.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A </a:t>
            </a:r>
            <a:r>
              <a:rPr lang="en-US" sz="2400" dirty="0"/>
              <a:t>colloquial (non-statistical) </a:t>
            </a:r>
            <a:r>
              <a:rPr lang="en-US" sz="2400" b="1" dirty="0"/>
              <a:t>qualifier of impact </a:t>
            </a:r>
            <a:r>
              <a:rPr lang="en-US" sz="2400" b="1" dirty="0" smtClean="0"/>
              <a:t>risk</a:t>
            </a:r>
            <a:endParaRPr lang="en-US" sz="2400" b="1" dirty="0"/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/>
              <a:t>Hazard </a:t>
            </a:r>
            <a:r>
              <a:rPr lang="en-US" sz="2400" b="1" dirty="0"/>
              <a:t>to space assets </a:t>
            </a:r>
            <a:r>
              <a:rPr lang="en-US" sz="2400" dirty="0" smtClean="0"/>
              <a:t>(if any)</a:t>
            </a: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/>
              <a:t>Future </a:t>
            </a:r>
            <a:r>
              <a:rPr lang="en-US" sz="2400" b="1" dirty="0"/>
              <a:t>observations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Visibility, visual magnitude (i.e., amateur astronomers </a:t>
            </a:r>
            <a:r>
              <a:rPr lang="en-US" sz="2400" dirty="0"/>
              <a:t>be able to see the </a:t>
            </a:r>
            <a:r>
              <a:rPr lang="en-US" sz="2400" dirty="0" smtClean="0"/>
              <a:t>object) </a:t>
            </a: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Consistent </a:t>
            </a:r>
            <a:r>
              <a:rPr lang="en-US" sz="2400" dirty="0"/>
              <a:t>terms of measurement: “size” rather than “diameter” of object, </a:t>
            </a:r>
            <a:r>
              <a:rPr lang="en-US" sz="2400" dirty="0" smtClean="0"/>
              <a:t>brightness/albedo of object</a:t>
            </a:r>
            <a:r>
              <a:rPr lang="en-US" sz="2400" dirty="0"/>
              <a:t>, etc.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/>
              <a:t>Authoritative </a:t>
            </a:r>
            <a:r>
              <a:rPr lang="en-US" sz="2400" b="1" dirty="0"/>
              <a:t>source(s) </a:t>
            </a:r>
            <a:r>
              <a:rPr lang="en-US" sz="2400" dirty="0"/>
              <a:t>for more </a:t>
            </a:r>
            <a:r>
              <a:rPr lang="en-US" sz="2400" dirty="0" smtClean="0"/>
              <a:t>information</a:t>
            </a:r>
            <a:r>
              <a:rPr lang="en-US" sz="2400" dirty="0"/>
              <a:t> </a:t>
            </a:r>
            <a:r>
              <a:rPr lang="en-US" sz="2400" dirty="0" smtClean="0"/>
              <a:t>(i.e., IAWN, SMPAG)</a:t>
            </a:r>
            <a:endParaRPr lang="en-US" sz="2400" dirty="0">
              <a:effectLst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58944" y="1394520"/>
            <a:ext cx="11923773" cy="0"/>
          </a:xfrm>
          <a:prstGeom prst="line">
            <a:avLst/>
          </a:prstGeom>
          <a:ln w="38100" cmpd="dbl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092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07594" y="262630"/>
            <a:ext cx="8448517" cy="654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+mn-lt"/>
              </a:rPr>
              <a:t>Overview for NEO Threat Response</a:t>
            </a:r>
          </a:p>
          <a:p>
            <a:pPr algn="ctr"/>
            <a:r>
              <a:rPr lang="en-US" sz="3200" b="1" dirty="0" smtClean="0">
                <a:latin typeface="+mn-lt"/>
              </a:rPr>
              <a:t>(very simplified)</a:t>
            </a:r>
            <a:endParaRPr lang="en-US" sz="3200" b="1" dirty="0">
              <a:latin typeface="+mn-lt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125768" y="6206383"/>
            <a:ext cx="1905000" cy="457200"/>
          </a:xfrm>
        </p:spPr>
        <p:txBody>
          <a:bodyPr/>
          <a:lstStyle/>
          <a:p>
            <a:pPr>
              <a:defRPr/>
            </a:pPr>
            <a:fld id="{572F0217-1124-4429-BF90-3F029303DE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0" y="1447800"/>
            <a:ext cx="2819400" cy="947838"/>
          </a:xfrm>
          <a:prstGeom prst="rect">
            <a:avLst/>
          </a:prstGeom>
          <a:solidFill>
            <a:srgbClr val="4978B9"/>
          </a:solidFill>
          <a:ln>
            <a:solidFill>
              <a:srgbClr val="385D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United Nations</a:t>
            </a:r>
          </a:p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COPUOS/OOSA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8698" y="2362200"/>
            <a:ext cx="1459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i="1" dirty="0">
                <a:solidFill>
                  <a:prstClr val="black"/>
                </a:solidFill>
              </a:rPr>
              <a:t>Inform in case of </a:t>
            </a:r>
            <a:endParaRPr lang="en-US" sz="1400" b="1" i="1" dirty="0" smtClean="0">
              <a:solidFill>
                <a:prstClr val="black"/>
              </a:solidFill>
            </a:endParaRPr>
          </a:p>
          <a:p>
            <a:pPr defTabSz="914400"/>
            <a:r>
              <a:rPr lang="en-US" sz="1400" b="1" i="1" dirty="0" smtClean="0">
                <a:solidFill>
                  <a:prstClr val="black"/>
                </a:solidFill>
              </a:rPr>
              <a:t>credible </a:t>
            </a:r>
            <a:r>
              <a:rPr lang="en-US" sz="1400" b="1" i="1" dirty="0">
                <a:solidFill>
                  <a:prstClr val="black"/>
                </a:solidFill>
              </a:rPr>
              <a:t>threat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766716" y="3743980"/>
            <a:ext cx="2348084" cy="2571004"/>
            <a:chOff x="1766716" y="3743980"/>
            <a:chExt cx="2348084" cy="2571004"/>
          </a:xfrm>
        </p:grpSpPr>
        <p:sp>
          <p:nvSpPr>
            <p:cNvPr id="9" name="Rectangle 8"/>
            <p:cNvSpPr/>
            <p:nvPr/>
          </p:nvSpPr>
          <p:spPr>
            <a:xfrm>
              <a:off x="1826536" y="4381618"/>
              <a:ext cx="2133600" cy="1371600"/>
            </a:xfrm>
            <a:prstGeom prst="rect">
              <a:avLst/>
            </a:prstGeom>
            <a:solidFill>
              <a:srgbClr val="2E4E7E"/>
            </a:solidFill>
            <a:ln>
              <a:solidFill>
                <a:srgbClr val="4F7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>
                  <a:solidFill>
                    <a:prstClr val="white"/>
                  </a:solidFill>
                </a:rPr>
                <a:t>International Asteroid Warning Network (IAWN)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18227" y="5730209"/>
              <a:ext cx="22965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/>
              <a:r>
                <a:rPr lang="en-US" sz="1600" b="1" dirty="0">
                  <a:solidFill>
                    <a:prstClr val="black"/>
                  </a:solidFill>
                </a:rPr>
                <a:t>Observers, analysts, modelers…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66716" y="3743980"/>
              <a:ext cx="21956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400" b="1" dirty="0" smtClean="0">
                  <a:solidFill>
                    <a:prstClr val="black"/>
                  </a:solidFill>
                </a:rPr>
                <a:t>Determine Impact time</a:t>
              </a:r>
              <a:r>
                <a:rPr lang="en-US" sz="1400" b="1" dirty="0">
                  <a:solidFill>
                    <a:prstClr val="black"/>
                  </a:solidFill>
                </a:rPr>
                <a:t>,  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location and </a:t>
              </a:r>
              <a:r>
                <a:rPr lang="en-US" sz="1400" b="1" dirty="0">
                  <a:solidFill>
                    <a:prstClr val="black"/>
                  </a:solidFill>
                </a:rPr>
                <a:t>severity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60136" y="3733800"/>
            <a:ext cx="2985083" cy="2590800"/>
            <a:chOff x="3960136" y="3733800"/>
            <a:chExt cx="2985083" cy="2590800"/>
          </a:xfrm>
        </p:grpSpPr>
        <p:sp>
          <p:nvSpPr>
            <p:cNvPr id="13" name="Rectangle 12"/>
            <p:cNvSpPr/>
            <p:nvPr/>
          </p:nvSpPr>
          <p:spPr>
            <a:xfrm>
              <a:off x="4724400" y="4364262"/>
              <a:ext cx="2220819" cy="13716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4978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>
                  <a:solidFill>
                    <a:prstClr val="white"/>
                  </a:solidFill>
                </a:rPr>
                <a:t>Space Missions Planning Advisory Group</a:t>
              </a:r>
              <a:br>
                <a:rPr lang="en-US" dirty="0">
                  <a:solidFill>
                    <a:prstClr val="white"/>
                  </a:solidFill>
                </a:rPr>
              </a:br>
              <a:r>
                <a:rPr lang="en-US" dirty="0">
                  <a:solidFill>
                    <a:prstClr val="white"/>
                  </a:solidFill>
                </a:rPr>
                <a:t>(SMPAG)</a:t>
              </a:r>
            </a:p>
          </p:txBody>
        </p:sp>
        <p:cxnSp>
          <p:nvCxnSpPr>
            <p:cNvPr id="14" name="Straight Arrow Connector 13"/>
            <p:cNvCxnSpPr>
              <a:stCxn id="12" idx="3"/>
              <a:endCxn id="13" idx="1"/>
            </p:cNvCxnSpPr>
            <p:nvPr/>
          </p:nvCxnSpPr>
          <p:spPr>
            <a:xfrm flipV="1">
              <a:off x="3960136" y="5050062"/>
              <a:ext cx="764264" cy="17356"/>
            </a:xfrm>
            <a:prstGeom prst="straightConnector1">
              <a:avLst/>
            </a:prstGeom>
            <a:ln w="15875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648200" y="5739825"/>
              <a:ext cx="18528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600" b="1" dirty="0">
                  <a:solidFill>
                    <a:prstClr val="black"/>
                  </a:solidFill>
                </a:rPr>
                <a:t>Space </a:t>
              </a:r>
              <a:r>
                <a:rPr lang="en-US" sz="1600" b="1" dirty="0" smtClean="0">
                  <a:solidFill>
                    <a:prstClr val="black"/>
                  </a:solidFill>
                </a:rPr>
                <a:t>Agencies and</a:t>
              </a:r>
            </a:p>
            <a:p>
              <a:pPr defTabSz="914400"/>
              <a:r>
                <a:rPr lang="en-US" sz="1600" b="1" dirty="0" smtClean="0">
                  <a:solidFill>
                    <a:prstClr val="black"/>
                  </a:solidFill>
                </a:rPr>
                <a:t>Offices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24400" y="3733800"/>
              <a:ext cx="17874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400" b="1" dirty="0" smtClean="0">
                  <a:solidFill>
                    <a:prstClr val="black"/>
                  </a:solidFill>
                </a:rPr>
                <a:t>Potential deflection </a:t>
              </a:r>
              <a:r>
                <a:rPr lang="en-US" sz="1400" b="1" dirty="0">
                  <a:solidFill>
                    <a:prstClr val="black"/>
                  </a:solidFill>
                </a:rPr>
                <a:t>mission plans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9600" y="2395638"/>
            <a:ext cx="7543800" cy="4172206"/>
            <a:chOff x="609600" y="2395638"/>
            <a:chExt cx="7543800" cy="4172206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4495800" y="2395638"/>
              <a:ext cx="457200" cy="489782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609600" y="2890653"/>
              <a:ext cx="7543800" cy="3677191"/>
            </a:xfrm>
            <a:prstGeom prst="ellipse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24200" y="2971800"/>
              <a:ext cx="270157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prstClr val="black"/>
                  </a:solidFill>
                </a:rPr>
                <a:t>Parent Government</a:t>
              </a:r>
            </a:p>
            <a:p>
              <a:pPr algn="ctr"/>
              <a:r>
                <a:rPr lang="en-US" sz="2400" b="1" dirty="0" smtClean="0">
                  <a:solidFill>
                    <a:prstClr val="black"/>
                  </a:solidFill>
                </a:rPr>
                <a:t>Delegates</a:t>
              </a:r>
              <a:endParaRPr lang="en-US" sz="24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227298" y="1787705"/>
            <a:ext cx="5074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UN Office of Outer Space Affairs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Committee on Peaceful Uses of Outer Space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0" y="1210883"/>
            <a:ext cx="11923773" cy="0"/>
          </a:xfrm>
          <a:prstGeom prst="line">
            <a:avLst/>
          </a:prstGeom>
          <a:ln w="38100" cmpd="dbl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826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82245"/>
            <a:ext cx="11448288" cy="13255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latin typeface="+mn-lt"/>
              </a:rPr>
              <a:t>5</a:t>
            </a:r>
            <a:r>
              <a:rPr lang="en-US" sz="4800" b="1" baseline="30000" dirty="0" smtClean="0">
                <a:latin typeface="+mn-lt"/>
              </a:rPr>
              <a:t>th</a:t>
            </a:r>
            <a:r>
              <a:rPr lang="en-US" sz="4800" b="1" dirty="0" smtClean="0">
                <a:latin typeface="+mn-lt"/>
              </a:rPr>
              <a:t> International Asteroid Warning Network </a:t>
            </a:r>
            <a:r>
              <a:rPr lang="en-US" sz="4000" b="1" dirty="0" smtClean="0">
                <a:latin typeface="+mn-lt"/>
              </a:rPr>
              <a:t>Gathering (2/2)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863071"/>
            <a:ext cx="11320272" cy="5158215"/>
          </a:xfrm>
        </p:spPr>
        <p:txBody>
          <a:bodyPr>
            <a:normAutofit/>
          </a:bodyPr>
          <a:lstStyle/>
          <a:p>
            <a:r>
              <a:rPr lang="en-US" sz="3200" dirty="0"/>
              <a:t>UN-SPIDER – Technical Advisory Missions, Global </a:t>
            </a:r>
            <a:r>
              <a:rPr lang="en-US" sz="3200" dirty="0" smtClean="0"/>
              <a:t>Network</a:t>
            </a:r>
          </a:p>
          <a:p>
            <a:r>
              <a:rPr lang="en-US" sz="3200" dirty="0" smtClean="0"/>
              <a:t>Coordination/distribution of IAWN-relevant Information between EU &amp; NATO</a:t>
            </a:r>
          </a:p>
          <a:p>
            <a:r>
              <a:rPr lang="en-US" sz="3200" dirty="0" smtClean="0"/>
              <a:t>UNISPACE+50</a:t>
            </a:r>
          </a:p>
          <a:p>
            <a:pPr lvl="1"/>
            <a:r>
              <a:rPr lang="en-US" dirty="0" smtClean="0"/>
              <a:t>Pamphlet</a:t>
            </a:r>
          </a:p>
          <a:p>
            <a:pPr lvl="1"/>
            <a:r>
              <a:rPr lang="en-US" dirty="0" smtClean="0"/>
              <a:t>Poster</a:t>
            </a:r>
          </a:p>
          <a:p>
            <a:r>
              <a:rPr lang="en-US" sz="3200" dirty="0" smtClean="0"/>
              <a:t>Next IAWN Gathering</a:t>
            </a:r>
          </a:p>
          <a:p>
            <a:pPr lvl="1"/>
            <a:r>
              <a:rPr lang="en-US" dirty="0" smtClean="0"/>
              <a:t>COSPAR (Pasadena, CA – July 2018)	</a:t>
            </a:r>
            <a:endParaRPr lang="en-US" dirty="0"/>
          </a:p>
          <a:p>
            <a:pPr lvl="1"/>
            <a:r>
              <a:rPr lang="en-US" dirty="0" smtClean="0"/>
              <a:t>DPS (Knoxville, TN – Oct 2018)</a:t>
            </a:r>
          </a:p>
          <a:p>
            <a:pPr lvl="1"/>
            <a:r>
              <a:rPr lang="en-US" dirty="0" smtClean="0"/>
              <a:t>IAC (Bremen, Germany – Oct 2018)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0" y="1600263"/>
            <a:ext cx="12192000" cy="0"/>
          </a:xfrm>
          <a:prstGeom prst="line">
            <a:avLst/>
          </a:prstGeom>
          <a:ln w="254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648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20381" y="136689"/>
            <a:ext cx="10832015" cy="819306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+mn-lt"/>
              </a:rPr>
              <a:t>IAWN &amp; SMPAG Actions (again, Notional)</a:t>
            </a:r>
            <a:endParaRPr lang="en-US" sz="4000" b="1" dirty="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21888" y="1277775"/>
            <a:ext cx="1655905" cy="1129552"/>
            <a:chOff x="1629988" y="1797996"/>
            <a:chExt cx="1655905" cy="1129552"/>
          </a:xfrm>
        </p:grpSpPr>
        <p:sp>
          <p:nvSpPr>
            <p:cNvPr id="6" name="Oval 5"/>
            <p:cNvSpPr/>
            <p:nvPr/>
          </p:nvSpPr>
          <p:spPr>
            <a:xfrm>
              <a:off x="1629988" y="1797996"/>
              <a:ext cx="1655905" cy="11295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54145" y="2063125"/>
              <a:ext cx="12341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Object detected, impact potential confirmed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17469" y="2994288"/>
            <a:ext cx="12998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IAWN, </a:t>
            </a:r>
            <a:r>
              <a:rPr lang="en-US" sz="1200" dirty="0"/>
              <a:t>supported by NASA</a:t>
            </a:r>
            <a:r>
              <a:rPr lang="en-US" sz="1200" dirty="0" smtClean="0"/>
              <a:t>, ESA and others </a:t>
            </a:r>
            <a:r>
              <a:rPr lang="en-US" sz="1200" dirty="0"/>
              <a:t>validates </a:t>
            </a:r>
            <a:r>
              <a:rPr lang="en-US" sz="1200" dirty="0" smtClean="0"/>
              <a:t>existence of impact threat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166479" y="4331469"/>
            <a:ext cx="2429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IAWN formally communicates the threat to UNOOSA who in turn inform member states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633452" y="1705373"/>
            <a:ext cx="1560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SMPAG members convene to formulate recommendations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825205" y="3196639"/>
            <a:ext cx="181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SMPAG recommendations briefed to member states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973463" y="2032261"/>
            <a:ext cx="1842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SMPAG member agencies vet, and agree to, recommendations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526513" y="3600844"/>
            <a:ext cx="1677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Member states agree to support SMPAG recommendations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221888" y="5311834"/>
            <a:ext cx="1958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IAWN, serves as a central  international information point of contact</a:t>
            </a:r>
            <a:endParaRPr lang="en-US" sz="1200" dirty="0"/>
          </a:p>
        </p:txBody>
      </p:sp>
      <p:cxnSp>
        <p:nvCxnSpPr>
          <p:cNvPr id="15" name="Straight Arrow Connector 14"/>
          <p:cNvCxnSpPr>
            <a:stCxn id="9" idx="3"/>
            <a:endCxn id="12" idx="1"/>
          </p:cNvCxnSpPr>
          <p:nvPr/>
        </p:nvCxnSpPr>
        <p:spPr>
          <a:xfrm>
            <a:off x="8193459" y="2028539"/>
            <a:ext cx="780004" cy="326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2"/>
            <a:endCxn id="11" idx="0"/>
          </p:cNvCxnSpPr>
          <p:nvPr/>
        </p:nvCxnSpPr>
        <p:spPr>
          <a:xfrm flipH="1">
            <a:off x="9732882" y="2678592"/>
            <a:ext cx="161705" cy="518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4" idx="2"/>
          </p:cNvCxnSpPr>
          <p:nvPr/>
        </p:nvCxnSpPr>
        <p:spPr>
          <a:xfrm>
            <a:off x="7413456" y="4281039"/>
            <a:ext cx="671502" cy="661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9723939" y="5362412"/>
            <a:ext cx="1600201" cy="1128245"/>
            <a:chOff x="7647717" y="5245324"/>
            <a:chExt cx="1600201" cy="1128245"/>
          </a:xfrm>
        </p:grpSpPr>
        <p:sp>
          <p:nvSpPr>
            <p:cNvPr id="19" name="Oval 18"/>
            <p:cNvSpPr/>
            <p:nvPr/>
          </p:nvSpPr>
          <p:spPr>
            <a:xfrm>
              <a:off x="7647717" y="5245324"/>
              <a:ext cx="1600201" cy="11282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145259" y="5517912"/>
              <a:ext cx="11026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Action Taken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>
          <a:xfrm flipH="1">
            <a:off x="115749" y="1018270"/>
            <a:ext cx="11923773" cy="0"/>
          </a:xfrm>
          <a:prstGeom prst="line">
            <a:avLst/>
          </a:prstGeom>
          <a:ln w="38100" cmpd="dbl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049840" y="2445033"/>
            <a:ext cx="0" cy="514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-3506334" y="2508457"/>
            <a:ext cx="0" cy="329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063108" y="4027726"/>
            <a:ext cx="0" cy="329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065807" y="4977800"/>
            <a:ext cx="0" cy="329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ft Brace 25"/>
          <p:cNvSpPr/>
          <p:nvPr/>
        </p:nvSpPr>
        <p:spPr>
          <a:xfrm>
            <a:off x="5593295" y="1704310"/>
            <a:ext cx="505881" cy="4815069"/>
          </a:xfrm>
          <a:prstGeom prst="leftBrac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endCxn id="17" idx="1"/>
          </p:cNvCxnSpPr>
          <p:nvPr/>
        </p:nvCxnSpPr>
        <p:spPr>
          <a:xfrm flipV="1">
            <a:off x="3322854" y="4111845"/>
            <a:ext cx="2270441" cy="1284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19847980">
            <a:off x="3557126" y="4008304"/>
            <a:ext cx="183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IAWN informs SMPAG</a:t>
            </a:r>
          </a:p>
          <a:p>
            <a:r>
              <a:rPr lang="en-US" sz="1200" dirty="0" smtClean="0"/>
              <a:t>of all known information on impact threat</a:t>
            </a:r>
            <a:endParaRPr lang="en-US" sz="1200" dirty="0"/>
          </a:p>
        </p:txBody>
      </p:sp>
      <p:cxnSp>
        <p:nvCxnSpPr>
          <p:cNvPr id="29" name="Straight Arrow Connector 28"/>
          <p:cNvCxnSpPr>
            <a:stCxn id="14" idx="0"/>
            <a:endCxn id="9" idx="2"/>
          </p:cNvCxnSpPr>
          <p:nvPr/>
        </p:nvCxnSpPr>
        <p:spPr>
          <a:xfrm flipV="1">
            <a:off x="7413456" y="2351704"/>
            <a:ext cx="0" cy="1283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712639" y="4356769"/>
            <a:ext cx="510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Yes</a:t>
            </a:r>
            <a:endParaRPr lang="en-US" sz="1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365394" y="3121184"/>
            <a:ext cx="510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</a:t>
            </a:r>
            <a:endParaRPr lang="en-US" sz="1200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875888" y="3846110"/>
            <a:ext cx="1554111" cy="265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084958" y="4619039"/>
            <a:ext cx="1677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Member states inform UN of recommended actions to be taken</a:t>
            </a:r>
            <a:endParaRPr lang="en-US" sz="1200" b="1" dirty="0"/>
          </a:p>
        </p:txBody>
      </p:sp>
      <p:cxnSp>
        <p:nvCxnSpPr>
          <p:cNvPr id="34" name="Straight Arrow Connector 33"/>
          <p:cNvCxnSpPr>
            <a:endCxn id="27" idx="1"/>
          </p:cNvCxnSpPr>
          <p:nvPr/>
        </p:nvCxnSpPr>
        <p:spPr>
          <a:xfrm>
            <a:off x="8923839" y="5265370"/>
            <a:ext cx="1034444" cy="262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5593294" y="973776"/>
            <a:ext cx="6598705" cy="632872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24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6" grpId="0" animBg="1"/>
      <p:bldP spid="30" grpId="0"/>
      <p:bldP spid="31" grpId="0"/>
      <p:bldP spid="33" grpId="0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Discussion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Format</a:t>
            </a:r>
          </a:p>
          <a:p>
            <a:endParaRPr lang="en-US" dirty="0" smtClean="0"/>
          </a:p>
          <a:p>
            <a:r>
              <a:rPr lang="en-US" dirty="0" smtClean="0"/>
              <a:t>Official header</a:t>
            </a:r>
          </a:p>
          <a:p>
            <a:endParaRPr lang="en-US" dirty="0" smtClean="0"/>
          </a:p>
          <a:p>
            <a:r>
              <a:rPr lang="en-US" dirty="0" smtClean="0"/>
              <a:t>Accompanying orbit diagrams</a:t>
            </a:r>
          </a:p>
          <a:p>
            <a:endParaRPr lang="en-US" dirty="0" smtClean="0"/>
          </a:p>
          <a:p>
            <a:r>
              <a:rPr lang="en-US" dirty="0" smtClean="0"/>
              <a:t>Maps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915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20517125">
            <a:off x="3769900" y="2403986"/>
            <a:ext cx="414420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UNISPACE+50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Brochure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oster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60824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124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UNISPACE+50 Brochure (IAWN/SMPAG)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Booth</a:t>
            </a:r>
          </a:p>
          <a:p>
            <a:pPr lvl="1"/>
            <a:r>
              <a:rPr lang="en-US" dirty="0" smtClean="0"/>
              <a:t>Staffed</a:t>
            </a:r>
          </a:p>
          <a:p>
            <a:pPr lvl="1"/>
            <a:r>
              <a:rPr lang="en-US" dirty="0" smtClean="0"/>
              <a:t>Video</a:t>
            </a:r>
          </a:p>
          <a:p>
            <a:r>
              <a:rPr lang="en-US" dirty="0" smtClean="0"/>
              <a:t>Pamphlet</a:t>
            </a:r>
          </a:p>
          <a:p>
            <a:pPr lvl="1"/>
            <a:r>
              <a:rPr lang="en-US" dirty="0" smtClean="0"/>
              <a:t>Simple, colorful</a:t>
            </a:r>
          </a:p>
          <a:p>
            <a:pPr lvl="1"/>
            <a:r>
              <a:rPr lang="en-US" dirty="0" smtClean="0"/>
              <a:t>Signatories</a:t>
            </a:r>
          </a:p>
          <a:p>
            <a:pPr lvl="1"/>
            <a:r>
              <a:rPr lang="en-US" dirty="0" smtClean="0"/>
              <a:t>Images (observatories, data, etc.)</a:t>
            </a:r>
          </a:p>
          <a:p>
            <a:r>
              <a:rPr lang="en-US" dirty="0" smtClean="0"/>
              <a:t>Poster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15749" y="1435558"/>
            <a:ext cx="11923773" cy="0"/>
          </a:xfrm>
          <a:prstGeom prst="line">
            <a:avLst/>
          </a:prstGeom>
          <a:ln w="38100" cmpd="dbl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896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78698" y="3179777"/>
            <a:ext cx="2514601" cy="1756610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bg1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9840" y="3179777"/>
            <a:ext cx="4988858" cy="175661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478698" y="3179776"/>
            <a:ext cx="0" cy="1747209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489839" y="4939017"/>
            <a:ext cx="750345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xplosion 1 7"/>
          <p:cNvSpPr/>
          <p:nvPr/>
        </p:nvSpPr>
        <p:spPr>
          <a:xfrm>
            <a:off x="7253670" y="4687670"/>
            <a:ext cx="450056" cy="478631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8133" y="3711833"/>
            <a:ext cx="189309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000000"/>
                </a:solidFill>
              </a:rPr>
              <a:t>Detection</a:t>
            </a:r>
          </a:p>
          <a:p>
            <a:pPr algn="ctr"/>
            <a:r>
              <a:rPr lang="en-US" sz="1350" dirty="0">
                <a:solidFill>
                  <a:srgbClr val="000000"/>
                </a:solidFill>
              </a:rPr>
              <a:t>Characterization</a:t>
            </a:r>
          </a:p>
          <a:p>
            <a:pPr algn="ctr"/>
            <a:r>
              <a:rPr lang="en-US" sz="1350" dirty="0">
                <a:solidFill>
                  <a:srgbClr val="000000"/>
                </a:solidFill>
              </a:rPr>
              <a:t>Tracking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18795" y="3919581"/>
            <a:ext cx="18930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000000"/>
                </a:solidFill>
              </a:rPr>
              <a:t>Deflection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5403842" y="3908040"/>
            <a:ext cx="18930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000000"/>
                </a:solidFill>
              </a:rPr>
              <a:t>Disruption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6110065" y="3908040"/>
            <a:ext cx="18930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000000"/>
                </a:solidFill>
              </a:rPr>
              <a:t>Terrestrial Mitigation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1123" y="3908040"/>
            <a:ext cx="1893094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50" dirty="0">
                <a:solidFill>
                  <a:srgbClr val="000000"/>
                </a:solidFill>
              </a:rPr>
              <a:t>Response/Recovery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75670" y="4993158"/>
            <a:ext cx="3217629" cy="76827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350" dirty="0" smtClean="0">
                <a:solidFill>
                  <a:srgbClr val="000000"/>
                </a:solidFill>
              </a:rPr>
              <a:t>Emergency Response Domain          </a:t>
            </a:r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7145914" y="5305422"/>
            <a:ext cx="66556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solidFill>
                  <a:srgbClr val="000000"/>
                </a:solidFill>
              </a:rPr>
              <a:t>Impact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4827646" y="5060926"/>
            <a:ext cx="6081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000000"/>
                </a:solidFill>
              </a:rPr>
              <a:t> Years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5827360" y="5289474"/>
            <a:ext cx="10460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solidFill>
                  <a:srgbClr val="000000"/>
                </a:solidFill>
              </a:rPr>
              <a:t>Weeks/Days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6798106" y="5041583"/>
            <a:ext cx="5405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solidFill>
                  <a:srgbClr val="000000"/>
                </a:solidFill>
              </a:rPr>
              <a:t>Days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2735196" y="5155062"/>
            <a:ext cx="7713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000000"/>
                </a:solidFill>
              </a:rPr>
              <a:t>Decades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89840" y="3260990"/>
            <a:ext cx="1828955" cy="1594184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65592" y="3260990"/>
            <a:ext cx="2267655" cy="1594184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89838" y="2871868"/>
            <a:ext cx="7503460" cy="288418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000000"/>
                </a:solidFill>
              </a:rPr>
              <a:t>Communications and Coordination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489838" y="2513072"/>
            <a:ext cx="7503460" cy="288036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000000"/>
                </a:solidFill>
              </a:rPr>
              <a:t>International Cooperation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489838" y="2154276"/>
            <a:ext cx="7503460" cy="288036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000000"/>
                </a:solidFill>
              </a:rPr>
              <a:t>Decision-Making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489838" y="1795480"/>
            <a:ext cx="7503460" cy="288036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000000"/>
                </a:solidFill>
              </a:rPr>
              <a:t>Modeling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87063" y="6121400"/>
            <a:ext cx="6203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* From National NEO Preparedness Strategy, 30 December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2385099" y="272142"/>
            <a:ext cx="8781142" cy="5334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+mn-lt"/>
              </a:rPr>
              <a:t>Planetary </a:t>
            </a:r>
            <a:r>
              <a:rPr lang="en-US" b="1" dirty="0">
                <a:latin typeface="+mn-lt"/>
              </a:rPr>
              <a:t>Defense </a:t>
            </a:r>
            <a:r>
              <a:rPr lang="en-US" b="1" dirty="0" smtClean="0">
                <a:latin typeface="+mn-lt"/>
              </a:rPr>
              <a:t>Timeline </a:t>
            </a:r>
            <a:endParaRPr lang="en-US" b="1" dirty="0">
              <a:latin typeface="+mn-lt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115749" y="1181556"/>
            <a:ext cx="11923773" cy="0"/>
          </a:xfrm>
          <a:prstGeom prst="line">
            <a:avLst/>
          </a:prstGeom>
          <a:ln w="38100" cmpd="dbl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350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20381" y="136689"/>
            <a:ext cx="10832015" cy="819306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+mn-lt"/>
              </a:rPr>
              <a:t>Flow Chart for Communications Flow</a:t>
            </a:r>
            <a:endParaRPr lang="en-US" sz="4000" b="1" dirty="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21888" y="1277775"/>
            <a:ext cx="1655905" cy="1129552"/>
            <a:chOff x="1629988" y="1797996"/>
            <a:chExt cx="1655905" cy="1129552"/>
          </a:xfrm>
        </p:grpSpPr>
        <p:sp>
          <p:nvSpPr>
            <p:cNvPr id="6" name="Oval 5"/>
            <p:cNvSpPr/>
            <p:nvPr/>
          </p:nvSpPr>
          <p:spPr>
            <a:xfrm>
              <a:off x="1629988" y="1797996"/>
              <a:ext cx="1655905" cy="11295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54145" y="2063125"/>
              <a:ext cx="12341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Object detected, impact potential confirmed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17469" y="2994288"/>
            <a:ext cx="12998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IAWN, </a:t>
            </a:r>
            <a:r>
              <a:rPr lang="en-US" sz="1200" dirty="0"/>
              <a:t>supported by NASA</a:t>
            </a:r>
            <a:r>
              <a:rPr lang="en-US" sz="1200" dirty="0" smtClean="0"/>
              <a:t>, ESA and others </a:t>
            </a:r>
            <a:r>
              <a:rPr lang="en-US" sz="1200" dirty="0"/>
              <a:t>validates </a:t>
            </a:r>
            <a:r>
              <a:rPr lang="en-US" sz="1200" dirty="0" smtClean="0"/>
              <a:t>existence of impact threat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166479" y="4331469"/>
            <a:ext cx="2429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IAWN formally communicates the threat to UNOOSA who in turn inform member states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633452" y="1705373"/>
            <a:ext cx="1560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SMPAG members convene to formulate recommendations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825205" y="3196639"/>
            <a:ext cx="181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SMPAG recommendations briefed to member states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973463" y="2032261"/>
            <a:ext cx="1842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SMPAG member agencies vet, and agree to, recommendations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526513" y="3600844"/>
            <a:ext cx="1677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Member states agree to support SMPAG recommendations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221888" y="5311834"/>
            <a:ext cx="1958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IAWN, serves as a central  international information point of contact</a:t>
            </a:r>
            <a:endParaRPr lang="en-US" sz="1200" dirty="0"/>
          </a:p>
        </p:txBody>
      </p:sp>
      <p:cxnSp>
        <p:nvCxnSpPr>
          <p:cNvPr id="15" name="Straight Arrow Connector 14"/>
          <p:cNvCxnSpPr>
            <a:stCxn id="9" idx="3"/>
            <a:endCxn id="12" idx="1"/>
          </p:cNvCxnSpPr>
          <p:nvPr/>
        </p:nvCxnSpPr>
        <p:spPr>
          <a:xfrm>
            <a:off x="8193459" y="2028539"/>
            <a:ext cx="780004" cy="326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2"/>
            <a:endCxn id="11" idx="0"/>
          </p:cNvCxnSpPr>
          <p:nvPr/>
        </p:nvCxnSpPr>
        <p:spPr>
          <a:xfrm flipH="1">
            <a:off x="9732882" y="2678592"/>
            <a:ext cx="161705" cy="518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4" idx="2"/>
          </p:cNvCxnSpPr>
          <p:nvPr/>
        </p:nvCxnSpPr>
        <p:spPr>
          <a:xfrm>
            <a:off x="7413456" y="4281039"/>
            <a:ext cx="671502" cy="661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9723939" y="5362412"/>
            <a:ext cx="1600201" cy="1128245"/>
            <a:chOff x="7647717" y="5245324"/>
            <a:chExt cx="1600201" cy="1128245"/>
          </a:xfrm>
        </p:grpSpPr>
        <p:sp>
          <p:nvSpPr>
            <p:cNvPr id="19" name="Oval 18"/>
            <p:cNvSpPr/>
            <p:nvPr/>
          </p:nvSpPr>
          <p:spPr>
            <a:xfrm>
              <a:off x="7647717" y="5245324"/>
              <a:ext cx="1600201" cy="11282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145259" y="5517912"/>
              <a:ext cx="11026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Action Taken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>
          <a:xfrm flipH="1">
            <a:off x="115749" y="1018270"/>
            <a:ext cx="11923773" cy="0"/>
          </a:xfrm>
          <a:prstGeom prst="line">
            <a:avLst/>
          </a:prstGeom>
          <a:ln w="38100" cmpd="dbl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049840" y="2445033"/>
            <a:ext cx="0" cy="514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-3506334" y="2508457"/>
            <a:ext cx="0" cy="329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063108" y="4027726"/>
            <a:ext cx="0" cy="329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065807" y="4977800"/>
            <a:ext cx="0" cy="329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ft Brace 25"/>
          <p:cNvSpPr/>
          <p:nvPr/>
        </p:nvSpPr>
        <p:spPr>
          <a:xfrm>
            <a:off x="5593295" y="1704310"/>
            <a:ext cx="505881" cy="4815069"/>
          </a:xfrm>
          <a:prstGeom prst="leftBrac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endCxn id="17" idx="1"/>
          </p:cNvCxnSpPr>
          <p:nvPr/>
        </p:nvCxnSpPr>
        <p:spPr>
          <a:xfrm flipV="1">
            <a:off x="3322854" y="4111845"/>
            <a:ext cx="2270441" cy="1284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19847980">
            <a:off x="3557126" y="4008304"/>
            <a:ext cx="183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IAWN informs SMPAG</a:t>
            </a:r>
          </a:p>
          <a:p>
            <a:r>
              <a:rPr lang="en-US" sz="1200" dirty="0" smtClean="0"/>
              <a:t>of all known information on impact threat</a:t>
            </a:r>
            <a:endParaRPr lang="en-US" sz="1200" dirty="0"/>
          </a:p>
        </p:txBody>
      </p:sp>
      <p:cxnSp>
        <p:nvCxnSpPr>
          <p:cNvPr id="29" name="Straight Arrow Connector 28"/>
          <p:cNvCxnSpPr>
            <a:stCxn id="14" idx="0"/>
            <a:endCxn id="9" idx="2"/>
          </p:cNvCxnSpPr>
          <p:nvPr/>
        </p:nvCxnSpPr>
        <p:spPr>
          <a:xfrm flipV="1">
            <a:off x="7413456" y="2351704"/>
            <a:ext cx="0" cy="1283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712639" y="4356769"/>
            <a:ext cx="510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Yes</a:t>
            </a:r>
            <a:endParaRPr lang="en-US" sz="1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365394" y="3121184"/>
            <a:ext cx="510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</a:t>
            </a:r>
            <a:endParaRPr lang="en-US" sz="1200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875888" y="3846110"/>
            <a:ext cx="1554111" cy="265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084958" y="4619039"/>
            <a:ext cx="1677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Member states inform UN of recommended actions to be taken</a:t>
            </a:r>
            <a:endParaRPr lang="en-US" sz="1200" b="1" dirty="0"/>
          </a:p>
        </p:txBody>
      </p:sp>
      <p:cxnSp>
        <p:nvCxnSpPr>
          <p:cNvPr id="34" name="Straight Arrow Connector 33"/>
          <p:cNvCxnSpPr>
            <a:endCxn id="27" idx="1"/>
          </p:cNvCxnSpPr>
          <p:nvPr/>
        </p:nvCxnSpPr>
        <p:spPr>
          <a:xfrm>
            <a:off x="8923839" y="5265370"/>
            <a:ext cx="1034444" cy="262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5593294" y="973776"/>
            <a:ext cx="6598705" cy="632872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25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6" grpId="0" animBg="1"/>
      <p:bldP spid="30" grpId="0"/>
      <p:bldP spid="31" grpId="0"/>
      <p:bldP spid="33" grpId="0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8124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Imagery:  Observatories, Radar Images, Visible-IR Images, Spectra</a:t>
            </a:r>
            <a:endParaRPr lang="en-US" b="1" dirty="0">
              <a:latin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15749" y="1616988"/>
            <a:ext cx="11923773" cy="0"/>
          </a:xfrm>
          <a:prstGeom prst="line">
            <a:avLst/>
          </a:prstGeom>
          <a:ln w="38100" cmpd="dbl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227" y="3749437"/>
            <a:ext cx="3004822" cy="18607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049" y="3900714"/>
            <a:ext cx="3417345" cy="2509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4589" y="1907274"/>
            <a:ext cx="2245460" cy="15604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0443" y="1907274"/>
            <a:ext cx="1986789" cy="1655417"/>
          </a:xfrm>
          <a:prstGeom prst="rect">
            <a:avLst/>
          </a:prstGeom>
        </p:spPr>
      </p:pic>
      <p:pic>
        <p:nvPicPr>
          <p:cNvPr id="12" name="Picture 11" descr="2014HQ124June08_xband_images_Goldstone_to_Arecibo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9805" y="1977358"/>
            <a:ext cx="2394696" cy="1585333"/>
          </a:xfrm>
          <a:prstGeom prst="rect">
            <a:avLst/>
          </a:prstGeom>
        </p:spPr>
      </p:pic>
      <p:pic>
        <p:nvPicPr>
          <p:cNvPr id="13" name="Picture 12" descr="20140605_asteroid2014HQ124-640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6054" y="1994070"/>
            <a:ext cx="2717119" cy="156862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9080" y="3900714"/>
            <a:ext cx="2980028" cy="2521856"/>
          </a:xfrm>
          <a:prstGeom prst="rect">
            <a:avLst/>
          </a:prstGeom>
        </p:spPr>
      </p:pic>
      <p:pic>
        <p:nvPicPr>
          <p:cNvPr id="1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8887" y="5610191"/>
            <a:ext cx="1687096" cy="777854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7834" y="4171159"/>
            <a:ext cx="1668149" cy="80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17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153697">
            <a:off x="3105441" y="2967335"/>
            <a:ext cx="5981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IAWN Status - NASA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5757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856" y="-158999"/>
            <a:ext cx="11448288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atin typeface="+mn-lt"/>
              </a:rPr>
              <a:t>NASA’s NEO Search Program:  Surveys</a:t>
            </a:r>
            <a:endParaRPr lang="en-US" sz="5400" b="1" dirty="0">
              <a:latin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0" y="1179204"/>
            <a:ext cx="12192000" cy="0"/>
          </a:xfrm>
          <a:prstGeom prst="line">
            <a:avLst/>
          </a:prstGeom>
          <a:ln w="254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5345" y="1699945"/>
            <a:ext cx="4709162" cy="1912269"/>
          </a:xfrm>
          <a:prstGeom prst="rect">
            <a:avLst/>
          </a:prstGeom>
          <a:ln w="76200">
            <a:noFill/>
          </a:ln>
        </p:spPr>
      </p:pic>
      <p:pic>
        <p:nvPicPr>
          <p:cNvPr id="7" name="Picture 6" descr="DSCN145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120" y="3801095"/>
            <a:ext cx="2233728" cy="283464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2517" y="3875874"/>
            <a:ext cx="2266085" cy="2834640"/>
          </a:xfrm>
          <a:prstGeom prst="rect">
            <a:avLst/>
          </a:prstGeom>
          <a:ln w="57150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836" y="3795094"/>
            <a:ext cx="2294535" cy="2834640"/>
          </a:xfrm>
          <a:prstGeom prst="rect">
            <a:avLst/>
          </a:prstGeom>
          <a:ln w="57150"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87799" y="4286289"/>
            <a:ext cx="2685081" cy="2013811"/>
          </a:xfrm>
          <a:prstGeom prst="rect">
            <a:avLst/>
          </a:prstGeom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39836" y="3795094"/>
            <a:ext cx="23063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rgbClr val="FFFF00"/>
                </a:solidFill>
                <a:latin typeface="+mn-lt"/>
                <a:cs typeface="Arial" charset="0"/>
              </a:rPr>
              <a:t>LINEAR/SST</a:t>
            </a:r>
            <a:endParaRPr lang="en-US" sz="2400" b="1" kern="0" dirty="0">
              <a:solidFill>
                <a:srgbClr val="FFFF00"/>
              </a:solidFill>
              <a:latin typeface="+mn-lt"/>
              <a:cs typeface="Arial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98782" y="6186309"/>
            <a:ext cx="25788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kern="0" dirty="0" smtClean="0">
                <a:solidFill>
                  <a:srgbClr val="7030A0"/>
                </a:solidFill>
                <a:latin typeface="+mn-lt"/>
                <a:cs typeface="Arial" charset="0"/>
              </a:rPr>
              <a:t>3.5-m (to Australia)</a:t>
            </a:r>
            <a:endParaRPr lang="en-US" sz="2100" b="1" kern="0" dirty="0">
              <a:solidFill>
                <a:srgbClr val="7030A0"/>
              </a:solidFill>
              <a:latin typeface="+mn-lt"/>
              <a:cs typeface="Arial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0480536" y="1668291"/>
            <a:ext cx="13939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NEOWISE</a:t>
            </a:r>
            <a:endParaRPr lang="en-US" sz="24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10427806" y="3050676"/>
            <a:ext cx="1418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JPL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Sun-synch LEO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7114524" y="3296897"/>
            <a:ext cx="626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720" rIns="45720" bIns="4572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0.4 m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6678215" y="3863673"/>
            <a:ext cx="23203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Pan-STARRS</a:t>
            </a:r>
            <a:endParaRPr lang="en-US" sz="24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670984" y="3795094"/>
            <a:ext cx="19912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Catalina Sky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Survey</a:t>
            </a:r>
            <a:endParaRPr lang="en-US" sz="28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9614415" y="3911626"/>
            <a:ext cx="20994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ATLAS</a:t>
            </a:r>
            <a:endParaRPr lang="en-US" sz="24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588339" y="5816977"/>
            <a:ext cx="122149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kern="0" dirty="0" smtClean="0">
                <a:solidFill>
                  <a:srgbClr val="FFFF00"/>
                </a:solidFill>
                <a:latin typeface="+mn-lt"/>
                <a:cs typeface="Arial" charset="0"/>
              </a:rPr>
              <a:t>1.5-m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kern="0" dirty="0" smtClean="0">
                <a:solidFill>
                  <a:srgbClr val="FFFF00"/>
                </a:solidFill>
                <a:latin typeface="+mn-lt"/>
                <a:cs typeface="Arial" charset="0"/>
              </a:rPr>
              <a:t>0.7-m</a:t>
            </a:r>
            <a:endParaRPr lang="en-US" sz="2100" b="1" kern="0" dirty="0">
              <a:solidFill>
                <a:srgbClr val="FFFF00"/>
              </a:solidFill>
              <a:latin typeface="+mn-lt"/>
              <a:cs typeface="Arial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744435" y="5664092"/>
            <a:ext cx="2235879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kern="0" dirty="0" smtClean="0">
                <a:solidFill>
                  <a:srgbClr val="FFFF00"/>
                </a:solidFill>
                <a:latin typeface="+mn-lt"/>
                <a:cs typeface="Arial" charset="0"/>
              </a:rPr>
              <a:t>Two 1.8-m telescopes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dirty="0" err="1" smtClean="0">
                <a:solidFill>
                  <a:srgbClr val="FFFF00"/>
                </a:solidFill>
                <a:latin typeface="+mn-lt"/>
              </a:rPr>
              <a:t>Haleakalā</a:t>
            </a:r>
            <a:r>
              <a:rPr lang="en-US" sz="2100" b="1" dirty="0" smtClean="0">
                <a:solidFill>
                  <a:srgbClr val="FFFF00"/>
                </a:solidFill>
                <a:latin typeface="+mn-lt"/>
              </a:rPr>
              <a:t>, Maui</a:t>
            </a:r>
            <a:endParaRPr lang="en-US" sz="2100" b="1" kern="0" dirty="0">
              <a:solidFill>
                <a:srgbClr val="FFFF00"/>
              </a:solidFill>
              <a:latin typeface="+mn-lt"/>
              <a:cs typeface="Arial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9738009" y="5923696"/>
            <a:ext cx="235035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kern="0" dirty="0" smtClean="0">
                <a:solidFill>
                  <a:srgbClr val="FFFF00"/>
                </a:solidFill>
                <a:latin typeface="+mn-lt"/>
                <a:cs typeface="Arial" charset="0"/>
              </a:rPr>
              <a:t>0.5-m </a:t>
            </a:r>
            <a:r>
              <a:rPr lang="en-US" sz="2100" b="1" dirty="0" err="1" smtClean="0">
                <a:solidFill>
                  <a:srgbClr val="FFFF00"/>
                </a:solidFill>
                <a:latin typeface="+mn-lt"/>
              </a:rPr>
              <a:t>Haleakalā</a:t>
            </a:r>
            <a:r>
              <a:rPr lang="en-US" sz="2100" b="1" dirty="0" smtClean="0">
                <a:solidFill>
                  <a:srgbClr val="FFFF00"/>
                </a:solidFill>
                <a:latin typeface="+mn-lt"/>
              </a:rPr>
              <a:t> Mauna Loa</a:t>
            </a:r>
            <a:endParaRPr lang="en-US" sz="2100" b="1" kern="0" dirty="0">
              <a:solidFill>
                <a:srgbClr val="FFFF00"/>
              </a:solidFill>
              <a:latin typeface="+mn-lt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9836" y="1980998"/>
            <a:ext cx="622715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b="1" smtClean="0"/>
              <a:t>NEOWISE</a:t>
            </a:r>
            <a:endParaRPr lang="en-US" sz="2000" b="1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000" b="1" dirty="0" smtClean="0"/>
              <a:t>CSS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b="1" dirty="0" smtClean="0"/>
              <a:t>Pan-STARRS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b="1" dirty="0" smtClean="0"/>
              <a:t>ATLAS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b="1" dirty="0" smtClean="0"/>
              <a:t>LINEAR/SST (being re-assembled in Western Australia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71856" y="1388490"/>
            <a:ext cx="3200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Current Surveys:</a:t>
            </a:r>
          </a:p>
          <a:p>
            <a:endParaRPr lang="en-US" sz="2800" b="1" dirty="0"/>
          </a:p>
        </p:txBody>
      </p:sp>
      <p:sp>
        <p:nvSpPr>
          <p:cNvPr id="24" name="Rectangle 23"/>
          <p:cNvSpPr/>
          <p:nvPr/>
        </p:nvSpPr>
        <p:spPr>
          <a:xfrm>
            <a:off x="371856" y="1388490"/>
            <a:ext cx="2705778" cy="592508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71856" y="-196300"/>
            <a:ext cx="114482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latin typeface="+mn-lt"/>
              </a:rPr>
              <a:t>NEAs Discovered (to date)</a:t>
            </a:r>
            <a:endParaRPr lang="en-US" sz="5400" b="1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0" y="959168"/>
            <a:ext cx="12192000" cy="0"/>
          </a:xfrm>
          <a:prstGeom prst="line">
            <a:avLst/>
          </a:prstGeom>
          <a:ln w="254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728" y="1082262"/>
            <a:ext cx="9729216" cy="535511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1440" y="6470380"/>
            <a:ext cx="9848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https://cneos.jpl.nasa.gov/stats</a:t>
            </a:r>
            <a:r>
              <a:rPr lang="en-US" dirty="0" smtClean="0"/>
              <a:t>                                                                          Alan Chamberlin   JPL/Caltech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40290" y="1936351"/>
            <a:ext cx="2002822" cy="3431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800" b="1" dirty="0" smtClean="0"/>
              <a:t>NEA total:</a:t>
            </a:r>
          </a:p>
          <a:p>
            <a:pPr>
              <a:lnSpc>
                <a:spcPct val="70000"/>
              </a:lnSpc>
            </a:pPr>
            <a:endParaRPr lang="en-US" sz="2800" dirty="0"/>
          </a:p>
          <a:p>
            <a:pPr>
              <a:lnSpc>
                <a:spcPct val="70000"/>
              </a:lnSpc>
            </a:pPr>
            <a:r>
              <a:rPr lang="en-US" sz="2800" dirty="0" smtClean="0"/>
              <a:t>17,587</a:t>
            </a:r>
          </a:p>
          <a:p>
            <a:pPr>
              <a:lnSpc>
                <a:spcPct val="70000"/>
              </a:lnSpc>
            </a:pPr>
            <a:endParaRPr lang="en-US" sz="2800" dirty="0" smtClean="0"/>
          </a:p>
          <a:p>
            <a:pPr>
              <a:lnSpc>
                <a:spcPct val="70000"/>
              </a:lnSpc>
            </a:pPr>
            <a:r>
              <a:rPr lang="en-US" sz="2800" b="1" dirty="0" smtClean="0"/>
              <a:t>PHA:</a:t>
            </a:r>
          </a:p>
          <a:p>
            <a:pPr>
              <a:lnSpc>
                <a:spcPct val="70000"/>
              </a:lnSpc>
            </a:pPr>
            <a:endParaRPr lang="en-US" sz="2800" dirty="0"/>
          </a:p>
          <a:p>
            <a:pPr>
              <a:lnSpc>
                <a:spcPct val="70000"/>
              </a:lnSpc>
            </a:pPr>
            <a:r>
              <a:rPr lang="en-US" sz="2800" dirty="0" smtClean="0"/>
              <a:t>1,887</a:t>
            </a:r>
          </a:p>
          <a:p>
            <a:pPr>
              <a:lnSpc>
                <a:spcPct val="70000"/>
              </a:lnSpc>
            </a:pPr>
            <a:r>
              <a:rPr lang="en-US" sz="2800" dirty="0" smtClean="0"/>
              <a:t>(187 &gt; 1 km)</a:t>
            </a:r>
          </a:p>
          <a:p>
            <a:pPr>
              <a:lnSpc>
                <a:spcPct val="70000"/>
              </a:lnSpc>
            </a:pPr>
            <a:endParaRPr lang="en-US" sz="2800" dirty="0"/>
          </a:p>
          <a:p>
            <a:pPr>
              <a:lnSpc>
                <a:spcPct val="70000"/>
              </a:lnSpc>
            </a:pPr>
            <a:endParaRPr lang="en-US" sz="2800" dirty="0" smtClean="0"/>
          </a:p>
          <a:p>
            <a:pPr>
              <a:lnSpc>
                <a:spcPct val="70000"/>
              </a:lnSpc>
            </a:pPr>
            <a:r>
              <a:rPr lang="en-US" sz="2800" b="1" dirty="0" smtClean="0"/>
              <a:t>NEC:  </a:t>
            </a:r>
            <a:r>
              <a:rPr lang="en-US" sz="2800" dirty="0" smtClean="0"/>
              <a:t>106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0932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71856" y="-196300"/>
            <a:ext cx="114482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latin typeface="+mn-lt"/>
              </a:rPr>
              <a:t>NEAs Discovered by Survey (to date)</a:t>
            </a:r>
            <a:endParaRPr lang="en-US" sz="5400" b="1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0" y="959168"/>
            <a:ext cx="12192000" cy="0"/>
          </a:xfrm>
          <a:prstGeom prst="line">
            <a:avLst/>
          </a:prstGeom>
          <a:ln w="254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56" y="959168"/>
            <a:ext cx="10903857" cy="60576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84343" y="1993612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2053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</a:rPr>
              <a:t>discoveries 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in 2017</a:t>
            </a:r>
            <a:endParaRPr lang="en-U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79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71856" y="-196300"/>
            <a:ext cx="114482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latin typeface="+mn-lt"/>
              </a:rPr>
              <a:t>NEAs Discovered by Survey (</a:t>
            </a:r>
            <a:r>
              <a:rPr lang="en-US" sz="6000" b="1" dirty="0" smtClean="0">
                <a:latin typeface="+mn-lt"/>
              </a:rPr>
              <a:t>140 m+</a:t>
            </a:r>
            <a:r>
              <a:rPr lang="en-US" sz="5400" b="1" dirty="0" smtClean="0">
                <a:latin typeface="+mn-lt"/>
              </a:rPr>
              <a:t>)</a:t>
            </a:r>
            <a:endParaRPr lang="en-US" sz="5400" b="1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0" y="959168"/>
            <a:ext cx="12192000" cy="0"/>
          </a:xfrm>
          <a:prstGeom prst="line">
            <a:avLst/>
          </a:prstGeom>
          <a:ln w="254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61" y="959168"/>
            <a:ext cx="10617898" cy="58988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00030" y="1508334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538 discoveries </a:t>
            </a:r>
          </a:p>
          <a:p>
            <a:pPr algn="ctr"/>
            <a:r>
              <a:rPr lang="en-US" sz="1600" b="1" dirty="0" smtClean="0"/>
              <a:t>in 2017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464039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342" y="-20921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latin typeface="+mn-lt"/>
              </a:rPr>
              <a:t>NEO Population – 140 meters and larger*</a:t>
            </a:r>
            <a:endParaRPr lang="en-US" sz="48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571" y="1415143"/>
            <a:ext cx="6948717" cy="4997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5267" y="1415143"/>
            <a:ext cx="6819664" cy="490499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0" y="959168"/>
            <a:ext cx="12192000" cy="0"/>
          </a:xfrm>
          <a:prstGeom prst="line">
            <a:avLst/>
          </a:prstGeom>
          <a:ln w="254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657735" y="6058525"/>
            <a:ext cx="7114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*based on an estimated population of ~25,000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461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13874</TotalTime>
  <Words>2448</Words>
  <Application>Microsoft Macintosh PowerPoint</Application>
  <PresentationFormat>Custom</PresentationFormat>
  <Paragraphs>303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5th International Asteroid Warning Network Gathering (1/2)</vt:lpstr>
      <vt:lpstr>5th International Asteroid Warning Network Gathering (2/2)</vt:lpstr>
      <vt:lpstr>PowerPoint Presentation</vt:lpstr>
      <vt:lpstr>NASA’s NEO Search Program:  Surveys</vt:lpstr>
      <vt:lpstr>PowerPoint Presentation</vt:lpstr>
      <vt:lpstr>PowerPoint Presentation</vt:lpstr>
      <vt:lpstr>PowerPoint Presentation</vt:lpstr>
      <vt:lpstr>NEO Population – 140 meters and larger*</vt:lpstr>
      <vt:lpstr>Recovery of 2012 TC4</vt:lpstr>
      <vt:lpstr>Recovery of 2012 TC4  (Initial Results)</vt:lpstr>
      <vt:lpstr>PowerPoint Presentation</vt:lpstr>
      <vt:lpstr>PowerPoint Presentation</vt:lpstr>
      <vt:lpstr>Discovery of First Interstellar Object</vt:lpstr>
      <vt:lpstr>PowerPoint Presentation</vt:lpstr>
      <vt:lpstr>Sentry object of interest - 2017 YZ1 </vt:lpstr>
      <vt:lpstr>PDCO Flight Mission Projects</vt:lpstr>
      <vt:lpstr>PowerPoint Presentation</vt:lpstr>
      <vt:lpstr>Observations Worldwide  (as tallied by the MPC)</vt:lpstr>
      <vt:lpstr>PowerPoint Presentation</vt:lpstr>
      <vt:lpstr>Framing the IAWN Statement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Notification Sheet</vt:lpstr>
      <vt:lpstr>Notification Particulars  (to be agreed upon by IAWN members)</vt:lpstr>
      <vt:lpstr>PowerPoint Presentation</vt:lpstr>
      <vt:lpstr>IAWN &amp; SMPAG Actions (again, Notional)</vt:lpstr>
      <vt:lpstr>Discussion</vt:lpstr>
      <vt:lpstr>PowerPoint Presentation</vt:lpstr>
      <vt:lpstr>UNISPACE+50 Brochure (IAWN/SMPAG)</vt:lpstr>
      <vt:lpstr>Planetary Defense Timeline </vt:lpstr>
      <vt:lpstr>Flow Chart for Communications Flow</vt:lpstr>
      <vt:lpstr>Imagery:  Observatories, Radar Images, Visible-IR Images, Spectra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Rob Landis</cp:lastModifiedBy>
  <cp:revision>47</cp:revision>
  <dcterms:created xsi:type="dcterms:W3CDTF">2018-01-18T00:38:35Z</dcterms:created>
  <dcterms:modified xsi:type="dcterms:W3CDTF">2018-01-30T06:39:54Z</dcterms:modified>
</cp:coreProperties>
</file>