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67" r:id="rId2"/>
    <p:sldId id="269" r:id="rId3"/>
    <p:sldId id="347" r:id="rId4"/>
    <p:sldId id="345" r:id="rId5"/>
    <p:sldId id="346" r:id="rId6"/>
    <p:sldId id="331" r:id="rId7"/>
    <p:sldId id="343" r:id="rId8"/>
    <p:sldId id="348" r:id="rId9"/>
    <p:sldId id="344" r:id="rId10"/>
    <p:sldId id="340" r:id="rId11"/>
    <p:sldId id="330" r:id="rId12"/>
    <p:sldId id="337" r:id="rId13"/>
    <p:sldId id="338" r:id="rId14"/>
    <p:sldId id="333" r:id="rId15"/>
    <p:sldId id="349" r:id="rId16"/>
    <p:sldId id="334" r:id="rId17"/>
    <p:sldId id="336" r:id="rId18"/>
    <p:sldId id="335" r:id="rId19"/>
    <p:sldId id="355" r:id="rId20"/>
    <p:sldId id="272" r:id="rId21"/>
    <p:sldId id="350" r:id="rId22"/>
    <p:sldId id="339" r:id="rId23"/>
    <p:sldId id="352" r:id="rId24"/>
    <p:sldId id="351" r:id="rId25"/>
    <p:sldId id="353" r:id="rId26"/>
    <p:sldId id="35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M. Bauer" initials="JMB" lastIdx="1" clrIdx="0">
    <p:extLst>
      <p:ext uri="{19B8F6BF-5375-455C-9EA6-DF929625EA0E}">
        <p15:presenceInfo xmlns:p15="http://schemas.microsoft.com/office/powerpoint/2012/main" userId="d9d1be83-5e8a-415f-b5b8-91f75b89c3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000"/>
    <a:srgbClr val="800000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74" autoAdjust="0"/>
  </p:normalViewPr>
  <p:slideViewPr>
    <p:cSldViewPr snapToGrid="0" snapToObjects="1">
      <p:cViewPr varScale="1">
        <p:scale>
          <a:sx n="119" d="100"/>
          <a:sy n="119" d="100"/>
        </p:scale>
        <p:origin x="16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DD58BC-B5A7-E94E-87CD-D1038D2D8A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82959-83C7-FB40-813F-E209DC562A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CF916-8715-CA4E-8E8B-BA24DB974E1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D8AD4-BF05-A94A-96BD-C74B20D756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C911B-ADBA-CE46-8ACF-A499FDDA18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B679C-50D4-3847-AF39-D6913698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2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162E8-2AD5-8740-8D96-BDEDBC60DFC2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8C37-1CDA-3C4C-90AA-E81E063B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B8C37-1CDA-3C4C-90AA-E81E063B1C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9D199-511B-7F47-B7DA-E37FA40B2A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047B13-7960-BF47-9CBE-ED367EDED6D8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5E2C501-F66D-6A4C-B777-D366211F1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fa.harvard.edu/~pveres/stat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bnmpc.astro.umd.ed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bnwiki.astro.umd.edu/wiki/SBN_MPC_Wik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rplanetcenter.net/mpcops/neocp/neocp_plot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fa.harvard.edu/~pveres/skyplane.html" TargetMode="External"/><Relationship Id="rId4" Type="http://schemas.openxmlformats.org/officeDocument/2006/relationships/hyperlink" Target="https://www.cfa.harvard.edu/~pveres/neocp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8223"/>
            <a:ext cx="7772400" cy="2842227"/>
          </a:xfrm>
        </p:spPr>
        <p:txBody>
          <a:bodyPr/>
          <a:lstStyle/>
          <a:p>
            <a:r>
              <a:rPr lang="en-US" sz="3600" b="1" i="1" dirty="0">
                <a:latin typeface="Athelas" panose="02000503000000020003" pitchFamily="2" charset="77"/>
              </a:rPr>
              <a:t>IAWN MPC Update: </a:t>
            </a:r>
            <a:br>
              <a:rPr lang="en-US" sz="3600" i="1" dirty="0">
                <a:latin typeface="Athelas" panose="02000503000000020003" pitchFamily="2" charset="77"/>
              </a:rPr>
            </a:br>
            <a:r>
              <a:rPr lang="en-US" sz="3600" i="1" dirty="0">
                <a:latin typeface="Athelas" panose="02000503000000020003" pitchFamily="2" charset="77"/>
              </a:rPr>
              <a:t>Processing Improvements and</a:t>
            </a:r>
            <a:br>
              <a:rPr lang="en-US" sz="3600" i="1" dirty="0">
                <a:latin typeface="Athelas" panose="02000503000000020003" pitchFamily="2" charset="77"/>
              </a:rPr>
            </a:br>
            <a:r>
              <a:rPr lang="en-US" sz="3600" i="1" dirty="0">
                <a:latin typeface="Athelas" panose="02000503000000020003" pitchFamily="2" charset="77"/>
              </a:rPr>
              <a:t>Database Beta Distribution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72" y="5179970"/>
            <a:ext cx="8487104" cy="484187"/>
          </a:xfrm>
        </p:spPr>
        <p:txBody>
          <a:bodyPr/>
          <a:lstStyle/>
          <a:p>
            <a:r>
              <a:rPr lang="en-US" sz="1800" dirty="0"/>
              <a:t>Sept. 23, 2020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4" name="Picture 3" descr="primarys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6850"/>
            <a:ext cx="1797368" cy="310896"/>
          </a:xfrm>
          <a:prstGeom prst="rect">
            <a:avLst/>
          </a:prstGeom>
        </p:spPr>
      </p:pic>
      <p:pic>
        <p:nvPicPr>
          <p:cNvPr id="5" name="Picture 4" descr="MPC_logo_circul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" y="15876"/>
            <a:ext cx="484187" cy="484187"/>
          </a:xfrm>
          <a:prstGeom prst="rect">
            <a:avLst/>
          </a:prstGeom>
        </p:spPr>
      </p:pic>
      <p:pic>
        <p:nvPicPr>
          <p:cNvPr id="6" name="Picture 5" descr="shiel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671" y="6511581"/>
            <a:ext cx="692329" cy="346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1788" y="6511581"/>
            <a:ext cx="5211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IAWN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7CFB5C-9A7D-5A4C-BB5D-B8F5F34F9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506" y="0"/>
            <a:ext cx="1068512" cy="571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DC2F4C-DD14-A146-B308-0A6A12CE5B1C}"/>
              </a:ext>
            </a:extLst>
          </p:cNvPr>
          <p:cNvSpPr txBox="1"/>
          <p:nvPr/>
        </p:nvSpPr>
        <p:spPr>
          <a:xfrm>
            <a:off x="2544605" y="3928545"/>
            <a:ext cx="4245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thelas" panose="02000503000000020003" pitchFamily="2" charset="77"/>
              </a:rPr>
              <a:t>J. (G.) Bauer, M. Holman, M. Payne, P. </a:t>
            </a:r>
            <a:r>
              <a:rPr lang="en-US" dirty="0" err="1">
                <a:latin typeface="Athelas" panose="02000503000000020003" pitchFamily="2" charset="77"/>
              </a:rPr>
              <a:t>Veres</a:t>
            </a:r>
            <a:r>
              <a:rPr lang="en-US" dirty="0">
                <a:latin typeface="Athelas" panose="02000503000000020003" pitchFamily="2" charset="77"/>
              </a:rPr>
              <a:t>, P. Lawton, A. </a:t>
            </a:r>
            <a:r>
              <a:rPr lang="en-US" dirty="0" err="1">
                <a:latin typeface="Athelas" panose="02000503000000020003" pitchFamily="2" charset="77"/>
              </a:rPr>
              <a:t>Mamoutkine</a:t>
            </a:r>
            <a:r>
              <a:rPr lang="en-US" dirty="0">
                <a:latin typeface="Athelas" panose="02000503000000020003" pitchFamily="2" charset="77"/>
              </a:rPr>
              <a:t>, T. Spahr, E. Warner, and the SBN/MPC team</a:t>
            </a:r>
          </a:p>
        </p:txBody>
      </p:sp>
    </p:spTree>
    <p:extLst>
      <p:ext uri="{BB962C8B-B14F-4D97-AF65-F5344CB8AC3E}">
        <p14:creationId xmlns:p14="http://schemas.microsoft.com/office/powerpoint/2010/main" val="319273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3D2D20-6659-1D4A-BCAB-B5CDFEFBE16F}"/>
              </a:ext>
            </a:extLst>
          </p:cNvPr>
          <p:cNvGrpSpPr/>
          <p:nvPr/>
        </p:nvGrpSpPr>
        <p:grpSpPr>
          <a:xfrm>
            <a:off x="-10887" y="0"/>
            <a:ext cx="9144000" cy="4468091"/>
            <a:chOff x="0" y="114219"/>
            <a:chExt cx="9144000" cy="4468091"/>
          </a:xfrm>
        </p:grpSpPr>
        <p:pic>
          <p:nvPicPr>
            <p:cNvPr id="4" name="Picture 3" descr="A close up of a map&#10;&#10;Description automatically generated">
              <a:extLst>
                <a:ext uri="{FF2B5EF4-FFF2-40B4-BE49-F238E27FC236}">
                  <a16:creationId xmlns:a16="http://schemas.microsoft.com/office/drawing/2014/main" id="{E38A085F-8BFF-ED40-B6B2-B05E2C74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4219"/>
              <a:ext cx="9144000" cy="44680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132481-15F5-194C-AF35-05A4AA6D6CC3}"/>
                </a:ext>
              </a:extLst>
            </p:cNvPr>
            <p:cNvSpPr/>
            <p:nvPr/>
          </p:nvSpPr>
          <p:spPr>
            <a:xfrm>
              <a:off x="3918857" y="446314"/>
              <a:ext cx="148045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26B13A96-7B83-F14E-A82F-F00B91AE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5436"/>
            <a:ext cx="9144000" cy="29325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7F72ED-F20E-4C42-962C-1CA0ABB309D6}"/>
              </a:ext>
            </a:extLst>
          </p:cNvPr>
          <p:cNvSpPr txBox="1"/>
          <p:nvPr/>
        </p:nvSpPr>
        <p:spPr>
          <a:xfrm>
            <a:off x="10887" y="305154"/>
            <a:ext cx="374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err="1">
                <a:hlinkClick r:id="rId4"/>
              </a:rPr>
              <a:t>www.cfa.harvard.edu</a:t>
            </a:r>
            <a:r>
              <a:rPr lang="en-US" sz="1400" dirty="0">
                <a:hlinkClick r:id="rId4"/>
              </a:rPr>
              <a:t>/~</a:t>
            </a:r>
            <a:r>
              <a:rPr lang="en-US" sz="1400" dirty="0" err="1">
                <a:hlinkClick r:id="rId4"/>
              </a:rPr>
              <a:t>pveres</a:t>
            </a:r>
            <a:r>
              <a:rPr lang="en-US" sz="1400" dirty="0">
                <a:hlinkClick r:id="rId4"/>
              </a:rPr>
              <a:t>/</a:t>
            </a:r>
            <a:r>
              <a:rPr lang="en-US" sz="1400" dirty="0" err="1">
                <a:hlinkClick r:id="rId4"/>
              </a:rPr>
              <a:t>stats.html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087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761" y="447212"/>
            <a:ext cx="692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Preparing for MPC Database Distribution: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1934" y="1129552"/>
            <a:ext cx="8682367" cy="55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Working towards live Postgres DB as primary means of distributing products to active NEO observers.  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Several new SBN products derived from the database.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Recent hardware upgrades at the SBN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Dedicated MPC DB server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Failover server at the PSI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subnode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being prepared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Preparing for wider Postgres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public distribution</a:t>
            </a:r>
          </a:p>
          <a:p>
            <a:pPr marL="914400" lvl="1" indent="-457200">
              <a:spcBef>
                <a:spcPct val="20000"/>
              </a:spcBef>
              <a:buFont typeface="System Font Regular"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Beta release copy available by request.</a:t>
            </a:r>
          </a:p>
          <a:p>
            <a:pPr lvl="1">
              <a:spcBef>
                <a:spcPct val="20000"/>
              </a:spcBef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endParaRPr lang="en-US" sz="3200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5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0521C0-D574-1A48-9FE6-D3A8AF642C0D}"/>
              </a:ext>
            </a:extLst>
          </p:cNvPr>
          <p:cNvSpPr txBox="1"/>
          <p:nvPr/>
        </p:nvSpPr>
        <p:spPr>
          <a:xfrm>
            <a:off x="2667000" y="119744"/>
            <a:ext cx="412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thelas" panose="02000503000000020003" pitchFamily="2" charset="77"/>
              </a:rPr>
              <a:t>New Products on SBN-MPC webpages</a:t>
            </a:r>
          </a:p>
        </p:txBody>
      </p:sp>
      <p:pic>
        <p:nvPicPr>
          <p:cNvPr id="6" name="Picture 5" descr="A picture containing photo, black, fruit&#10;&#10;Description automatically generated">
            <a:extLst>
              <a:ext uri="{FF2B5EF4-FFF2-40B4-BE49-F238E27FC236}">
                <a16:creationId xmlns:a16="http://schemas.microsoft.com/office/drawing/2014/main" id="{602ECF54-010A-4545-A65C-27085FA7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64"/>
            <a:ext cx="9144000" cy="5686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0A4731-3893-2342-84CA-8E533E257B2A}"/>
              </a:ext>
            </a:extLst>
          </p:cNvPr>
          <p:cNvSpPr txBox="1"/>
          <p:nvPr/>
        </p:nvSpPr>
        <p:spPr>
          <a:xfrm>
            <a:off x="141515" y="6455620"/>
            <a:ext cx="397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https://sbnmpc.astro.umd.edu/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6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8E079-A2A5-6542-9B67-679ED1C59E28}"/>
              </a:ext>
            </a:extLst>
          </p:cNvPr>
          <p:cNvSpPr txBox="1"/>
          <p:nvPr/>
        </p:nvSpPr>
        <p:spPr>
          <a:xfrm>
            <a:off x="1523998" y="130626"/>
            <a:ext cx="612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thelas" panose="02000503000000020003" pitchFamily="2" charset="77"/>
              </a:rPr>
              <a:t>Wiki for MPC Postgres live copy,  </a:t>
            </a:r>
            <a:r>
              <a:rPr lang="en-US" b="1" dirty="0">
                <a:latin typeface="Symbol" pitchFamily="2" charset="2"/>
              </a:rPr>
              <a:t>b</a:t>
            </a:r>
            <a:r>
              <a:rPr lang="en-US" b="1" dirty="0"/>
              <a:t> </a:t>
            </a:r>
            <a:r>
              <a:rPr lang="en-US" b="1" dirty="0">
                <a:latin typeface="Athelas" panose="02000503000000020003" pitchFamily="2" charset="77"/>
              </a:rPr>
              <a:t>distribution instructions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301DDFE-D26B-ED4C-8218-83807244C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67"/>
          <a:stretch/>
        </p:blipFill>
        <p:spPr>
          <a:xfrm>
            <a:off x="5444" y="672851"/>
            <a:ext cx="9144000" cy="2756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14794F-0EE7-4048-BF4C-CE4D8CB79D29}"/>
              </a:ext>
            </a:extLst>
          </p:cNvPr>
          <p:cNvSpPr txBox="1"/>
          <p:nvPr/>
        </p:nvSpPr>
        <p:spPr>
          <a:xfrm>
            <a:off x="587828" y="4696049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Maria DB will be phased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instructions on how to replicate the Postgres DB live copy.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Completing testing of distribution instruction set now…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to release select tables by end of the month.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E6FAD-D660-5B4A-B30D-5DBAE937D5BA}"/>
              </a:ext>
            </a:extLst>
          </p:cNvPr>
          <p:cNvSpPr txBox="1"/>
          <p:nvPr/>
        </p:nvSpPr>
        <p:spPr>
          <a:xfrm>
            <a:off x="587828" y="3612780"/>
            <a:ext cx="77397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Release of the MPC Database (“read-only”) live copy – Note that the public database schema  is a beta release,  and may be subject to change over the development period. Tables may be added, removed, or modified by the MPC.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C5F26-185C-0245-B294-8D1F7457F842}"/>
              </a:ext>
            </a:extLst>
          </p:cNvPr>
          <p:cNvSpPr txBox="1"/>
          <p:nvPr/>
        </p:nvSpPr>
        <p:spPr>
          <a:xfrm>
            <a:off x="107576" y="3245220"/>
            <a:ext cx="4163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sbnwiki.astro.umd.edu</a:t>
            </a:r>
            <a:r>
              <a:rPr lang="en-US" sz="1400" dirty="0">
                <a:hlinkClick r:id="rId3"/>
              </a:rPr>
              <a:t>/wiki/</a:t>
            </a:r>
            <a:r>
              <a:rPr lang="en-US" sz="1400" dirty="0" err="1">
                <a:hlinkClick r:id="rId3"/>
              </a:rPr>
              <a:t>SBN_MPC_Wiki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902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ABCE4-11EE-1543-A95E-59A5D99F4165}"/>
              </a:ext>
            </a:extLst>
          </p:cNvPr>
          <p:cNvSpPr txBox="1"/>
          <p:nvPr/>
        </p:nvSpPr>
        <p:spPr>
          <a:xfrm>
            <a:off x="5755341" y="432612"/>
            <a:ext cx="3012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thelas" panose="02000503000000020003" pitchFamily="2" charset="77"/>
                <a:cs typeface="Arial" panose="020B0604020202020204" pitchFamily="34" charset="0"/>
              </a:rPr>
              <a:t>Database Status Tables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1EC9D-BFCB-9C42-B738-B28E9776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637" y="55996"/>
            <a:ext cx="5435081" cy="67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0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ABCE4-11EE-1543-A95E-59A5D99F4165}"/>
              </a:ext>
            </a:extLst>
          </p:cNvPr>
          <p:cNvSpPr txBox="1"/>
          <p:nvPr/>
        </p:nvSpPr>
        <p:spPr>
          <a:xfrm>
            <a:off x="5755341" y="432612"/>
            <a:ext cx="3012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thelas" panose="02000503000000020003" pitchFamily="2" charset="77"/>
                <a:cs typeface="Arial" panose="020B0604020202020204" pitchFamily="34" charset="0"/>
              </a:rPr>
              <a:t>Database Status Tables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1EC9D-BFCB-9C42-B738-B28E9776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637" y="55996"/>
            <a:ext cx="5435081" cy="674600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9E0C02-A113-694F-A60E-905369D9DFC5}"/>
              </a:ext>
            </a:extLst>
          </p:cNvPr>
          <p:cNvCxnSpPr/>
          <p:nvPr/>
        </p:nvCxnSpPr>
        <p:spPr>
          <a:xfrm flipH="1">
            <a:off x="5628718" y="4937758"/>
            <a:ext cx="14713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EFF43F2C-374E-7D4E-B886-D513C6B4C3C7}"/>
              </a:ext>
            </a:extLst>
          </p:cNvPr>
          <p:cNvSpPr/>
          <p:nvPr/>
        </p:nvSpPr>
        <p:spPr>
          <a:xfrm>
            <a:off x="4980791" y="4163210"/>
            <a:ext cx="365760" cy="6777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EC095E-B2D3-A646-97B7-E23D4AE5A1F7}"/>
              </a:ext>
            </a:extLst>
          </p:cNvPr>
          <p:cNvCxnSpPr/>
          <p:nvPr/>
        </p:nvCxnSpPr>
        <p:spPr>
          <a:xfrm flipH="1">
            <a:off x="5628718" y="4509244"/>
            <a:ext cx="14713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0A79C7-FCD9-2F44-91AF-B412811C9060}"/>
              </a:ext>
            </a:extLst>
          </p:cNvPr>
          <p:cNvSpPr txBox="1"/>
          <p:nvPr/>
        </p:nvSpPr>
        <p:spPr>
          <a:xfrm>
            <a:off x="7261412" y="4346089"/>
            <a:ext cx="13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NEOCP and ID Tables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902D64-C02E-B74B-89A1-58CC3FA1AE87}"/>
              </a:ext>
            </a:extLst>
          </p:cNvPr>
          <p:cNvCxnSpPr/>
          <p:nvPr/>
        </p:nvCxnSpPr>
        <p:spPr>
          <a:xfrm flipH="1">
            <a:off x="5641264" y="5810921"/>
            <a:ext cx="14713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7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2B2B0C-1FB0-7944-9BB1-0CE5F747CF70}"/>
              </a:ext>
            </a:extLst>
          </p:cNvPr>
          <p:cNvSpPr txBox="1"/>
          <p:nvPr/>
        </p:nvSpPr>
        <p:spPr>
          <a:xfrm>
            <a:off x="870857" y="119741"/>
            <a:ext cx="72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thelas" panose="02000503000000020003" pitchFamily="2" charset="77"/>
              </a:rPr>
              <a:t>Table of All Observations Reported to the MPC within the last 24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7BF5B-CAF8-D241-89DD-9CAD0F9F2F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0199" y="682762"/>
            <a:ext cx="7103601" cy="5492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D2009-4414-3244-8140-4003AC51399C}"/>
              </a:ext>
            </a:extLst>
          </p:cNvPr>
          <p:cNvSpPr txBox="1"/>
          <p:nvPr/>
        </p:nvSpPr>
        <p:spPr>
          <a:xfrm>
            <a:off x="870857" y="6368926"/>
            <a:ext cx="818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Tables are sortable, and available as csv files.</a:t>
            </a:r>
          </a:p>
        </p:txBody>
      </p:sp>
    </p:spTree>
    <p:extLst>
      <p:ext uri="{BB962C8B-B14F-4D97-AF65-F5344CB8AC3E}">
        <p14:creationId xmlns:p14="http://schemas.microsoft.com/office/powerpoint/2010/main" val="115062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34EE9F-E9A7-404F-B222-8B076F77372E}"/>
              </a:ext>
            </a:extLst>
          </p:cNvPr>
          <p:cNvSpPr txBox="1"/>
          <p:nvPr/>
        </p:nvSpPr>
        <p:spPr>
          <a:xfrm>
            <a:off x="4698427" y="1021546"/>
            <a:ext cx="417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MPC-Reported Activity Tracker (MPC-RAT)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E8FC7-57E2-7C4A-ACC7-823886144135}"/>
              </a:ext>
            </a:extLst>
          </p:cNvPr>
          <p:cNvGrpSpPr>
            <a:grpSpLocks noChangeAspect="1"/>
          </p:cNvGrpSpPr>
          <p:nvPr/>
        </p:nvGrpSpPr>
        <p:grpSpPr>
          <a:xfrm>
            <a:off x="4261878" y="2952664"/>
            <a:ext cx="4613931" cy="3448136"/>
            <a:chOff x="748975" y="952500"/>
            <a:chExt cx="6963883" cy="50511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305274-8306-7841-8C06-C88AD4D4F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908628" y="952500"/>
              <a:ext cx="6804230" cy="4953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F817A5-9675-5B4A-AC6E-954E19DCED95}"/>
                </a:ext>
              </a:extLst>
            </p:cNvPr>
            <p:cNvSpPr txBox="1"/>
            <p:nvPr/>
          </p:nvSpPr>
          <p:spPr>
            <a:xfrm>
              <a:off x="748975" y="5528226"/>
              <a:ext cx="1845654" cy="475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Jan. 1, 2020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DE4CB49-098C-2548-AF53-6D3944D65787}"/>
                </a:ext>
              </a:extLst>
            </p:cNvPr>
            <p:cNvCxnSpPr/>
            <p:nvPr/>
          </p:nvCxnSpPr>
          <p:spPr>
            <a:xfrm flipV="1">
              <a:off x="1483762" y="5354058"/>
              <a:ext cx="0" cy="19594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25E8C8F-E13E-F74B-B0A3-AB2006D4C6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893" y="237492"/>
            <a:ext cx="4335987" cy="325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45FDC9-11BB-FD49-A4DD-928C13945077}"/>
              </a:ext>
            </a:extLst>
          </p:cNvPr>
          <p:cNvSpPr txBox="1"/>
          <p:nvPr/>
        </p:nvSpPr>
        <p:spPr>
          <a:xfrm>
            <a:off x="348005" y="3260636"/>
            <a:ext cx="1345413" cy="35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Jan. 1, 2020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3576F4-372B-4249-A21D-EA41C8412D34}"/>
              </a:ext>
            </a:extLst>
          </p:cNvPr>
          <p:cNvCxnSpPr/>
          <p:nvPr/>
        </p:nvCxnSpPr>
        <p:spPr>
          <a:xfrm flipV="1">
            <a:off x="883637" y="3129823"/>
            <a:ext cx="0" cy="14716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0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0E6E39-3B11-514E-9A36-12D6FDA1BB2C}"/>
              </a:ext>
            </a:extLst>
          </p:cNvPr>
          <p:cNvSpPr txBox="1"/>
          <p:nvPr/>
        </p:nvSpPr>
        <p:spPr>
          <a:xfrm>
            <a:off x="2356757" y="184667"/>
            <a:ext cx="443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thelas" panose="02000503000000020003" pitchFamily="2" charset="77"/>
              </a:rPr>
              <a:t>Latest Observations by Observatory Code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4C4F7A-03F0-D640-9262-CE6FE464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73" y="553999"/>
            <a:ext cx="6840403" cy="5584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5976B-5EA4-9D4C-8E67-15887CE768C8}"/>
              </a:ext>
            </a:extLst>
          </p:cNvPr>
          <p:cNvSpPr txBox="1"/>
          <p:nvPr/>
        </p:nvSpPr>
        <p:spPr>
          <a:xfrm>
            <a:off x="783771" y="6302829"/>
            <a:ext cx="783771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observatories that have reported observations in the last 6 months.</a:t>
            </a:r>
          </a:p>
        </p:txBody>
      </p:sp>
    </p:spTree>
    <p:extLst>
      <p:ext uri="{BB962C8B-B14F-4D97-AF65-F5344CB8AC3E}">
        <p14:creationId xmlns:p14="http://schemas.microsoft.com/office/powerpoint/2010/main" val="35799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4283F-CA1E-014C-A078-786B014F9536}"/>
              </a:ext>
            </a:extLst>
          </p:cNvPr>
          <p:cNvSpPr txBox="1"/>
          <p:nvPr/>
        </p:nvSpPr>
        <p:spPr>
          <a:xfrm>
            <a:off x="2038574" y="1032734"/>
            <a:ext cx="506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thelas" panose="02000503000000020003" pitchFamily="2" charset="77"/>
              </a:rPr>
              <a:t>“SE-lite” Development Approach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D46CC-93F1-9641-85CD-58912D28491E}"/>
              </a:ext>
            </a:extLst>
          </p:cNvPr>
          <p:cNvSpPr txBox="1"/>
          <p:nvPr/>
        </p:nvSpPr>
        <p:spPr>
          <a:xfrm>
            <a:off x="1258644" y="1882588"/>
            <a:ext cx="6874137" cy="3693319"/>
          </a:xfrm>
          <a:prstGeom prst="rect">
            <a:avLst/>
          </a:prstGeom>
          <a:noFill/>
          <a:ln>
            <a:solidFill>
              <a:srgbClr val="0432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</a:rPr>
              <a:t>Short and Long-term Schedule  with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</a:rPr>
              <a:t>Full inventories of products in current and future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</a:rPr>
              <a:t>End-to-end design of processing flows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</a:rPr>
              <a:t>Weekly meetings with SBN &amp; SEs for tracking pipeline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</a:rPr>
              <a:t>Database processing pipeline reviews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43835-CD7C-E44D-BBAC-F97D96CD049C}"/>
              </a:ext>
            </a:extLst>
          </p:cNvPr>
          <p:cNvSpPr txBox="1"/>
          <p:nvPr/>
        </p:nvSpPr>
        <p:spPr>
          <a:xfrm>
            <a:off x="1290917" y="172122"/>
            <a:ext cx="679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Database-Centric Processing Pipeline:</a:t>
            </a:r>
          </a:p>
        </p:txBody>
      </p:sp>
    </p:spTree>
    <p:extLst>
      <p:ext uri="{BB962C8B-B14F-4D97-AF65-F5344CB8AC3E}">
        <p14:creationId xmlns:p14="http://schemas.microsoft.com/office/powerpoint/2010/main" val="150247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mary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6850"/>
            <a:ext cx="1797368" cy="310896"/>
          </a:xfrm>
          <a:prstGeom prst="rect">
            <a:avLst/>
          </a:prstGeom>
        </p:spPr>
      </p:pic>
      <p:pic>
        <p:nvPicPr>
          <p:cNvPr id="7" name="Picture 6" descr="MPC_logo_circul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6" y="15876"/>
            <a:ext cx="484187" cy="4841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-21148"/>
            <a:ext cx="7772400" cy="65411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thelas" panose="02000503000000020003" pitchFamily="2" charset="77"/>
              </a:rPr>
              <a:t>The Minor Planet Center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918414"/>
            <a:ext cx="81494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buFont typeface="Arial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MPC is the world’s nerve center (IAU designated) for asteroid &amp; comet observations.</a:t>
            </a:r>
          </a:p>
          <a:p>
            <a:pPr marL="285750" indent="-285750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MPC collects, processes, distributes all positional measurements, orbits, and discovery information for all minor planets and comets (and some natural satellites too).</a:t>
            </a:r>
          </a:p>
          <a:p>
            <a:pPr marL="285750" indent="-285750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MPC alerts the PDCO and elements of the International Asteroid Warning Network of any potential for impact by newly discovered NEOs.</a:t>
            </a:r>
          </a:p>
          <a:p>
            <a:pPr marL="285750" indent="-285750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MPC helps coordinate worldwide observers.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MPC has become a functional sub-node of the Small Bodies Node of the NASA Planetary Data System, which intermediates between the MPC and NASA’s PDCO, the MPC’s primary source of funding</a:t>
            </a:r>
            <a:endParaRPr lang="en-US" dirty="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9" name="Picture 8" descr="shields.jpg">
            <a:extLst>
              <a:ext uri="{FF2B5EF4-FFF2-40B4-BE49-F238E27FC236}">
                <a16:creationId xmlns:a16="http://schemas.microsoft.com/office/drawing/2014/main" id="{860C19B3-3B42-9C4E-8F5C-B06067EA4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671" y="6511581"/>
            <a:ext cx="692329" cy="346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64ECB-CA91-314A-8FA8-9150FFB21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506" y="0"/>
            <a:ext cx="1068512" cy="57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6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F88D6FF7-130A-C846-B079-E8C1D4CDB15A}"/>
              </a:ext>
            </a:extLst>
          </p:cNvPr>
          <p:cNvSpPr/>
          <p:nvPr/>
        </p:nvSpPr>
        <p:spPr>
          <a:xfrm>
            <a:off x="5275530" y="3379314"/>
            <a:ext cx="566608" cy="5666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IAWN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7106D90-C99F-E644-8587-B7447B9AB432}"/>
              </a:ext>
            </a:extLst>
          </p:cNvPr>
          <p:cNvSpPr/>
          <p:nvPr/>
        </p:nvSpPr>
        <p:spPr>
          <a:xfrm>
            <a:off x="6303702" y="3096009"/>
            <a:ext cx="566608" cy="5666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astropy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com-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munity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64F21C7-C4DA-5C4E-A916-641F4CAA81DF}"/>
              </a:ext>
            </a:extLst>
          </p:cNvPr>
          <p:cNvSpPr/>
          <p:nvPr/>
        </p:nvSpPr>
        <p:spPr>
          <a:xfrm>
            <a:off x="7226304" y="3125720"/>
            <a:ext cx="566608" cy="5666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IAA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C2250C6-95EE-F04D-B266-9D630B2CBE4D}"/>
              </a:ext>
            </a:extLst>
          </p:cNvPr>
          <p:cNvSpPr/>
          <p:nvPr/>
        </p:nvSpPr>
        <p:spPr>
          <a:xfrm>
            <a:off x="7261858" y="3767527"/>
            <a:ext cx="566608" cy="5666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MIAPP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4BA22E6-C6B0-4A4F-A0CE-086824C29205}"/>
              </a:ext>
            </a:extLst>
          </p:cNvPr>
          <p:cNvSpPr/>
          <p:nvPr/>
        </p:nvSpPr>
        <p:spPr>
          <a:xfrm>
            <a:off x="7218036" y="2479667"/>
            <a:ext cx="566608" cy="5666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AAS DPS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B10B0AE-CC7B-CA40-8354-53B14AA15A78}"/>
              </a:ext>
            </a:extLst>
          </p:cNvPr>
          <p:cNvSpPr/>
          <p:nvPr/>
        </p:nvSpPr>
        <p:spPr>
          <a:xfrm>
            <a:off x="7206140" y="1837860"/>
            <a:ext cx="566608" cy="5666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AAS</a:t>
            </a:r>
          </a:p>
        </p:txBody>
      </p:sp>
      <p:sp>
        <p:nvSpPr>
          <p:cNvPr id="61" name="Can 60">
            <a:extLst>
              <a:ext uri="{FF2B5EF4-FFF2-40B4-BE49-F238E27FC236}">
                <a16:creationId xmlns:a16="http://schemas.microsoft.com/office/drawing/2014/main" id="{F16DA8AC-37CA-4248-BCEC-7CD887C8BB49}"/>
              </a:ext>
            </a:extLst>
          </p:cNvPr>
          <p:cNvSpPr/>
          <p:nvPr/>
        </p:nvSpPr>
        <p:spPr>
          <a:xfrm>
            <a:off x="6288441" y="2396161"/>
            <a:ext cx="594938" cy="594938"/>
          </a:xfrm>
          <a:prstGeom prst="can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astroDB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4" name="Stored Data 63">
            <a:extLst>
              <a:ext uri="{FF2B5EF4-FFF2-40B4-BE49-F238E27FC236}">
                <a16:creationId xmlns:a16="http://schemas.microsoft.com/office/drawing/2014/main" id="{03BB57B7-76A5-8D42-B514-0315998FB711}"/>
              </a:ext>
            </a:extLst>
          </p:cNvPr>
          <p:cNvSpPr/>
          <p:nvPr/>
        </p:nvSpPr>
        <p:spPr>
          <a:xfrm>
            <a:off x="5218093" y="4686904"/>
            <a:ext cx="672062" cy="502960"/>
          </a:xfrm>
          <a:prstGeom prst="flowChartOnlineStorage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ADS</a:t>
            </a:r>
          </a:p>
        </p:txBody>
      </p:sp>
      <p:sp>
        <p:nvSpPr>
          <p:cNvPr id="66" name="Extract 65">
            <a:extLst>
              <a:ext uri="{FF2B5EF4-FFF2-40B4-BE49-F238E27FC236}">
                <a16:creationId xmlns:a16="http://schemas.microsoft.com/office/drawing/2014/main" id="{F5C511AC-89C0-B94F-9CE4-5507D9EDF849}"/>
              </a:ext>
            </a:extLst>
          </p:cNvPr>
          <p:cNvSpPr/>
          <p:nvPr/>
        </p:nvSpPr>
        <p:spPr>
          <a:xfrm>
            <a:off x="5299928" y="4053053"/>
            <a:ext cx="514350" cy="514350"/>
          </a:xfrm>
          <a:prstGeom prst="flowChartExtra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CBAT</a:t>
            </a:r>
          </a:p>
        </p:txBody>
      </p:sp>
      <p:sp>
        <p:nvSpPr>
          <p:cNvPr id="68" name="Terminator 67">
            <a:extLst>
              <a:ext uri="{FF2B5EF4-FFF2-40B4-BE49-F238E27FC236}">
                <a16:creationId xmlns:a16="http://schemas.microsoft.com/office/drawing/2014/main" id="{4551523F-8032-5C47-A697-625CD987A1D8}"/>
              </a:ext>
            </a:extLst>
          </p:cNvPr>
          <p:cNvSpPr/>
          <p:nvPr/>
        </p:nvSpPr>
        <p:spPr>
          <a:xfrm>
            <a:off x="8175334" y="3557213"/>
            <a:ext cx="685800" cy="226314"/>
          </a:xfrm>
          <a:prstGeom prst="flowChartTermina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77" name="Alternate Process 76">
            <a:extLst>
              <a:ext uri="{FF2B5EF4-FFF2-40B4-BE49-F238E27FC236}">
                <a16:creationId xmlns:a16="http://schemas.microsoft.com/office/drawing/2014/main" id="{FFF0D72D-4498-5A4F-A51C-7BE93E508585}"/>
              </a:ext>
            </a:extLst>
          </p:cNvPr>
          <p:cNvSpPr/>
          <p:nvPr/>
        </p:nvSpPr>
        <p:spPr>
          <a:xfrm>
            <a:off x="5254700" y="1364640"/>
            <a:ext cx="606964" cy="611166"/>
          </a:xfrm>
          <a:prstGeom prst="flowChartAlternateProcess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CNEOS</a:t>
            </a:r>
          </a:p>
        </p:txBody>
      </p:sp>
      <p:sp>
        <p:nvSpPr>
          <p:cNvPr id="78" name="Alternate Process 77">
            <a:extLst>
              <a:ext uri="{FF2B5EF4-FFF2-40B4-BE49-F238E27FC236}">
                <a16:creationId xmlns:a16="http://schemas.microsoft.com/office/drawing/2014/main" id="{DCFEE3D2-A786-E24C-B9FE-3D92B3D98FBC}"/>
              </a:ext>
            </a:extLst>
          </p:cNvPr>
          <p:cNvSpPr/>
          <p:nvPr/>
        </p:nvSpPr>
        <p:spPr>
          <a:xfrm>
            <a:off x="5275530" y="2036758"/>
            <a:ext cx="606964" cy="597978"/>
          </a:xfrm>
          <a:prstGeom prst="flowChartAlternateProcess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NEO ESA</a:t>
            </a:r>
          </a:p>
        </p:txBody>
      </p:sp>
      <p:sp>
        <p:nvSpPr>
          <p:cNvPr id="79" name="Alternate Process 78">
            <a:extLst>
              <a:ext uri="{FF2B5EF4-FFF2-40B4-BE49-F238E27FC236}">
                <a16:creationId xmlns:a16="http://schemas.microsoft.com/office/drawing/2014/main" id="{ED079CAE-2E97-D040-BBC5-DB4304C362DA}"/>
              </a:ext>
            </a:extLst>
          </p:cNvPr>
          <p:cNvSpPr/>
          <p:nvPr/>
        </p:nvSpPr>
        <p:spPr>
          <a:xfrm>
            <a:off x="5254700" y="2708036"/>
            <a:ext cx="606964" cy="597978"/>
          </a:xfrm>
          <a:prstGeom prst="flowChartAlternateProcess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SpaceDys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1" name="Terminator 80">
            <a:extLst>
              <a:ext uri="{FF2B5EF4-FFF2-40B4-BE49-F238E27FC236}">
                <a16:creationId xmlns:a16="http://schemas.microsoft.com/office/drawing/2014/main" id="{86B955EF-1CC9-DE40-8633-E45D4E5E2524}"/>
              </a:ext>
            </a:extLst>
          </p:cNvPr>
          <p:cNvSpPr/>
          <p:nvPr/>
        </p:nvSpPr>
        <p:spPr>
          <a:xfrm>
            <a:off x="8175334" y="3079700"/>
            <a:ext cx="685800" cy="226314"/>
          </a:xfrm>
          <a:prstGeom prst="flowChartTermina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media</a:t>
            </a:r>
          </a:p>
        </p:txBody>
      </p:sp>
      <p:sp>
        <p:nvSpPr>
          <p:cNvPr id="82" name="Terminator 81">
            <a:extLst>
              <a:ext uri="{FF2B5EF4-FFF2-40B4-BE49-F238E27FC236}">
                <a16:creationId xmlns:a16="http://schemas.microsoft.com/office/drawing/2014/main" id="{127898BB-9970-0841-8BE8-E2AD971F3612}"/>
              </a:ext>
            </a:extLst>
          </p:cNvPr>
          <p:cNvSpPr/>
          <p:nvPr/>
        </p:nvSpPr>
        <p:spPr>
          <a:xfrm>
            <a:off x="6123814" y="2077703"/>
            <a:ext cx="912857" cy="245093"/>
          </a:xfrm>
          <a:prstGeom prst="flowChartTermina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Observer**</a:t>
            </a:r>
          </a:p>
        </p:txBody>
      </p:sp>
      <p:sp>
        <p:nvSpPr>
          <p:cNvPr id="87" name="Terminator 86">
            <a:extLst>
              <a:ext uri="{FF2B5EF4-FFF2-40B4-BE49-F238E27FC236}">
                <a16:creationId xmlns:a16="http://schemas.microsoft.com/office/drawing/2014/main" id="{B2D16221-EF45-8E4F-A102-AB124F401649}"/>
              </a:ext>
            </a:extLst>
          </p:cNvPr>
          <p:cNvSpPr/>
          <p:nvPr/>
        </p:nvSpPr>
        <p:spPr>
          <a:xfrm>
            <a:off x="6055958" y="1364640"/>
            <a:ext cx="1055523" cy="470449"/>
          </a:xfrm>
          <a:prstGeom prst="flowChartTermina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Planetary Science Researchers</a:t>
            </a:r>
          </a:p>
        </p:txBody>
      </p:sp>
      <p:sp>
        <p:nvSpPr>
          <p:cNvPr id="23" name="Manual Operation 22">
            <a:extLst>
              <a:ext uri="{FF2B5EF4-FFF2-40B4-BE49-F238E27FC236}">
                <a16:creationId xmlns:a16="http://schemas.microsoft.com/office/drawing/2014/main" id="{FC15FB32-2748-2C4B-957F-2839B41F1C02}"/>
              </a:ext>
            </a:extLst>
          </p:cNvPr>
          <p:cNvSpPr/>
          <p:nvPr/>
        </p:nvSpPr>
        <p:spPr>
          <a:xfrm>
            <a:off x="1933514" y="4922844"/>
            <a:ext cx="624239" cy="464062"/>
          </a:xfrm>
          <a:prstGeom prst="flowChartManualOpera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Tamkin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Found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-</a:t>
            </a:r>
            <a:r>
              <a:rPr lang="en-US" sz="1050" dirty="0" err="1">
                <a:solidFill>
                  <a:schemeClr val="tx1"/>
                </a:solidFill>
              </a:rPr>
              <a:t>ation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5" name="Regular Pentagon 24">
            <a:extLst>
              <a:ext uri="{FF2B5EF4-FFF2-40B4-BE49-F238E27FC236}">
                <a16:creationId xmlns:a16="http://schemas.microsoft.com/office/drawing/2014/main" id="{89C65AC7-30F9-5D4D-97A8-D794A8BBDADE}"/>
              </a:ext>
            </a:extLst>
          </p:cNvPr>
          <p:cNvSpPr/>
          <p:nvPr/>
        </p:nvSpPr>
        <p:spPr>
          <a:xfrm>
            <a:off x="3196843" y="2324740"/>
            <a:ext cx="520817" cy="519107"/>
          </a:xfrm>
          <a:prstGeom prst="pentag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H-S</a:t>
            </a:r>
          </a:p>
          <a:p>
            <a:pPr algn="ctr"/>
            <a:r>
              <a:rPr lang="en-US" sz="1050" dirty="0" err="1">
                <a:solidFill>
                  <a:schemeClr val="tx1"/>
                </a:solidFill>
              </a:rPr>
              <a:t>CfA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F4DF28A9-0A1E-8B44-A099-ECDF4A2CC8D0}"/>
              </a:ext>
            </a:extLst>
          </p:cNvPr>
          <p:cNvSpPr/>
          <p:nvPr/>
        </p:nvSpPr>
        <p:spPr>
          <a:xfrm>
            <a:off x="2820909" y="1365413"/>
            <a:ext cx="685800" cy="685800"/>
          </a:xfrm>
          <a:prstGeom prst="diamond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PDCO</a:t>
            </a: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A3DE81DD-D5A7-2C47-9F6A-9A74D9EFC632}"/>
              </a:ext>
            </a:extLst>
          </p:cNvPr>
          <p:cNvSpPr/>
          <p:nvPr/>
        </p:nvSpPr>
        <p:spPr>
          <a:xfrm>
            <a:off x="2440184" y="3564079"/>
            <a:ext cx="617220" cy="617220"/>
          </a:xfrm>
          <a:prstGeom prst="parallelogram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MPC</a:t>
            </a: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4D2A1463-62E7-9546-B236-B919CA597194}"/>
              </a:ext>
            </a:extLst>
          </p:cNvPr>
          <p:cNvSpPr/>
          <p:nvPr/>
        </p:nvSpPr>
        <p:spPr>
          <a:xfrm>
            <a:off x="7893983" y="4264805"/>
            <a:ext cx="800848" cy="407134"/>
          </a:xfrm>
          <a:prstGeom prst="flowChartOnlineStorage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SBN archive</a:t>
            </a:r>
          </a:p>
        </p:txBody>
      </p:sp>
      <p:sp>
        <p:nvSpPr>
          <p:cNvPr id="46" name="Manual Input 45">
            <a:extLst>
              <a:ext uri="{FF2B5EF4-FFF2-40B4-BE49-F238E27FC236}">
                <a16:creationId xmlns:a16="http://schemas.microsoft.com/office/drawing/2014/main" id="{A55AB100-4236-4241-A1CA-31A0610D319D}"/>
              </a:ext>
            </a:extLst>
          </p:cNvPr>
          <p:cNvSpPr/>
          <p:nvPr/>
        </p:nvSpPr>
        <p:spPr>
          <a:xfrm>
            <a:off x="3207502" y="5196979"/>
            <a:ext cx="560052" cy="469429"/>
          </a:xfrm>
          <a:prstGeom prst="flowChartManualInpu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MPC UG</a:t>
            </a:r>
          </a:p>
        </p:txBody>
      </p:sp>
      <p:sp>
        <p:nvSpPr>
          <p:cNvPr id="55" name="Manual Input 54">
            <a:extLst>
              <a:ext uri="{FF2B5EF4-FFF2-40B4-BE49-F238E27FC236}">
                <a16:creationId xmlns:a16="http://schemas.microsoft.com/office/drawing/2014/main" id="{625DD33D-B1FA-2D4A-9A11-CF1C6071F029}"/>
              </a:ext>
            </a:extLst>
          </p:cNvPr>
          <p:cNvSpPr/>
          <p:nvPr/>
        </p:nvSpPr>
        <p:spPr>
          <a:xfrm>
            <a:off x="3919469" y="5188898"/>
            <a:ext cx="560052" cy="477510"/>
          </a:xfrm>
          <a:prstGeom prst="flowChartManualInpu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SBAG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1B5E14E8-02F5-434A-B3CB-BA1C97B7E83B}"/>
              </a:ext>
            </a:extLst>
          </p:cNvPr>
          <p:cNvSpPr/>
          <p:nvPr/>
        </p:nvSpPr>
        <p:spPr>
          <a:xfrm>
            <a:off x="3109802" y="3237595"/>
            <a:ext cx="1457567" cy="1318990"/>
          </a:xfrm>
          <a:prstGeom prst="rightArrow">
            <a:avLst>
              <a:gd name="adj1" fmla="val 50000"/>
              <a:gd name="adj2" fmla="val 24003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observations, orbits, designations</a:t>
            </a:r>
          </a:p>
        </p:txBody>
      </p:sp>
      <p:sp>
        <p:nvSpPr>
          <p:cNvPr id="60" name="Merge 59">
            <a:extLst>
              <a:ext uri="{FF2B5EF4-FFF2-40B4-BE49-F238E27FC236}">
                <a16:creationId xmlns:a16="http://schemas.microsoft.com/office/drawing/2014/main" id="{7FA450F2-B7F7-DD40-866C-B75F0D873815}"/>
              </a:ext>
            </a:extLst>
          </p:cNvPr>
          <p:cNvSpPr/>
          <p:nvPr/>
        </p:nvSpPr>
        <p:spPr>
          <a:xfrm>
            <a:off x="1512302" y="2447186"/>
            <a:ext cx="514350" cy="514350"/>
          </a:xfrm>
          <a:prstGeom prst="flowChartMerg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IAU</a:t>
            </a:r>
          </a:p>
        </p:txBody>
      </p:sp>
      <p:sp>
        <p:nvSpPr>
          <p:cNvPr id="62" name="Terminator 61">
            <a:extLst>
              <a:ext uri="{FF2B5EF4-FFF2-40B4-BE49-F238E27FC236}">
                <a16:creationId xmlns:a16="http://schemas.microsoft.com/office/drawing/2014/main" id="{6E39903E-E1BC-F94D-AFB3-84B41456B571}"/>
              </a:ext>
            </a:extLst>
          </p:cNvPr>
          <p:cNvSpPr/>
          <p:nvPr/>
        </p:nvSpPr>
        <p:spPr>
          <a:xfrm>
            <a:off x="2990262" y="4849026"/>
            <a:ext cx="1718526" cy="919104"/>
          </a:xfrm>
          <a:prstGeom prst="flowChartTermina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F0B8A2-0927-D24E-9402-06B927C886F4}"/>
              </a:ext>
            </a:extLst>
          </p:cNvPr>
          <p:cNvSpPr txBox="1"/>
          <p:nvPr/>
        </p:nvSpPr>
        <p:spPr>
          <a:xfrm>
            <a:off x="3448309" y="4863931"/>
            <a:ext cx="793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/>
              <a:t>Advisory</a:t>
            </a:r>
          </a:p>
        </p:txBody>
      </p:sp>
      <p:sp>
        <p:nvSpPr>
          <p:cNvPr id="65" name="Up Arrow 64">
            <a:extLst>
              <a:ext uri="{FF2B5EF4-FFF2-40B4-BE49-F238E27FC236}">
                <a16:creationId xmlns:a16="http://schemas.microsoft.com/office/drawing/2014/main" id="{A45488BB-EFA5-C645-812C-59879E6D1CFF}"/>
              </a:ext>
            </a:extLst>
          </p:cNvPr>
          <p:cNvSpPr/>
          <p:nvPr/>
        </p:nvSpPr>
        <p:spPr>
          <a:xfrm rot="19440730">
            <a:off x="2882306" y="4252515"/>
            <a:ext cx="275491" cy="50567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704541-35AF-FC47-9ECC-30867C44955D}"/>
              </a:ext>
            </a:extLst>
          </p:cNvPr>
          <p:cNvSpPr/>
          <p:nvPr/>
        </p:nvSpPr>
        <p:spPr>
          <a:xfrm>
            <a:off x="2443222" y="1024992"/>
            <a:ext cx="1455416" cy="19321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DBCF07-4353-424D-88A6-481B4AA16B26}"/>
              </a:ext>
            </a:extLst>
          </p:cNvPr>
          <p:cNvSpPr txBox="1"/>
          <p:nvPr/>
        </p:nvSpPr>
        <p:spPr>
          <a:xfrm>
            <a:off x="2641258" y="1024992"/>
            <a:ext cx="11290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/>
              <a:t>Management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21BF36B-D829-364A-ADC1-6517FF80CED8}"/>
              </a:ext>
            </a:extLst>
          </p:cNvPr>
          <p:cNvCxnSpPr>
            <a:cxnSpLocks/>
          </p:cNvCxnSpPr>
          <p:nvPr/>
        </p:nvCxnSpPr>
        <p:spPr>
          <a:xfrm flipV="1">
            <a:off x="2288523" y="4263221"/>
            <a:ext cx="268017" cy="551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loud 72">
            <a:extLst>
              <a:ext uri="{FF2B5EF4-FFF2-40B4-BE49-F238E27FC236}">
                <a16:creationId xmlns:a16="http://schemas.microsoft.com/office/drawing/2014/main" id="{AD92677D-C96C-774D-8AC7-703E2C8DC6B5}"/>
              </a:ext>
            </a:extLst>
          </p:cNvPr>
          <p:cNvSpPr/>
          <p:nvPr/>
        </p:nvSpPr>
        <p:spPr>
          <a:xfrm rot="16200000">
            <a:off x="4288896" y="1162175"/>
            <a:ext cx="4944519" cy="45632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Up Arrow 83">
            <a:extLst>
              <a:ext uri="{FF2B5EF4-FFF2-40B4-BE49-F238E27FC236}">
                <a16:creationId xmlns:a16="http://schemas.microsoft.com/office/drawing/2014/main" id="{2AD7C870-AE7C-7D4E-85CF-62D1D52B56ED}"/>
              </a:ext>
            </a:extLst>
          </p:cNvPr>
          <p:cNvSpPr/>
          <p:nvPr/>
        </p:nvSpPr>
        <p:spPr>
          <a:xfrm rot="10800000">
            <a:off x="2739282" y="3020583"/>
            <a:ext cx="265770" cy="47167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229FACBE-187E-B444-8EE1-2E28702F9A7E}"/>
              </a:ext>
            </a:extLst>
          </p:cNvPr>
          <p:cNvSpPr/>
          <p:nvPr/>
        </p:nvSpPr>
        <p:spPr>
          <a:xfrm>
            <a:off x="1127204" y="3359724"/>
            <a:ext cx="1213441" cy="415615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5B8B49A-46FD-544D-AEA8-BA8D29497670}"/>
              </a:ext>
            </a:extLst>
          </p:cNvPr>
          <p:cNvSpPr txBox="1"/>
          <p:nvPr/>
        </p:nvSpPr>
        <p:spPr>
          <a:xfrm rot="20348650">
            <a:off x="7080464" y="835427"/>
            <a:ext cx="2083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3">
                    <a:lumMod val="60000"/>
                    <a:lumOff val="40000"/>
                    <a:alpha val="34000"/>
                  </a:schemeClr>
                </a:solidFill>
              </a:rPr>
              <a:t>Draft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835405A-C4E1-C446-9D3F-18E6D84E2C5D}"/>
              </a:ext>
            </a:extLst>
          </p:cNvPr>
          <p:cNvSpPr txBox="1"/>
          <p:nvPr/>
        </p:nvSpPr>
        <p:spPr>
          <a:xfrm>
            <a:off x="6548760" y="1024992"/>
            <a:ext cx="570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/>
              <a:t>Users</a:t>
            </a:r>
          </a:p>
        </p:txBody>
      </p:sp>
      <p:sp>
        <p:nvSpPr>
          <p:cNvPr id="101" name="Plaque 100">
            <a:extLst>
              <a:ext uri="{FF2B5EF4-FFF2-40B4-BE49-F238E27FC236}">
                <a16:creationId xmlns:a16="http://schemas.microsoft.com/office/drawing/2014/main" id="{57E62C35-CDF9-B64C-81DB-CCA22547358B}"/>
              </a:ext>
            </a:extLst>
          </p:cNvPr>
          <p:cNvSpPr/>
          <p:nvPr/>
        </p:nvSpPr>
        <p:spPr>
          <a:xfrm>
            <a:off x="6207340" y="5106389"/>
            <a:ext cx="738419" cy="678221"/>
          </a:xfrm>
          <a:prstGeom prst="plaqu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survey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repro-</a:t>
            </a:r>
          </a:p>
          <a:p>
            <a:pPr algn="ctr"/>
            <a:r>
              <a:rPr lang="en-US" sz="1050" dirty="0" err="1">
                <a:solidFill>
                  <a:schemeClr val="tx1"/>
                </a:solidFill>
              </a:rPr>
              <a:t>cessing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(ex, NEAT)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EC12B23-37BE-C44E-8854-B8F009586CE8}"/>
              </a:ext>
            </a:extLst>
          </p:cNvPr>
          <p:cNvSpPr/>
          <p:nvPr/>
        </p:nvSpPr>
        <p:spPr>
          <a:xfrm>
            <a:off x="6298254" y="3767527"/>
            <a:ext cx="566608" cy="5666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IPAC</a:t>
            </a:r>
          </a:p>
        </p:txBody>
      </p:sp>
      <p:sp>
        <p:nvSpPr>
          <p:cNvPr id="56" name="Chord 55">
            <a:extLst>
              <a:ext uri="{FF2B5EF4-FFF2-40B4-BE49-F238E27FC236}">
                <a16:creationId xmlns:a16="http://schemas.microsoft.com/office/drawing/2014/main" id="{30B6C7BA-ED68-4048-A834-CEFFF58F28DB}"/>
              </a:ext>
            </a:extLst>
          </p:cNvPr>
          <p:cNvSpPr/>
          <p:nvPr/>
        </p:nvSpPr>
        <p:spPr>
          <a:xfrm rot="6718767">
            <a:off x="158988" y="3449057"/>
            <a:ext cx="774954" cy="774954"/>
          </a:xfrm>
          <a:prstGeom prst="chord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t" anchorCtr="1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*</a:t>
            </a:r>
            <a:r>
              <a:rPr lang="en-US" sz="1050" dirty="0" err="1">
                <a:solidFill>
                  <a:schemeClr val="tx1"/>
                </a:solidFill>
              </a:rPr>
              <a:t>observ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-</a:t>
            </a:r>
            <a:r>
              <a:rPr lang="en-US" sz="1050" dirty="0" err="1">
                <a:solidFill>
                  <a:schemeClr val="tx1"/>
                </a:solidFill>
              </a:rPr>
              <a:t>atories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FCB0017B-2DE1-F14B-A798-38E8D82D6D3F}"/>
              </a:ext>
            </a:extLst>
          </p:cNvPr>
          <p:cNvSpPr/>
          <p:nvPr/>
        </p:nvSpPr>
        <p:spPr>
          <a:xfrm>
            <a:off x="208111" y="4119804"/>
            <a:ext cx="676199" cy="618703"/>
          </a:xfrm>
          <a:prstGeom prst="hexagon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*spacecraft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CED08A-AB6C-1149-821B-D38B395CC6F2}"/>
              </a:ext>
            </a:extLst>
          </p:cNvPr>
          <p:cNvSpPr txBox="1"/>
          <p:nvPr/>
        </p:nvSpPr>
        <p:spPr>
          <a:xfrm>
            <a:off x="62187" y="2343198"/>
            <a:ext cx="100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u="sng" dirty="0"/>
              <a:t>Finding, </a:t>
            </a:r>
          </a:p>
          <a:p>
            <a:pPr algn="ctr"/>
            <a:r>
              <a:rPr lang="en-US" sz="1350" u="sng" dirty="0" err="1"/>
              <a:t>Followup</a:t>
            </a:r>
            <a:r>
              <a:rPr lang="en-US" sz="1350" u="sng" dirty="0"/>
              <a:t>, </a:t>
            </a:r>
          </a:p>
          <a:p>
            <a:pPr algn="ctr"/>
            <a:r>
              <a:rPr lang="en-US" sz="1350" u="sng" dirty="0"/>
              <a:t>and/or </a:t>
            </a:r>
          </a:p>
          <a:p>
            <a:pPr algn="ctr"/>
            <a:r>
              <a:rPr lang="en-US" sz="1350" u="sng" dirty="0" err="1"/>
              <a:t>Precoveries</a:t>
            </a:r>
            <a:endParaRPr lang="en-US" sz="1350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73C5B-CCA9-1C44-87AE-68208CDE77D4}"/>
              </a:ext>
            </a:extLst>
          </p:cNvPr>
          <p:cNvSpPr/>
          <p:nvPr/>
        </p:nvSpPr>
        <p:spPr>
          <a:xfrm>
            <a:off x="71445" y="2338459"/>
            <a:ext cx="916613" cy="251056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6262CD39-9047-CD49-9715-4DDBE19D5230}"/>
              </a:ext>
            </a:extLst>
          </p:cNvPr>
          <p:cNvSpPr/>
          <p:nvPr/>
        </p:nvSpPr>
        <p:spPr>
          <a:xfrm>
            <a:off x="1031092" y="3738225"/>
            <a:ext cx="1315667" cy="863141"/>
          </a:xfrm>
          <a:prstGeom prst="leftArrow">
            <a:avLst>
              <a:gd name="adj1" fmla="val 50000"/>
              <a:gd name="adj2" fmla="val 42643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orbits &amp; designations</a:t>
            </a:r>
          </a:p>
        </p:txBody>
      </p:sp>
      <p:sp>
        <p:nvSpPr>
          <p:cNvPr id="74" name="Up Arrow 73">
            <a:extLst>
              <a:ext uri="{FF2B5EF4-FFF2-40B4-BE49-F238E27FC236}">
                <a16:creationId xmlns:a16="http://schemas.microsoft.com/office/drawing/2014/main" id="{4BE58AA0-9862-8A4E-AE9B-7891D6D4A77F}"/>
              </a:ext>
            </a:extLst>
          </p:cNvPr>
          <p:cNvSpPr/>
          <p:nvPr/>
        </p:nvSpPr>
        <p:spPr>
          <a:xfrm rot="7765357">
            <a:off x="2049104" y="2765895"/>
            <a:ext cx="258030" cy="788569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auspices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E4DB990-CB73-0D46-B818-2BAC7A5262AC}"/>
              </a:ext>
            </a:extLst>
          </p:cNvPr>
          <p:cNvSpPr/>
          <p:nvPr/>
        </p:nvSpPr>
        <p:spPr>
          <a:xfrm>
            <a:off x="7282606" y="5053516"/>
            <a:ext cx="566608" cy="5873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?????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36D804F-AB76-D34B-9872-86B04A2BB477}"/>
              </a:ext>
            </a:extLst>
          </p:cNvPr>
          <p:cNvSpPr/>
          <p:nvPr/>
        </p:nvSpPr>
        <p:spPr>
          <a:xfrm>
            <a:off x="6341187" y="4407500"/>
            <a:ext cx="566608" cy="5666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SMPAG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2D8C48-68ED-FC4D-975D-E23EAC1BF4E6}"/>
              </a:ext>
            </a:extLst>
          </p:cNvPr>
          <p:cNvSpPr/>
          <p:nvPr/>
        </p:nvSpPr>
        <p:spPr>
          <a:xfrm>
            <a:off x="7266216" y="4413580"/>
            <a:ext cx="566608" cy="566608"/>
          </a:xfrm>
          <a:prstGeom prst="ellipse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MAST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36EE41-6383-BB46-BFC9-EAB9AFCFDE07}"/>
              </a:ext>
            </a:extLst>
          </p:cNvPr>
          <p:cNvCxnSpPr>
            <a:cxnSpLocks/>
          </p:cNvCxnSpPr>
          <p:nvPr/>
        </p:nvCxnSpPr>
        <p:spPr>
          <a:xfrm flipH="1">
            <a:off x="4831080" y="5495023"/>
            <a:ext cx="577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CF4F75F-A738-4C4D-8C69-06774E3BC2C6}"/>
              </a:ext>
            </a:extLst>
          </p:cNvPr>
          <p:cNvCxnSpPr>
            <a:cxnSpLocks/>
          </p:cNvCxnSpPr>
          <p:nvPr/>
        </p:nvCxnSpPr>
        <p:spPr>
          <a:xfrm>
            <a:off x="582539" y="4945722"/>
            <a:ext cx="2255808" cy="549301"/>
          </a:xfrm>
          <a:prstGeom prst="bentConnector3">
            <a:avLst>
              <a:gd name="adj1" fmla="val 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CED10D6-9B8A-1B4A-A8D4-E4CB341B8128}"/>
              </a:ext>
            </a:extLst>
          </p:cNvPr>
          <p:cNvSpPr txBox="1"/>
          <p:nvPr/>
        </p:nvSpPr>
        <p:spPr>
          <a:xfrm>
            <a:off x="56545" y="5511353"/>
            <a:ext cx="2715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3">
                    <a:lumMod val="60000"/>
                    <a:lumOff val="40000"/>
                    <a:alpha val="34000"/>
                  </a:schemeClr>
                </a:solidFill>
              </a:rPr>
              <a:t>Not Comprehensive</a:t>
            </a: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BD0FA40B-B086-DE4A-BED8-7BC7B94C408B}"/>
              </a:ext>
            </a:extLst>
          </p:cNvPr>
          <p:cNvSpPr/>
          <p:nvPr/>
        </p:nvSpPr>
        <p:spPr>
          <a:xfrm>
            <a:off x="2558992" y="2181384"/>
            <a:ext cx="543298" cy="554573"/>
          </a:xfrm>
          <a:prstGeom prst="heptagon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PDS SBN UMD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1D9AED8-E074-0F41-A7B3-B75C8F6D4B59}"/>
              </a:ext>
            </a:extLst>
          </p:cNvPr>
          <p:cNvCxnSpPr>
            <a:cxnSpLocks/>
          </p:cNvCxnSpPr>
          <p:nvPr/>
        </p:nvCxnSpPr>
        <p:spPr>
          <a:xfrm>
            <a:off x="3116117" y="2372915"/>
            <a:ext cx="1970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CBD32A2-0B4E-EB47-A237-39E618CCF821}"/>
              </a:ext>
            </a:extLst>
          </p:cNvPr>
          <p:cNvCxnSpPr>
            <a:cxnSpLocks/>
          </p:cNvCxnSpPr>
          <p:nvPr/>
        </p:nvCxnSpPr>
        <p:spPr>
          <a:xfrm>
            <a:off x="2990262" y="1970016"/>
            <a:ext cx="0" cy="214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>
            <a:extLst>
              <a:ext uri="{FF2B5EF4-FFF2-40B4-BE49-F238E27FC236}">
                <a16:creationId xmlns:a16="http://schemas.microsoft.com/office/drawing/2014/main" id="{8CFCEC3B-0005-C94A-87FB-E864EB2A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502"/>
          </a:xfrm>
        </p:spPr>
        <p:txBody>
          <a:bodyPr/>
          <a:lstStyle/>
          <a:p>
            <a:r>
              <a:rPr lang="en-US" u="sng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Mapping The MPC Eco-system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2EAECC-8EE1-724F-8243-C3427A02D534}"/>
              </a:ext>
            </a:extLst>
          </p:cNvPr>
          <p:cNvSpPr txBox="1"/>
          <p:nvPr/>
        </p:nvSpPr>
        <p:spPr>
          <a:xfrm>
            <a:off x="326571" y="6099867"/>
            <a:ext cx="836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thelas" panose="02000503000000020003" pitchFamily="2" charset="77"/>
              </a:rPr>
              <a:t>Updating inventory of Inputs and Dependencies at the MPC, to determine which products to retire, and </a:t>
            </a:r>
            <a:r>
              <a:rPr lang="en-US" b="1" dirty="0">
                <a:latin typeface="Athelas" panose="02000503000000020003" pitchFamily="2" charset="77"/>
              </a:rPr>
              <a:t>what to pull through into new DB centric Pipeline</a:t>
            </a:r>
            <a:r>
              <a:rPr lang="en-US" dirty="0">
                <a:latin typeface="Athelas" panose="02000503000000020003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859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D4C04-E723-EB4E-8CE4-4D1A67D15F34}"/>
              </a:ext>
            </a:extLst>
          </p:cNvPr>
          <p:cNvSpPr txBox="1"/>
          <p:nvPr/>
        </p:nvSpPr>
        <p:spPr>
          <a:xfrm>
            <a:off x="1290917" y="172122"/>
            <a:ext cx="67934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Database-Centric Processing Pipeline:</a:t>
            </a: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General Improvements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632F3-673C-3F4F-8D64-741678B0B285}"/>
              </a:ext>
            </a:extLst>
          </p:cNvPr>
          <p:cNvSpPr/>
          <p:nvPr/>
        </p:nvSpPr>
        <p:spPr>
          <a:xfrm>
            <a:off x="645459" y="2786232"/>
            <a:ext cx="1968649" cy="30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819E5-95B2-A041-AC51-148256100210}"/>
              </a:ext>
            </a:extLst>
          </p:cNvPr>
          <p:cNvSpPr/>
          <p:nvPr/>
        </p:nvSpPr>
        <p:spPr>
          <a:xfrm>
            <a:off x="0" y="1854940"/>
            <a:ext cx="4356847" cy="301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BCCCD-9CF4-8B45-92E6-6FEE1A40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161"/>
            <a:ext cx="9144000" cy="3359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B0AE17-0424-C24B-B50E-8C28085F3BE9}"/>
              </a:ext>
            </a:extLst>
          </p:cNvPr>
          <p:cNvSpPr txBox="1"/>
          <p:nvPr/>
        </p:nvSpPr>
        <p:spPr>
          <a:xfrm>
            <a:off x="1054248" y="5793326"/>
            <a:ext cx="726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Accommodate the 10-100X increase in observations from NEOSM and VRO </a:t>
            </a:r>
          </a:p>
        </p:txBody>
      </p:sp>
    </p:spTree>
    <p:extLst>
      <p:ext uri="{BB962C8B-B14F-4D97-AF65-F5344CB8AC3E}">
        <p14:creationId xmlns:p14="http://schemas.microsoft.com/office/powerpoint/2010/main" val="632609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BCA9B-CA4C-5C47-8B5A-049AE9C38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150"/>
            <a:ext cx="9144000" cy="344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D4C04-E723-EB4E-8CE4-4D1A67D15F34}"/>
              </a:ext>
            </a:extLst>
          </p:cNvPr>
          <p:cNvSpPr txBox="1"/>
          <p:nvPr/>
        </p:nvSpPr>
        <p:spPr>
          <a:xfrm>
            <a:off x="1290917" y="172122"/>
            <a:ext cx="67934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Database-Centric Processing Pipeline:</a:t>
            </a: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Centralized Identifications &amp; Designations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632F3-673C-3F4F-8D64-741678B0B285}"/>
              </a:ext>
            </a:extLst>
          </p:cNvPr>
          <p:cNvSpPr/>
          <p:nvPr/>
        </p:nvSpPr>
        <p:spPr>
          <a:xfrm>
            <a:off x="645459" y="2786232"/>
            <a:ext cx="1968649" cy="30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0E2D4-0D79-8045-98DA-098ADAAEDE26}"/>
              </a:ext>
            </a:extLst>
          </p:cNvPr>
          <p:cNvSpPr txBox="1"/>
          <p:nvPr/>
        </p:nvSpPr>
        <p:spPr>
          <a:xfrm>
            <a:off x="290456" y="5529431"/>
            <a:ext cx="779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Centrally organized single reference system and ID tables.</a:t>
            </a:r>
          </a:p>
        </p:txBody>
      </p:sp>
    </p:spTree>
    <p:extLst>
      <p:ext uri="{BB962C8B-B14F-4D97-AF65-F5344CB8AC3E}">
        <p14:creationId xmlns:p14="http://schemas.microsoft.com/office/powerpoint/2010/main" val="337877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D4C04-E723-EB4E-8CE4-4D1A67D15F34}"/>
              </a:ext>
            </a:extLst>
          </p:cNvPr>
          <p:cNvSpPr txBox="1"/>
          <p:nvPr/>
        </p:nvSpPr>
        <p:spPr>
          <a:xfrm>
            <a:off x="1290917" y="172122"/>
            <a:ext cx="67934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Database-Centric Processing Pipeline:</a:t>
            </a: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Orbit fitting improvements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632F3-673C-3F4F-8D64-741678B0B285}"/>
              </a:ext>
            </a:extLst>
          </p:cNvPr>
          <p:cNvSpPr/>
          <p:nvPr/>
        </p:nvSpPr>
        <p:spPr>
          <a:xfrm>
            <a:off x="645459" y="2786232"/>
            <a:ext cx="1968649" cy="30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0E2D4-0D79-8045-98DA-098ADAAEDE26}"/>
              </a:ext>
            </a:extLst>
          </p:cNvPr>
          <p:cNvSpPr txBox="1"/>
          <p:nvPr/>
        </p:nvSpPr>
        <p:spPr>
          <a:xfrm>
            <a:off x="290456" y="5529431"/>
            <a:ext cx="779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Fully utilizes ADES format information.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A313D-9921-B548-A962-D2E5C865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61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77EA-0E4F-0E43-8D3D-0108D180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Bookman Old Style" panose="02050604050505020204" pitchFamily="18" charset="0"/>
              </a:rPr>
              <a:t>Some Recent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97F22-0425-9D4B-AD58-15B61D30C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8" y="1718534"/>
            <a:ext cx="4496696" cy="4682266"/>
          </a:xfrm>
        </p:spPr>
        <p:txBody>
          <a:bodyPr/>
          <a:lstStyle/>
          <a:p>
            <a:r>
              <a:rPr lang="en-US" sz="2800" dirty="0"/>
              <a:t>Postgres ID &amp; NEOCP tables</a:t>
            </a:r>
          </a:p>
          <a:p>
            <a:pPr lvl="1"/>
            <a:r>
              <a:rPr lang="en-US" dirty="0"/>
              <a:t>Used in processing</a:t>
            </a:r>
          </a:p>
          <a:p>
            <a:pPr lvl="2"/>
            <a:r>
              <a:rPr lang="en-US" dirty="0"/>
              <a:t>Cross-ID related monthly products</a:t>
            </a:r>
          </a:p>
          <a:p>
            <a:pPr lvl="2"/>
            <a:r>
              <a:rPr lang="en-US" dirty="0"/>
              <a:t>NEOCP/PCCP </a:t>
            </a:r>
          </a:p>
          <a:p>
            <a:r>
              <a:rPr lang="en-US" sz="2800" dirty="0"/>
              <a:t>Postgres Database </a:t>
            </a:r>
          </a:p>
          <a:p>
            <a:pPr lvl="1"/>
            <a:r>
              <a:rPr lang="en-US" dirty="0"/>
              <a:t>Distribution </a:t>
            </a:r>
          </a:p>
          <a:p>
            <a:pPr lvl="2"/>
            <a:r>
              <a:rPr lang="en-US" dirty="0"/>
              <a:t>Soft Beta – by request</a:t>
            </a:r>
          </a:p>
          <a:p>
            <a:pPr lvl="2"/>
            <a:r>
              <a:rPr lang="en-US" dirty="0"/>
              <a:t>Wiki for setup</a:t>
            </a:r>
          </a:p>
          <a:p>
            <a:pPr lvl="2"/>
            <a:r>
              <a:rPr lang="en-US" dirty="0"/>
              <a:t>Support pages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45AB7-6ABF-714B-83E8-4B37D1BA4815}"/>
              </a:ext>
            </a:extLst>
          </p:cNvPr>
          <p:cNvSpPr txBox="1">
            <a:spLocks/>
          </p:cNvSpPr>
          <p:nvPr/>
        </p:nvSpPr>
        <p:spPr bwMode="auto">
          <a:xfrm>
            <a:off x="4572000" y="1610957"/>
            <a:ext cx="4496696" cy="46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Resumption of </a:t>
            </a:r>
            <a:r>
              <a:rPr lang="en-US" sz="2800" dirty="0" err="1"/>
              <a:t>Sungrazing</a:t>
            </a:r>
            <a:r>
              <a:rPr lang="en-US" sz="2800" dirty="0"/>
              <a:t> Comet processing: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515DB-0728-F44C-9350-A720F0DC5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81"/>
          <a:stretch/>
        </p:blipFill>
        <p:spPr>
          <a:xfrm>
            <a:off x="4905486" y="2718055"/>
            <a:ext cx="3859906" cy="4026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75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70E5-3562-0645-93EA-18CA838F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058"/>
            <a:ext cx="8229600" cy="1143000"/>
          </a:xfrm>
        </p:spPr>
        <p:txBody>
          <a:bodyPr/>
          <a:lstStyle/>
          <a:p>
            <a:r>
              <a:rPr lang="en-US" dirty="0"/>
              <a:t>MPC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49B1-F47F-6246-9B67-6ABA82B6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92620"/>
            <a:ext cx="8530814" cy="4822115"/>
          </a:xfrm>
          <a:effectLst/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MPC/SBN participated in the virtual Small Bodies Assessment Group meeting in June. </a:t>
            </a:r>
          </a:p>
          <a:p>
            <a:r>
              <a:rPr lang="en-US" dirty="0">
                <a:solidFill>
                  <a:srgbClr val="008000"/>
                </a:solidFill>
              </a:rPr>
              <a:t>The 7</a:t>
            </a:r>
            <a:r>
              <a:rPr lang="en-US" baseline="30000" dirty="0">
                <a:solidFill>
                  <a:srgbClr val="008000"/>
                </a:solidFill>
              </a:rPr>
              <a:t>th</a:t>
            </a:r>
            <a:r>
              <a:rPr lang="en-US" dirty="0">
                <a:solidFill>
                  <a:srgbClr val="008000"/>
                </a:solidFill>
              </a:rPr>
              <a:t> MPC User’s Group (MUG) meeting took place on June 11</a:t>
            </a:r>
            <a:r>
              <a:rPr lang="en-US" baseline="30000" dirty="0">
                <a:solidFill>
                  <a:srgbClr val="008000"/>
                </a:solidFill>
              </a:rPr>
              <a:t>th</a:t>
            </a:r>
            <a:r>
              <a:rPr lang="en-US" dirty="0">
                <a:solidFill>
                  <a:srgbClr val="008000"/>
                </a:solidFill>
              </a:rPr>
              <a:t> and 12</a:t>
            </a:r>
            <a:r>
              <a:rPr lang="en-US" baseline="30000" dirty="0">
                <a:solidFill>
                  <a:srgbClr val="008000"/>
                </a:solidFill>
              </a:rPr>
              <a:t>th</a:t>
            </a:r>
            <a:r>
              <a:rPr lang="en-US" dirty="0">
                <a:solidFill>
                  <a:srgbClr val="00800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Virtual Format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Next meeting tentatively scheduled for December, likely virtual.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Database Schema Design review in mid-October.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91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70E5-3562-0645-93EA-18CA838F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9"/>
            <a:ext cx="8229600" cy="1143000"/>
          </a:xfrm>
        </p:spPr>
        <p:txBody>
          <a:bodyPr/>
          <a:lstStyle/>
          <a:p>
            <a:r>
              <a:rPr lang="en-US" dirty="0"/>
              <a:t>MPC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49B1-F47F-6246-9B67-6ABA82B6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4983162"/>
          </a:xfrm>
        </p:spPr>
        <p:txBody>
          <a:bodyPr/>
          <a:lstStyle/>
          <a:p>
            <a:r>
              <a:rPr lang="en-US" dirty="0"/>
              <a:t>New Memorandums of Understanding (MOUs) in development: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NEOSM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RO/LSST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A3186-DA90-9641-AB64-BCDF30EA1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89" r="28000"/>
          <a:stretch/>
        </p:blipFill>
        <p:spPr>
          <a:xfrm>
            <a:off x="5359628" y="5068823"/>
            <a:ext cx="3222654" cy="1514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3E7A9-CAD8-4A48-BFE1-FC80B0BAB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628" y="2402669"/>
            <a:ext cx="3222653" cy="2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8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26EA-6CEA-A24F-BC6F-83DEFB15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16475" cy="1143000"/>
          </a:xfrm>
        </p:spPr>
        <p:txBody>
          <a:bodyPr/>
          <a:lstStyle/>
          <a:p>
            <a:r>
              <a:rPr lang="en-US" dirty="0"/>
              <a:t>MPC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38-C472-114C-B901-18A1FB69F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9860"/>
            <a:ext cx="5255111" cy="4878276"/>
          </a:xfrm>
        </p:spPr>
        <p:txBody>
          <a:bodyPr/>
          <a:lstStyle/>
          <a:p>
            <a:r>
              <a:rPr lang="en-US" sz="2400" dirty="0"/>
              <a:t>Present Operations</a:t>
            </a:r>
          </a:p>
          <a:p>
            <a:pPr lvl="1"/>
            <a:r>
              <a:rPr lang="en-US" sz="2400" dirty="0"/>
              <a:t>Staffing and COVID 19</a:t>
            </a:r>
          </a:p>
          <a:p>
            <a:pPr lvl="1"/>
            <a:r>
              <a:rPr lang="en-US" sz="2400" dirty="0"/>
              <a:t>NEOCP highlights</a:t>
            </a:r>
          </a:p>
          <a:p>
            <a:pPr lvl="1"/>
            <a:r>
              <a:rPr lang="en-US" sz="2400" dirty="0"/>
              <a:t>New Processing elements/products</a:t>
            </a:r>
          </a:p>
          <a:p>
            <a:pPr lvl="1"/>
            <a:endParaRPr lang="en-US" sz="2400" dirty="0"/>
          </a:p>
          <a:p>
            <a:r>
              <a:rPr lang="en-US" sz="2400" dirty="0"/>
              <a:t>Processing Pipeline Improvements</a:t>
            </a:r>
          </a:p>
          <a:p>
            <a:pPr lvl="1"/>
            <a:r>
              <a:rPr lang="en-US" sz="2400" dirty="0"/>
              <a:t>In development</a:t>
            </a:r>
          </a:p>
          <a:p>
            <a:pPr lvl="1"/>
            <a:r>
              <a:rPr lang="en-US" sz="2400" dirty="0"/>
              <a:t>Recent milestones</a:t>
            </a:r>
          </a:p>
          <a:p>
            <a:pPr lvl="1"/>
            <a:endParaRPr lang="en-US" sz="2400" dirty="0"/>
          </a:p>
          <a:p>
            <a:r>
              <a:rPr lang="en-US" sz="2800" dirty="0"/>
              <a:t>Community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76FCC-2556-364C-BD54-DFAF668B1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45"/>
          <a:stretch/>
        </p:blipFill>
        <p:spPr>
          <a:xfrm>
            <a:off x="6131859" y="0"/>
            <a:ext cx="3012141" cy="66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6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5D57-3AAD-F643-BD5C-FBDCED89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thelas" panose="02000503000000020003" pitchFamily="2" charset="77"/>
              </a:rPr>
              <a:t>Present MPC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EB3CC-083D-234E-B143-9C579BDDB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1673195"/>
            <a:ext cx="3415553" cy="3899266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Full complement of new hires.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COVID19 impact strongly mitigated: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works remotely, continuing regular operations.</a:t>
            </a:r>
          </a:p>
          <a:p>
            <a:pPr lvl="1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Cross-training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complete for NEOCP/PCCP operations.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A4BD6-4865-2E46-8F60-2EF06C38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061" y="1893536"/>
            <a:ext cx="5298680" cy="307092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77425-E019-474B-8BC5-4F103AFE4230}"/>
              </a:ext>
            </a:extLst>
          </p:cNvPr>
          <p:cNvSpPr txBox="1">
            <a:spLocks/>
          </p:cNvSpPr>
          <p:nvPr/>
        </p:nvSpPr>
        <p:spPr bwMode="auto">
          <a:xfrm>
            <a:off x="188259" y="5680038"/>
            <a:ext cx="8498541" cy="9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continued through G William’s retirement (in mid Feb.), but GW still affiliated with host institution.</a:t>
            </a:r>
          </a:p>
        </p:txBody>
      </p:sp>
    </p:spTree>
    <p:extLst>
      <p:ext uri="{BB962C8B-B14F-4D97-AF65-F5344CB8AC3E}">
        <p14:creationId xmlns:p14="http://schemas.microsoft.com/office/powerpoint/2010/main" val="289074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5D57-3AAD-F643-BD5C-FBDCED89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581"/>
          </a:xfrm>
        </p:spPr>
        <p:txBody>
          <a:bodyPr/>
          <a:lstStyle/>
          <a:p>
            <a:r>
              <a:rPr lang="en-US" i="1" dirty="0">
                <a:latin typeface="Athelas" panose="02000503000000020003" pitchFamily="2" charset="77"/>
              </a:rPr>
              <a:t>Present MPC Operations II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77425-E019-474B-8BC5-4F103AFE4230}"/>
              </a:ext>
            </a:extLst>
          </p:cNvPr>
          <p:cNvSpPr txBox="1">
            <a:spLocks/>
          </p:cNvSpPr>
          <p:nvPr/>
        </p:nvSpPr>
        <p:spPr bwMode="auto">
          <a:xfrm>
            <a:off x="188259" y="5680038"/>
            <a:ext cx="8498541" cy="9033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to MPECs reducing owing to cross-training and partway-transition to more automated pipeline processing.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55A943-F945-5C44-A1C1-B1529B57D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29" y="1329546"/>
            <a:ext cx="8229600" cy="419890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CD7E5C-71A0-3248-8A44-79F79CF931B2}"/>
              </a:ext>
            </a:extLst>
          </p:cNvPr>
          <p:cNvSpPr txBox="1"/>
          <p:nvPr/>
        </p:nvSpPr>
        <p:spPr>
          <a:xfrm>
            <a:off x="1220993" y="5310706"/>
            <a:ext cx="769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0B52D-C680-4641-97BD-C3B2FA1694C0}"/>
              </a:ext>
            </a:extLst>
          </p:cNvPr>
          <p:cNvSpPr txBox="1"/>
          <p:nvPr/>
        </p:nvSpPr>
        <p:spPr>
          <a:xfrm>
            <a:off x="5203116" y="5310706"/>
            <a:ext cx="769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39272-977A-0143-8CA3-F25B307330D1}"/>
              </a:ext>
            </a:extLst>
          </p:cNvPr>
          <p:cNvSpPr txBox="1"/>
          <p:nvPr/>
        </p:nvSpPr>
        <p:spPr>
          <a:xfrm>
            <a:off x="7076739" y="5308505"/>
            <a:ext cx="769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688F4-79BC-2442-B8FF-BBA73885157D}"/>
              </a:ext>
            </a:extLst>
          </p:cNvPr>
          <p:cNvSpPr txBox="1"/>
          <p:nvPr/>
        </p:nvSpPr>
        <p:spPr>
          <a:xfrm>
            <a:off x="3094616" y="5319948"/>
            <a:ext cx="769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8839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4285" y="0"/>
            <a:ext cx="350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MPC Beta Page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1184A0-9A9D-904B-8F95-08F0C296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931"/>
            <a:ext cx="4690871" cy="47130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DA80E21-EC91-B944-A756-534CE2E30E8E}"/>
              </a:ext>
            </a:extLst>
          </p:cNvPr>
          <p:cNvSpPr/>
          <p:nvPr/>
        </p:nvSpPr>
        <p:spPr>
          <a:xfrm>
            <a:off x="4201888" y="1371603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F541DA-68EF-A443-8EEC-3005E035D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0" y="620932"/>
            <a:ext cx="4142696" cy="47130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064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4285" y="0"/>
            <a:ext cx="350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MPC Beta Page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1184A0-9A9D-904B-8F95-08F0C296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931"/>
            <a:ext cx="4690871" cy="47130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DA80E21-EC91-B944-A756-534CE2E30E8E}"/>
              </a:ext>
            </a:extLst>
          </p:cNvPr>
          <p:cNvSpPr/>
          <p:nvPr/>
        </p:nvSpPr>
        <p:spPr>
          <a:xfrm>
            <a:off x="4201888" y="1371603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F541DA-68EF-A443-8EEC-3005E035D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0" y="620932"/>
            <a:ext cx="4142696" cy="4713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A671F-9530-3E45-9DBE-446C1759DA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776580"/>
            <a:ext cx="9144000" cy="44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9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9F76-8C30-4647-AC84-72809520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78" y="952499"/>
            <a:ext cx="6801976" cy="774537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latin typeface="Athelas" panose="02000503000000020003" pitchFamily="2" charset="77"/>
              </a:rPr>
              <a:t>In addition to many new MPC products previously mentioned</a:t>
            </a:r>
            <a:r>
              <a:rPr lang="en-US" sz="3000" b="1" i="1" dirty="0">
                <a:latin typeface="Athelas" panose="02000503000000020003" pitchFamily="2" charset="77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C3B42-11D5-C449-AD10-AA190658C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7036"/>
            <a:ext cx="7058842" cy="4587703"/>
          </a:xfrm>
        </p:spPr>
        <p:txBody>
          <a:bodyPr/>
          <a:lstStyle/>
          <a:p>
            <a:r>
              <a:rPr lang="en-US" sz="1800" b="1" dirty="0"/>
              <a:t>Cometary Activity Observations</a:t>
            </a:r>
          </a:p>
          <a:p>
            <a:pPr lvl="1"/>
            <a:r>
              <a:rPr lang="en-US" sz="1500" dirty="0"/>
              <a:t>Regularize Cometary reporting</a:t>
            </a:r>
          </a:p>
          <a:p>
            <a:pPr lvl="1"/>
            <a:r>
              <a:rPr lang="en-US" sz="1500" dirty="0"/>
              <a:t>Further automation of PCCP processing</a:t>
            </a:r>
          </a:p>
          <a:p>
            <a:r>
              <a:rPr lang="en-US" sz="1800" b="1" dirty="0"/>
              <a:t>MPC </a:t>
            </a:r>
            <a:r>
              <a:rPr lang="en-US" sz="1800" b="1" dirty="0" err="1"/>
              <a:t>Pointings</a:t>
            </a:r>
            <a:r>
              <a:rPr lang="en-US" sz="1800" b="1" dirty="0"/>
              <a:t> Database Submissions &amp; Queries</a:t>
            </a:r>
          </a:p>
          <a:p>
            <a:pPr lvl="1"/>
            <a:r>
              <a:rPr lang="en-US" sz="1500" dirty="0"/>
              <a:t>Decreases duplication of phase space coverage in NEO follow-up</a:t>
            </a:r>
          </a:p>
          <a:p>
            <a:r>
              <a:rPr lang="en-US" sz="1800" b="1" dirty="0"/>
              <a:t>Observation Disposition Search Page</a:t>
            </a:r>
          </a:p>
          <a:p>
            <a:pPr lvl="1"/>
            <a:r>
              <a:rPr lang="en-US" sz="1500" dirty="0"/>
              <a:t>https://</a:t>
            </a:r>
            <a:r>
              <a:rPr lang="en-US" sz="1500" dirty="0" err="1"/>
              <a:t>www.minorplanetcenter.net</a:t>
            </a:r>
            <a:r>
              <a:rPr lang="en-US" sz="1500" dirty="0"/>
              <a:t>/beta/</a:t>
            </a:r>
            <a:r>
              <a:rPr lang="en-US" sz="1500" dirty="0" err="1"/>
              <a:t>wamo.html</a:t>
            </a:r>
            <a:endParaRPr lang="en-US" sz="1500" dirty="0"/>
          </a:p>
          <a:p>
            <a:pPr lvl="1"/>
            <a:r>
              <a:rPr lang="en-US" sz="1500" dirty="0"/>
              <a:t>Identification and reference for published data</a:t>
            </a:r>
          </a:p>
          <a:p>
            <a:pPr lvl="1"/>
            <a:r>
              <a:rPr lang="en-US" sz="1500" dirty="0"/>
              <a:t>Other disposition possibilities, e.g. ITF</a:t>
            </a:r>
          </a:p>
          <a:p>
            <a:pPr lvl="1"/>
            <a:r>
              <a:rPr lang="en-US" sz="1500" dirty="0"/>
              <a:t>Simply “we have it” or “we don’t” for unprocessed data</a:t>
            </a:r>
          </a:p>
          <a:p>
            <a:r>
              <a:rPr lang="en-US" sz="1800" dirty="0"/>
              <a:t>Other products include New Observatory code request form,  information on previous NEOCP objects.  </a:t>
            </a:r>
          </a:p>
        </p:txBody>
      </p:sp>
    </p:spTree>
    <p:extLst>
      <p:ext uri="{BB962C8B-B14F-4D97-AF65-F5344CB8AC3E}">
        <p14:creationId xmlns:p14="http://schemas.microsoft.com/office/powerpoint/2010/main" val="373312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8D83F-15CB-0444-81E9-DE9DC9BFC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78"/>
            <a:ext cx="9144000" cy="5745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56031-496D-F64F-A5CD-6153E3E228CB}"/>
              </a:ext>
            </a:extLst>
          </p:cNvPr>
          <p:cNvSpPr txBox="1"/>
          <p:nvPr/>
        </p:nvSpPr>
        <p:spPr>
          <a:xfrm>
            <a:off x="129091" y="5981252"/>
            <a:ext cx="5368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hlinkClick r:id="rId3"/>
              </a:rPr>
              <a:t>https://minorplanetcenter.net/mpcops/neocp/neocp_plots/</a:t>
            </a:r>
            <a:endParaRPr lang="en-US" sz="1600" i="1" dirty="0"/>
          </a:p>
          <a:p>
            <a:r>
              <a:rPr lang="en-US" sz="1600" i="1" dirty="0">
                <a:hlinkClick r:id="rId4"/>
              </a:rPr>
              <a:t>https://www.cfa.harvard.edu/~pveres/neocp.html</a:t>
            </a:r>
            <a:endParaRPr lang="en-US" sz="1600" i="1" dirty="0"/>
          </a:p>
          <a:p>
            <a:r>
              <a:rPr lang="en-US" sz="1600" i="1" dirty="0">
                <a:hlinkClick r:id="rId5"/>
              </a:rPr>
              <a:t>https://</a:t>
            </a:r>
            <a:r>
              <a:rPr lang="en-US" sz="1600" i="1" dirty="0" err="1">
                <a:hlinkClick r:id="rId5"/>
              </a:rPr>
              <a:t>www.cfa.harvard.edu</a:t>
            </a:r>
            <a:r>
              <a:rPr lang="en-US" sz="1600" i="1" dirty="0">
                <a:hlinkClick r:id="rId5"/>
              </a:rPr>
              <a:t>/~</a:t>
            </a:r>
            <a:r>
              <a:rPr lang="en-US" sz="1600" i="1" dirty="0" err="1">
                <a:hlinkClick r:id="rId5"/>
              </a:rPr>
              <a:t>pveres</a:t>
            </a:r>
            <a:r>
              <a:rPr lang="en-US" sz="1600" i="1" dirty="0">
                <a:hlinkClick r:id="rId5"/>
              </a:rPr>
              <a:t>/</a:t>
            </a:r>
            <a:r>
              <a:rPr lang="en-US" sz="1600" i="1" dirty="0" err="1">
                <a:hlinkClick r:id="rId5"/>
              </a:rPr>
              <a:t>skyplane.html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01387846"/>
      </p:ext>
    </p:extLst>
  </p:cSld>
  <p:clrMapOvr>
    <a:masterClrMapping/>
  </p:clrMapOvr>
</p:sld>
</file>

<file path=ppt/theme/theme1.xml><?xml version="1.0" encoding="utf-8"?>
<a:theme xmlns:a="http://schemas.openxmlformats.org/drawingml/2006/main" name="MPC_MUA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MPC_MUAG.thmx</Template>
  <TotalTime>40343</TotalTime>
  <Words>997</Words>
  <Application>Microsoft Macintosh PowerPoint</Application>
  <PresentationFormat>On-screen Show (4:3)</PresentationFormat>
  <Paragraphs>205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Athelas</vt:lpstr>
      <vt:lpstr>Bookman Old Style</vt:lpstr>
      <vt:lpstr>Calibri</vt:lpstr>
      <vt:lpstr>Lucida Grande</vt:lpstr>
      <vt:lpstr>Symbol</vt:lpstr>
      <vt:lpstr>System Font Regular</vt:lpstr>
      <vt:lpstr>Times New Roman</vt:lpstr>
      <vt:lpstr>MPC_MUAG</vt:lpstr>
      <vt:lpstr>IAWN MPC Update:  Processing Improvements and Database Beta Distribution</vt:lpstr>
      <vt:lpstr>The Minor Planet Center</vt:lpstr>
      <vt:lpstr>MPC Update</vt:lpstr>
      <vt:lpstr>Present MPC Operations</vt:lpstr>
      <vt:lpstr>Present MPC Operations II</vt:lpstr>
      <vt:lpstr>PowerPoint Presentation</vt:lpstr>
      <vt:lpstr>PowerPoint Presentation</vt:lpstr>
      <vt:lpstr>In addition to many new MPC products previously mentioned: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 The MPC Eco-system</vt:lpstr>
      <vt:lpstr>PowerPoint Presentation</vt:lpstr>
      <vt:lpstr>PowerPoint Presentation</vt:lpstr>
      <vt:lpstr>PowerPoint Presentation</vt:lpstr>
      <vt:lpstr>Some Recent Milestones</vt:lpstr>
      <vt:lpstr>MPC Community</vt:lpstr>
      <vt:lpstr>MPC Community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Review, I</dc:title>
  <dc:creator>James</dc:creator>
  <cp:lastModifiedBy>James M. Bauer</cp:lastModifiedBy>
  <cp:revision>350</cp:revision>
  <cp:lastPrinted>2019-03-27T09:03:27Z</cp:lastPrinted>
  <dcterms:created xsi:type="dcterms:W3CDTF">2018-02-13T03:29:02Z</dcterms:created>
  <dcterms:modified xsi:type="dcterms:W3CDTF">2020-09-23T15:11:11Z</dcterms:modified>
</cp:coreProperties>
</file>