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1" r:id="rId1"/>
    <p:sldMasterId id="2147483779" r:id="rId2"/>
    <p:sldMasterId id="2147483787" r:id="rId3"/>
  </p:sldMasterIdLst>
  <p:notesMasterIdLst>
    <p:notesMasterId r:id="rId27"/>
  </p:notesMasterIdLst>
  <p:handoutMasterIdLst>
    <p:handoutMasterId r:id="rId28"/>
  </p:handoutMasterIdLst>
  <p:sldIdLst>
    <p:sldId id="658" r:id="rId4"/>
    <p:sldId id="665" r:id="rId5"/>
    <p:sldId id="791" r:id="rId6"/>
    <p:sldId id="684" r:id="rId7"/>
    <p:sldId id="794" r:id="rId8"/>
    <p:sldId id="795" r:id="rId9"/>
    <p:sldId id="797" r:id="rId10"/>
    <p:sldId id="796" r:id="rId11"/>
    <p:sldId id="666" r:id="rId12"/>
    <p:sldId id="689" r:id="rId13"/>
    <p:sldId id="798" r:id="rId14"/>
    <p:sldId id="799" r:id="rId15"/>
    <p:sldId id="781" r:id="rId16"/>
    <p:sldId id="790" r:id="rId17"/>
    <p:sldId id="801" r:id="rId18"/>
    <p:sldId id="802" r:id="rId19"/>
    <p:sldId id="803" r:id="rId20"/>
    <p:sldId id="804" r:id="rId21"/>
    <p:sldId id="805" r:id="rId22"/>
    <p:sldId id="778" r:id="rId23"/>
    <p:sldId id="714" r:id="rId24"/>
    <p:sldId id="808" r:id="rId25"/>
    <p:sldId id="80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FF8080"/>
    <a:srgbClr val="FF808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42"/>
    <p:restoredTop sz="93060" autoAdjust="0"/>
  </p:normalViewPr>
  <p:slideViewPr>
    <p:cSldViewPr snapToGrid="0" snapToObjects="1">
      <p:cViewPr>
        <p:scale>
          <a:sx n="116" d="100"/>
          <a:sy n="116" d="100"/>
        </p:scale>
        <p:origin x="1592" y="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520"/>
    </p:cViewPr>
  </p:sorterViewPr>
  <p:notesViewPr>
    <p:cSldViewPr snapToGrid="0" snapToObjects="1">
      <p:cViewPr varScale="1">
        <p:scale>
          <a:sx n="91" d="100"/>
          <a:sy n="91" d="100"/>
        </p:scale>
        <p:origin x="-154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A657F-70D6-1D48-B662-2A96D6919D05}" type="datetimeFigureOut">
              <a:rPr lang="en-US" smtClean="0"/>
              <a:pPr/>
              <a:t>10/19/18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9D592-EB05-F242-A4F4-C00016E8A9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417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CB5C7-7D84-944A-BD4C-4DB0F5E98C20}" type="datetimeFigureOut">
              <a:rPr lang="en-US" smtClean="0"/>
              <a:pPr/>
              <a:t>10/19/18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E72CF-6EA4-1346-9066-4929E0EF0F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200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B7BFF-279A-4137-AA58-7E564AFFA87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53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68322"/>
            <a:ext cx="6769100" cy="6858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045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492875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3315805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68322"/>
            <a:ext cx="6769100" cy="6858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589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68322"/>
            <a:ext cx="6769100" cy="6858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3176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23684F-81BD-4C2E-999E-B9265BC729A5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10/19/18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1" y="6569081"/>
            <a:ext cx="3962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1120" y="6537331"/>
            <a:ext cx="406479" cy="320675"/>
          </a:xfrm>
          <a:prstGeom prst="rect">
            <a:avLst/>
          </a:prstGeom>
        </p:spPr>
        <p:txBody>
          <a:bodyPr/>
          <a:lstStyle/>
          <a:p>
            <a:fld id="{337E1165-9324-42EE-9C62-52D9371554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1883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A415C-CFD4-4ADD-BABE-E33B978E433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7662866"/>
      </p:ext>
    </p:extLst>
  </p:cSld>
  <p:clrMapOvr>
    <a:masterClrMapping/>
  </p:clrMapOvr>
  <p:transition spd="med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68322"/>
            <a:ext cx="6769100" cy="6858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1402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23684F-81BD-4C2E-999E-B9265BC729A5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10/19/18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1" y="6569081"/>
            <a:ext cx="3962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1120" y="6537331"/>
            <a:ext cx="406479" cy="320675"/>
          </a:xfrm>
          <a:prstGeom prst="rect">
            <a:avLst/>
          </a:prstGeom>
        </p:spPr>
        <p:txBody>
          <a:bodyPr/>
          <a:lstStyle/>
          <a:p>
            <a:fld id="{337E1165-9324-42EE-9C62-52D9371554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3933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/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492875"/>
            <a:ext cx="1352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3833" y="6492875"/>
            <a:ext cx="546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8917" y="6492875"/>
            <a:ext cx="1267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B505-5A34-8746-A5A9-793D5E51FFC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4135" y="917222"/>
            <a:ext cx="8231188" cy="32790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4026" y="454025"/>
            <a:ext cx="8232774" cy="4360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250316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200" y="1287463"/>
            <a:ext cx="8337550" cy="4808537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0035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00A7F9-4FA0-44A0-B74A-736CC8ABE231}" type="slidenum">
              <a:rPr lang="en-US" sz="1200">
                <a:solidFill>
                  <a:prstClr val="black"/>
                </a:solidFill>
                <a:latin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92830"/>
            <a:ext cx="9143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914118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Pre-decisional, for planning and discussion purposes only</a:t>
            </a:r>
            <a:endParaRPr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994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A415C-CFD4-4ADD-BABE-E33B978E433C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1749"/>
      </p:ext>
    </p:extLst>
  </p:cSld>
  <p:clrMapOvr>
    <a:masterClrMapping/>
  </p:clrMapOvr>
  <p:transition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68322"/>
            <a:ext cx="6769100" cy="6858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6892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168322"/>
            <a:ext cx="6769100" cy="6858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11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23684F-81BD-4C2E-999E-B9265BC729A5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10/19/18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1" y="6569081"/>
            <a:ext cx="3962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1120" y="6537331"/>
            <a:ext cx="406479" cy="320675"/>
          </a:xfrm>
          <a:prstGeom prst="rect">
            <a:avLst/>
          </a:prstGeom>
        </p:spPr>
        <p:txBody>
          <a:bodyPr/>
          <a:lstStyle/>
          <a:p>
            <a:fld id="{337E1165-9324-42EE-9C62-52D93715544D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099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04900" y="152400"/>
            <a:ext cx="6807200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Line 26"/>
          <p:cNvSpPr>
            <a:spLocks noChangeShapeType="1"/>
          </p:cNvSpPr>
          <p:nvPr/>
        </p:nvSpPr>
        <p:spPr bwMode="auto">
          <a:xfrm>
            <a:off x="1588" y="1066800"/>
            <a:ext cx="9142412" cy="0"/>
          </a:xfrm>
          <a:prstGeom prst="line">
            <a:avLst/>
          </a:prstGeom>
          <a:noFill/>
          <a:ln w="57150" cmpd="thinThick">
            <a:solidFill>
              <a:srgbClr val="DA1804"/>
            </a:solidFill>
            <a:round/>
            <a:headEnd/>
            <a:tailEnd/>
          </a:ln>
          <a:effectLst/>
        </p:spPr>
        <p:txBody>
          <a:bodyPr wrap="none" lIns="91411" tIns="45706" rIns="91411" bIns="4570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ＭＳ Ｐゴシック" pitchFamily="49" charset="-128"/>
              <a:cs typeface="ＭＳ Ｐゴシック" pitchFamily="49" charset="-128"/>
            </a:endParaRPr>
          </a:p>
        </p:txBody>
      </p:sp>
      <p:pic>
        <p:nvPicPr>
          <p:cNvPr id="13" name="Picture 21" descr="meatball best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30" y="179832"/>
            <a:ext cx="749870" cy="6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JPL Logo Red Justified Use w White Bkg.eps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590"/>
          <a:stretch/>
        </p:blipFill>
        <p:spPr>
          <a:xfrm>
            <a:off x="8064500" y="279400"/>
            <a:ext cx="1016000" cy="5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0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6" r:id="rId4"/>
    <p:sldLayoutId id="2147483777" r:id="rId5"/>
    <p:sldLayoutId id="2147483778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+mj-lt"/>
          <a:ea typeface="ＭＳ Ｐゴシック" pitchFamily="54" charset="-128"/>
          <a:cs typeface="ＭＳ Ｐゴシック" pitchFamily="54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0090"/>
          </a:solidFill>
          <a:latin typeface="Arial" pitchFamily="47" charset="0"/>
          <a:ea typeface="ＭＳ Ｐゴシック" pitchFamily="54" charset="-128"/>
          <a:cs typeface="ＭＳ Ｐゴシック" pitchFamily="5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0090"/>
          </a:solidFill>
          <a:latin typeface="Arial" pitchFamily="47" charset="0"/>
          <a:ea typeface="ＭＳ Ｐゴシック" pitchFamily="54" charset="-128"/>
          <a:cs typeface="ＭＳ Ｐゴシック" pitchFamily="5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0090"/>
          </a:solidFill>
          <a:latin typeface="Arial" pitchFamily="47" charset="0"/>
          <a:ea typeface="ＭＳ Ｐゴシック" pitchFamily="54" charset="-128"/>
          <a:cs typeface="ＭＳ Ｐゴシック" pitchFamily="5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0090"/>
          </a:solidFill>
          <a:latin typeface="Arial" pitchFamily="47" charset="0"/>
          <a:ea typeface="ＭＳ Ｐゴシック" pitchFamily="54" charset="-128"/>
          <a:cs typeface="ＭＳ Ｐゴシック" pitchFamily="54" charset="-128"/>
        </a:defRPr>
      </a:lvl5pPr>
      <a:lvl6pPr marL="457059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4F1705"/>
          </a:solidFill>
          <a:latin typeface="Arial" pitchFamily="47" charset="0"/>
        </a:defRPr>
      </a:lvl6pPr>
      <a:lvl7pPr marL="914118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4F1705"/>
          </a:solidFill>
          <a:latin typeface="Arial" pitchFamily="47" charset="0"/>
        </a:defRPr>
      </a:lvl7pPr>
      <a:lvl8pPr marL="137118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4F1705"/>
          </a:solidFill>
          <a:latin typeface="Arial" pitchFamily="47" charset="0"/>
        </a:defRPr>
      </a:lvl8pPr>
      <a:lvl9pPr marL="1828239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4F1705"/>
          </a:solidFill>
          <a:latin typeface="Arial" pitchFamily="47" charset="0"/>
        </a:defRPr>
      </a:lvl9pPr>
    </p:titleStyle>
    <p:bodyStyle>
      <a:lvl1pPr marL="223766" indent="-223766" algn="l" rtl="0" eaLnBrk="1" fontAlgn="base" hangingPunct="1">
        <a:spcBef>
          <a:spcPts val="1200"/>
        </a:spcBef>
        <a:spcAft>
          <a:spcPct val="0"/>
        </a:spcAft>
        <a:buChar char="•"/>
        <a:defRPr sz="2000">
          <a:solidFill>
            <a:srgbClr val="000090"/>
          </a:solidFill>
          <a:latin typeface="+mn-lt"/>
          <a:ea typeface="ＭＳ Ｐゴシック" pitchFamily="54" charset="-128"/>
          <a:cs typeface="ＭＳ Ｐゴシック" pitchFamily="54" charset="-128"/>
        </a:defRPr>
      </a:lvl1pPr>
      <a:lvl2pPr marL="572912" indent="-225353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00090"/>
          </a:solidFill>
          <a:latin typeface="+mn-lt"/>
          <a:ea typeface="ＭＳ Ｐゴシック" pitchFamily="47" charset="-128"/>
        </a:defRPr>
      </a:lvl2pPr>
      <a:lvl3pPr marL="850639" indent="-1618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000090"/>
          </a:solidFill>
          <a:latin typeface="+mn-lt"/>
          <a:ea typeface="ヒラギノ角ゴ Pro W3" pitchFamily="-106" charset="-128"/>
          <a:cs typeface="ヒラギノ角ゴ Pro W3" pitchFamily="-106" charset="-128"/>
        </a:defRPr>
      </a:lvl3pPr>
      <a:lvl4pPr marL="1139477" indent="-174571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000090"/>
          </a:solidFill>
          <a:latin typeface="+mn-lt"/>
          <a:ea typeface="ヒラギノ角ゴ Pro W3" pitchFamily="-106" charset="-128"/>
          <a:cs typeface="ヒラギノ角ゴ Pro W3" pitchFamily="54" charset="-128"/>
        </a:defRPr>
      </a:lvl4pPr>
      <a:lvl5pPr marL="1431486" indent="-16981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>
          <a:solidFill>
            <a:srgbClr val="000090"/>
          </a:solidFill>
          <a:latin typeface="+mn-lt"/>
          <a:ea typeface="ＭＳ Ｐゴシック" pitchFamily="59" charset="-128"/>
          <a:cs typeface="ＭＳ Ｐゴシック" pitchFamily="59" charset="-128"/>
        </a:defRPr>
      </a:lvl5pPr>
      <a:lvl6pPr marL="1888544" indent="-169811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F1705"/>
          </a:solidFill>
          <a:latin typeface="+mn-lt"/>
          <a:ea typeface="ＭＳ Ｐゴシック" pitchFamily="47" charset="-128"/>
        </a:defRPr>
      </a:lvl6pPr>
      <a:lvl7pPr marL="2345605" indent="-169811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F1705"/>
          </a:solidFill>
          <a:latin typeface="+mn-lt"/>
          <a:ea typeface="ＭＳ Ｐゴシック" pitchFamily="47" charset="-128"/>
        </a:defRPr>
      </a:lvl7pPr>
      <a:lvl8pPr marL="2802663" indent="-169811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F1705"/>
          </a:solidFill>
          <a:latin typeface="+mn-lt"/>
          <a:ea typeface="ＭＳ Ｐゴシック" pitchFamily="47" charset="-128"/>
        </a:defRPr>
      </a:lvl8pPr>
      <a:lvl9pPr marL="3259723" indent="-169811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F1705"/>
          </a:solidFill>
          <a:latin typeface="+mn-lt"/>
          <a:ea typeface="ＭＳ Ｐゴシック" pitchFamily="47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04900" y="152400"/>
            <a:ext cx="6807200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Line 26"/>
          <p:cNvSpPr>
            <a:spLocks noChangeShapeType="1"/>
          </p:cNvSpPr>
          <p:nvPr/>
        </p:nvSpPr>
        <p:spPr bwMode="auto">
          <a:xfrm>
            <a:off x="1588" y="1066800"/>
            <a:ext cx="9142412" cy="0"/>
          </a:xfrm>
          <a:prstGeom prst="line">
            <a:avLst/>
          </a:prstGeom>
          <a:noFill/>
          <a:ln w="57150" cmpd="thinThick">
            <a:solidFill>
              <a:srgbClr val="DA1804"/>
            </a:solidFill>
            <a:round/>
            <a:headEnd/>
            <a:tailEnd/>
          </a:ln>
          <a:effectLst/>
        </p:spPr>
        <p:txBody>
          <a:bodyPr wrap="none" lIns="91411" tIns="45706" rIns="91411" bIns="4570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ＭＳ Ｐゴシック" pitchFamily="49" charset="-128"/>
              <a:cs typeface="ＭＳ Ｐゴシック" pitchFamily="49" charset="-128"/>
            </a:endParaRPr>
          </a:p>
        </p:txBody>
      </p:sp>
      <p:pic>
        <p:nvPicPr>
          <p:cNvPr id="13" name="Picture 21" descr="meatball best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30" y="179832"/>
            <a:ext cx="749870" cy="6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JPL Logo Red Justified Use w White Bkg.eps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590"/>
          <a:stretch/>
        </p:blipFill>
        <p:spPr>
          <a:xfrm>
            <a:off x="8064500" y="279400"/>
            <a:ext cx="1016000" cy="5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2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4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+mj-lt"/>
          <a:ea typeface="ＭＳ Ｐゴシック" pitchFamily="54" charset="-128"/>
          <a:cs typeface="ＭＳ Ｐゴシック" pitchFamily="54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0090"/>
          </a:solidFill>
          <a:latin typeface="Arial" pitchFamily="47" charset="0"/>
          <a:ea typeface="ＭＳ Ｐゴシック" pitchFamily="54" charset="-128"/>
          <a:cs typeface="ＭＳ Ｐゴシック" pitchFamily="5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0090"/>
          </a:solidFill>
          <a:latin typeface="Arial" pitchFamily="47" charset="0"/>
          <a:ea typeface="ＭＳ Ｐゴシック" pitchFamily="54" charset="-128"/>
          <a:cs typeface="ＭＳ Ｐゴシック" pitchFamily="5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0090"/>
          </a:solidFill>
          <a:latin typeface="Arial" pitchFamily="47" charset="0"/>
          <a:ea typeface="ＭＳ Ｐゴシック" pitchFamily="54" charset="-128"/>
          <a:cs typeface="ＭＳ Ｐゴシック" pitchFamily="5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0090"/>
          </a:solidFill>
          <a:latin typeface="Arial" pitchFamily="47" charset="0"/>
          <a:ea typeface="ＭＳ Ｐゴシック" pitchFamily="54" charset="-128"/>
          <a:cs typeface="ＭＳ Ｐゴシック" pitchFamily="54" charset="-128"/>
        </a:defRPr>
      </a:lvl5pPr>
      <a:lvl6pPr marL="457059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4F1705"/>
          </a:solidFill>
          <a:latin typeface="Arial" pitchFamily="47" charset="0"/>
        </a:defRPr>
      </a:lvl6pPr>
      <a:lvl7pPr marL="914118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4F1705"/>
          </a:solidFill>
          <a:latin typeface="Arial" pitchFamily="47" charset="0"/>
        </a:defRPr>
      </a:lvl7pPr>
      <a:lvl8pPr marL="137118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4F1705"/>
          </a:solidFill>
          <a:latin typeface="Arial" pitchFamily="47" charset="0"/>
        </a:defRPr>
      </a:lvl8pPr>
      <a:lvl9pPr marL="1828239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4F1705"/>
          </a:solidFill>
          <a:latin typeface="Arial" pitchFamily="47" charset="0"/>
        </a:defRPr>
      </a:lvl9pPr>
    </p:titleStyle>
    <p:bodyStyle>
      <a:lvl1pPr marL="223766" indent="-223766" algn="l" rtl="0" eaLnBrk="1" fontAlgn="base" hangingPunct="1">
        <a:spcBef>
          <a:spcPts val="1200"/>
        </a:spcBef>
        <a:spcAft>
          <a:spcPct val="0"/>
        </a:spcAft>
        <a:buChar char="•"/>
        <a:defRPr sz="2000">
          <a:solidFill>
            <a:srgbClr val="000090"/>
          </a:solidFill>
          <a:latin typeface="+mn-lt"/>
          <a:ea typeface="ＭＳ Ｐゴシック" pitchFamily="54" charset="-128"/>
          <a:cs typeface="ＭＳ Ｐゴシック" pitchFamily="54" charset="-128"/>
        </a:defRPr>
      </a:lvl1pPr>
      <a:lvl2pPr marL="572912" indent="-225353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00090"/>
          </a:solidFill>
          <a:latin typeface="+mn-lt"/>
          <a:ea typeface="ＭＳ Ｐゴシック" pitchFamily="47" charset="-128"/>
        </a:defRPr>
      </a:lvl2pPr>
      <a:lvl3pPr marL="850639" indent="-1618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000090"/>
          </a:solidFill>
          <a:latin typeface="+mn-lt"/>
          <a:ea typeface="ヒラギノ角ゴ Pro W3" pitchFamily="-106" charset="-128"/>
          <a:cs typeface="ヒラギノ角ゴ Pro W3" pitchFamily="-106" charset="-128"/>
        </a:defRPr>
      </a:lvl3pPr>
      <a:lvl4pPr marL="1139477" indent="-174571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000090"/>
          </a:solidFill>
          <a:latin typeface="+mn-lt"/>
          <a:ea typeface="ヒラギノ角ゴ Pro W3" pitchFamily="-106" charset="-128"/>
          <a:cs typeface="ヒラギノ角ゴ Pro W3" pitchFamily="54" charset="-128"/>
        </a:defRPr>
      </a:lvl4pPr>
      <a:lvl5pPr marL="1431486" indent="-16981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>
          <a:solidFill>
            <a:srgbClr val="000090"/>
          </a:solidFill>
          <a:latin typeface="+mn-lt"/>
          <a:ea typeface="ＭＳ Ｐゴシック" pitchFamily="59" charset="-128"/>
          <a:cs typeface="ＭＳ Ｐゴシック" pitchFamily="59" charset="-128"/>
        </a:defRPr>
      </a:lvl5pPr>
      <a:lvl6pPr marL="1888544" indent="-169811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F1705"/>
          </a:solidFill>
          <a:latin typeface="+mn-lt"/>
          <a:ea typeface="ＭＳ Ｐゴシック" pitchFamily="47" charset="-128"/>
        </a:defRPr>
      </a:lvl6pPr>
      <a:lvl7pPr marL="2345605" indent="-169811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F1705"/>
          </a:solidFill>
          <a:latin typeface="+mn-lt"/>
          <a:ea typeface="ＭＳ Ｐゴシック" pitchFamily="47" charset="-128"/>
        </a:defRPr>
      </a:lvl7pPr>
      <a:lvl8pPr marL="2802663" indent="-169811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F1705"/>
          </a:solidFill>
          <a:latin typeface="+mn-lt"/>
          <a:ea typeface="ＭＳ Ｐゴシック" pitchFamily="47" charset="-128"/>
        </a:defRPr>
      </a:lvl8pPr>
      <a:lvl9pPr marL="3259723" indent="-169811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F1705"/>
          </a:solidFill>
          <a:latin typeface="+mn-lt"/>
          <a:ea typeface="ＭＳ Ｐゴシック" pitchFamily="47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05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04900" y="152400"/>
            <a:ext cx="6807200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Line 26"/>
          <p:cNvSpPr>
            <a:spLocks noChangeShapeType="1"/>
          </p:cNvSpPr>
          <p:nvPr/>
        </p:nvSpPr>
        <p:spPr bwMode="auto">
          <a:xfrm>
            <a:off x="1588" y="1066800"/>
            <a:ext cx="9142412" cy="0"/>
          </a:xfrm>
          <a:prstGeom prst="line">
            <a:avLst/>
          </a:prstGeom>
          <a:noFill/>
          <a:ln w="57150" cmpd="thinThick">
            <a:solidFill>
              <a:srgbClr val="DA1804"/>
            </a:solidFill>
            <a:round/>
            <a:headEnd/>
            <a:tailEnd/>
          </a:ln>
          <a:effectLst/>
        </p:spPr>
        <p:txBody>
          <a:bodyPr wrap="none" lIns="91411" tIns="45706" rIns="91411" bIns="45706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ＭＳ Ｐゴシック" pitchFamily="49" charset="-128"/>
              <a:cs typeface="ＭＳ Ｐゴシック" pitchFamily="49" charset="-128"/>
            </a:endParaRPr>
          </a:p>
        </p:txBody>
      </p:sp>
      <p:pic>
        <p:nvPicPr>
          <p:cNvPr id="13" name="Picture 21" descr="meatball best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30" y="179832"/>
            <a:ext cx="749870" cy="6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JPL Logo Red Justified Use w White Bkg.eps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590"/>
          <a:stretch/>
        </p:blipFill>
        <p:spPr>
          <a:xfrm>
            <a:off x="8064500" y="279400"/>
            <a:ext cx="1016000" cy="5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7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2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+mj-lt"/>
          <a:ea typeface="ＭＳ Ｐゴシック" pitchFamily="54" charset="-128"/>
          <a:cs typeface="ＭＳ Ｐゴシック" pitchFamily="54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0090"/>
          </a:solidFill>
          <a:latin typeface="Arial" pitchFamily="47" charset="0"/>
          <a:ea typeface="ＭＳ Ｐゴシック" pitchFamily="54" charset="-128"/>
          <a:cs typeface="ＭＳ Ｐゴシック" pitchFamily="5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0090"/>
          </a:solidFill>
          <a:latin typeface="Arial" pitchFamily="47" charset="0"/>
          <a:ea typeface="ＭＳ Ｐゴシック" pitchFamily="54" charset="-128"/>
          <a:cs typeface="ＭＳ Ｐゴシック" pitchFamily="5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0090"/>
          </a:solidFill>
          <a:latin typeface="Arial" pitchFamily="47" charset="0"/>
          <a:ea typeface="ＭＳ Ｐゴシック" pitchFamily="54" charset="-128"/>
          <a:cs typeface="ＭＳ Ｐゴシック" pitchFamily="5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>
          <a:solidFill>
            <a:srgbClr val="000090"/>
          </a:solidFill>
          <a:latin typeface="Arial" pitchFamily="47" charset="0"/>
          <a:ea typeface="ＭＳ Ｐゴシック" pitchFamily="54" charset="-128"/>
          <a:cs typeface="ＭＳ Ｐゴシック" pitchFamily="54" charset="-128"/>
        </a:defRPr>
      </a:lvl5pPr>
      <a:lvl6pPr marL="457059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4F1705"/>
          </a:solidFill>
          <a:latin typeface="Arial" pitchFamily="47" charset="0"/>
        </a:defRPr>
      </a:lvl6pPr>
      <a:lvl7pPr marL="914118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4F1705"/>
          </a:solidFill>
          <a:latin typeface="Arial" pitchFamily="47" charset="0"/>
        </a:defRPr>
      </a:lvl7pPr>
      <a:lvl8pPr marL="137118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4F1705"/>
          </a:solidFill>
          <a:latin typeface="Arial" pitchFamily="47" charset="0"/>
        </a:defRPr>
      </a:lvl8pPr>
      <a:lvl9pPr marL="1828239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4F1705"/>
          </a:solidFill>
          <a:latin typeface="Arial" pitchFamily="47" charset="0"/>
        </a:defRPr>
      </a:lvl9pPr>
    </p:titleStyle>
    <p:bodyStyle>
      <a:lvl1pPr marL="223766" indent="-223766" algn="l" rtl="0" eaLnBrk="1" fontAlgn="base" hangingPunct="1">
        <a:spcBef>
          <a:spcPts val="1200"/>
        </a:spcBef>
        <a:spcAft>
          <a:spcPct val="0"/>
        </a:spcAft>
        <a:buChar char="•"/>
        <a:defRPr sz="2000">
          <a:solidFill>
            <a:srgbClr val="000090"/>
          </a:solidFill>
          <a:latin typeface="+mn-lt"/>
          <a:ea typeface="ＭＳ Ｐゴシック" pitchFamily="54" charset="-128"/>
          <a:cs typeface="ＭＳ Ｐゴシック" pitchFamily="54" charset="-128"/>
        </a:defRPr>
      </a:lvl1pPr>
      <a:lvl2pPr marL="572912" indent="-225353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00090"/>
          </a:solidFill>
          <a:latin typeface="+mn-lt"/>
          <a:ea typeface="ＭＳ Ｐゴシック" pitchFamily="47" charset="-128"/>
        </a:defRPr>
      </a:lvl2pPr>
      <a:lvl3pPr marL="850639" indent="-1618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000090"/>
          </a:solidFill>
          <a:latin typeface="+mn-lt"/>
          <a:ea typeface="ヒラギノ角ゴ Pro W3" pitchFamily="-106" charset="-128"/>
          <a:cs typeface="ヒラギノ角ゴ Pro W3" pitchFamily="-106" charset="-128"/>
        </a:defRPr>
      </a:lvl3pPr>
      <a:lvl4pPr marL="1139477" indent="-174571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000090"/>
          </a:solidFill>
          <a:latin typeface="+mn-lt"/>
          <a:ea typeface="ヒラギノ角ゴ Pro W3" pitchFamily="-106" charset="-128"/>
          <a:cs typeface="ヒラギノ角ゴ Pro W3" pitchFamily="54" charset="-128"/>
        </a:defRPr>
      </a:lvl4pPr>
      <a:lvl5pPr marL="1431486" indent="-16981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>
          <a:solidFill>
            <a:srgbClr val="000090"/>
          </a:solidFill>
          <a:latin typeface="+mn-lt"/>
          <a:ea typeface="ＭＳ Ｐゴシック" pitchFamily="59" charset="-128"/>
          <a:cs typeface="ＭＳ Ｐゴシック" pitchFamily="59" charset="-128"/>
        </a:defRPr>
      </a:lvl5pPr>
      <a:lvl6pPr marL="1888544" indent="-169811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F1705"/>
          </a:solidFill>
          <a:latin typeface="+mn-lt"/>
          <a:ea typeface="ＭＳ Ｐゴシック" pitchFamily="47" charset="-128"/>
        </a:defRPr>
      </a:lvl6pPr>
      <a:lvl7pPr marL="2345605" indent="-169811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F1705"/>
          </a:solidFill>
          <a:latin typeface="+mn-lt"/>
          <a:ea typeface="ＭＳ Ｐゴシック" pitchFamily="47" charset="-128"/>
        </a:defRPr>
      </a:lvl7pPr>
      <a:lvl8pPr marL="2802663" indent="-169811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F1705"/>
          </a:solidFill>
          <a:latin typeface="+mn-lt"/>
          <a:ea typeface="ＭＳ Ｐゴシック" pitchFamily="47" charset="-128"/>
        </a:defRPr>
      </a:lvl8pPr>
      <a:lvl9pPr marL="3259723" indent="-169811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4F1705"/>
          </a:solidFill>
          <a:latin typeface="+mn-lt"/>
          <a:ea typeface="ＭＳ Ｐゴシック" pitchFamily="47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As_Orbit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81387" y="0"/>
            <a:ext cx="9325387" cy="722811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33831" y="5174373"/>
            <a:ext cx="8606117" cy="990600"/>
          </a:xfrm>
        </p:spPr>
        <p:txBody>
          <a:bodyPr>
            <a:noAutofit/>
          </a:bodyPr>
          <a:lstStyle/>
          <a:p>
            <a:pPr algn="l">
              <a:spcBef>
                <a:spcPts val="3000"/>
              </a:spcBef>
            </a:pPr>
            <a:r>
              <a:rPr lang="en-US" sz="4000" b="1" dirty="0">
                <a:solidFill>
                  <a:schemeClr val="bg1"/>
                </a:solidFill>
                <a:latin typeface="Calibri" pitchFamily="34" charset="0"/>
              </a:rPr>
              <a:t>CNEOS Status Update</a:t>
            </a:r>
            <a:br>
              <a:rPr lang="en-US" sz="14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Paul Chodas</a:t>
            </a:r>
            <a:br>
              <a:rPr lang="en-US" sz="24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Director, Center for NEO Studies (CNEOS)</a:t>
            </a:r>
            <a:br>
              <a:rPr lang="en-US" sz="2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Calibri" pitchFamily="34" charset="0"/>
              </a:rPr>
              <a:t>Jet Propulsion Laboratory, California Institute of Technology</a:t>
            </a:r>
            <a:br>
              <a:rPr lang="en-US" sz="2000" dirty="0">
                <a:solidFill>
                  <a:schemeClr val="bg1"/>
                </a:solidFill>
                <a:latin typeface="Calibri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6</a:t>
            </a:r>
            <a:r>
              <a:rPr lang="en-US" sz="1600" baseline="30000" dirty="0">
                <a:solidFill>
                  <a:schemeClr val="bg1"/>
                </a:solidFill>
                <a:latin typeface="Calibri" pitchFamily="34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IAWN Steering Group Meeting, Knoxville TN, Oct. 19, 2018</a:t>
            </a:r>
          </a:p>
        </p:txBody>
      </p:sp>
      <p:pic>
        <p:nvPicPr>
          <p:cNvPr id="6" name="Picture 21" descr="meatball be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30" y="144525"/>
            <a:ext cx="749870" cy="6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JPL Logo Red Justified Use w White Bkg.e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590"/>
          <a:stretch/>
        </p:blipFill>
        <p:spPr>
          <a:xfrm>
            <a:off x="8064500" y="279400"/>
            <a:ext cx="1016000" cy="5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5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CNEOS: Close Approach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A7435-066A-BB4C-8738-309EA2229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6" y="1170787"/>
            <a:ext cx="9047477" cy="45668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1BD4F9-F0CF-464E-8448-81136C96DA33}"/>
              </a:ext>
            </a:extLst>
          </p:cNvPr>
          <p:cNvSpPr/>
          <p:nvPr/>
        </p:nvSpPr>
        <p:spPr bwMode="auto">
          <a:xfrm>
            <a:off x="170822" y="4702631"/>
            <a:ext cx="8920071" cy="200966"/>
          </a:xfrm>
          <a:prstGeom prst="rect">
            <a:avLst/>
          </a:prstGeom>
          <a:solidFill>
            <a:srgbClr val="FFFF0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7" charset="0"/>
              <a:ea typeface="ＭＳ Ｐゴシック" pitchFamily="47" charset="-128"/>
              <a:cs typeface="ＭＳ Ｐゴシック" pitchFamily="4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5560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5719E-C05E-264B-BCA7-88F004D9B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Individual Object  Close Approach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34CC2-0FA5-9B41-8FCB-98C573FA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05" y="1108181"/>
            <a:ext cx="8460714" cy="55741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79D601-4494-524B-8EBE-7AC0EB3079EC}"/>
              </a:ext>
            </a:extLst>
          </p:cNvPr>
          <p:cNvSpPr/>
          <p:nvPr/>
        </p:nvSpPr>
        <p:spPr bwMode="auto">
          <a:xfrm>
            <a:off x="311543" y="6008903"/>
            <a:ext cx="8383349" cy="221963"/>
          </a:xfrm>
          <a:prstGeom prst="rect">
            <a:avLst/>
          </a:prstGeom>
          <a:solidFill>
            <a:srgbClr val="FFFF00">
              <a:alpha val="3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7" charset="0"/>
              <a:ea typeface="ＭＳ Ｐゴシック" pitchFamily="47" charset="-128"/>
              <a:cs typeface="ＭＳ Ｐゴシック" pitchFamily="4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286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7FA64-5C89-CA41-8736-D5E0452D6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Sentry Risk 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F5F2A-D7A1-5340-AD02-8FE005CD6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92" y="1201078"/>
            <a:ext cx="8348267" cy="534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02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How Sentry Performs Impact Hazard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57200" y="1187878"/>
            <a:ext cx="8337550" cy="4808537"/>
          </a:xfrm>
        </p:spPr>
        <p:txBody>
          <a:bodyPr/>
          <a:lstStyle/>
          <a:p>
            <a:r>
              <a:rPr lang="en-US" dirty="0"/>
              <a:t>Orbit dynamics are inherently </a:t>
            </a:r>
            <a:r>
              <a:rPr lang="en-US" u="sng" dirty="0"/>
              <a:t>non-linear</a:t>
            </a:r>
            <a:r>
              <a:rPr lang="en-US" dirty="0"/>
              <a:t>, so sample the </a:t>
            </a:r>
            <a:br>
              <a:rPr lang="en-US" dirty="0"/>
            </a:br>
            <a:r>
              <a:rPr lang="en-US" dirty="0"/>
              <a:t>uncertainty at epoch and integrate each case separately</a:t>
            </a:r>
            <a:endParaRPr lang="en-US" u="sng" dirty="0"/>
          </a:p>
          <a:p>
            <a:pPr lvl="1"/>
            <a:r>
              <a:rPr lang="en-US" dirty="0"/>
              <a:t>10,001 samples over +/- 5 sigma with Gaussian distribution</a:t>
            </a:r>
          </a:p>
          <a:p>
            <a:r>
              <a:rPr lang="en-US" dirty="0"/>
              <a:t>Propagate forward 100 years, recording all close </a:t>
            </a:r>
            <a:br>
              <a:rPr lang="en-US" dirty="0"/>
            </a:br>
            <a:r>
              <a:rPr lang="en-US" dirty="0"/>
              <a:t>approaches, with uncertainties; group sequences of close</a:t>
            </a:r>
            <a:br>
              <a:rPr lang="en-US" dirty="0"/>
            </a:br>
            <a:r>
              <a:rPr lang="en-US" dirty="0"/>
              <a:t>approaches into “streams”</a:t>
            </a:r>
          </a:p>
          <a:p>
            <a:r>
              <a:rPr lang="en-US" dirty="0"/>
              <a:t>Interpolate for closest approach of each stream</a:t>
            </a:r>
          </a:p>
          <a:p>
            <a:r>
              <a:rPr lang="en-US" dirty="0"/>
              <a:t>Compute linearized impact probabilities with P</a:t>
            </a:r>
            <a:r>
              <a:rPr lang="en-US" sz="2400" baseline="-25000" dirty="0"/>
              <a:t>ip</a:t>
            </a:r>
            <a:r>
              <a:rPr lang="en-US" dirty="0"/>
              <a:t> &gt; ~10</a:t>
            </a:r>
            <a:r>
              <a:rPr lang="en-US" sz="2200" baseline="30000" dirty="0"/>
              <a:t>-7</a:t>
            </a:r>
          </a:p>
          <a:p>
            <a:pPr lvl="0"/>
            <a:r>
              <a:rPr lang="en-US" dirty="0"/>
              <a:t>New this year: Monte Carlo hazard analysis for selected objects</a:t>
            </a:r>
          </a:p>
          <a:p>
            <a:endParaRPr lang="en-US" sz="2200" baseline="30000" dirty="0"/>
          </a:p>
        </p:txBody>
      </p:sp>
      <p:pic>
        <p:nvPicPr>
          <p:cNvPr id="4" name="Picture 4" descr="C:\Documents and Settings\chesley\My Documents\Presentations\NEO Program\figures\mults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8836" y="1187878"/>
            <a:ext cx="2126527" cy="269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A0DCBF-D4B7-1041-AC6E-4ED7D67A7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45" r="19551" b="16002"/>
          <a:stretch/>
        </p:blipFill>
        <p:spPr>
          <a:xfrm>
            <a:off x="496188" y="4585352"/>
            <a:ext cx="7948292" cy="203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32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Short-Term Impact Hazard Assessment (Scout)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57199" y="1287463"/>
            <a:ext cx="8588830" cy="4808537"/>
          </a:xfrm>
        </p:spPr>
        <p:txBody>
          <a:bodyPr/>
          <a:lstStyle/>
          <a:p>
            <a:r>
              <a:rPr lang="en-US" sz="2000" dirty="0"/>
              <a:t>Automated system to perform initial orbit analyses, including uncertainties and impact hazard analyses, for NEOCP objects</a:t>
            </a:r>
          </a:p>
          <a:p>
            <a:r>
              <a:rPr lang="en-US" sz="2000" dirty="0"/>
              <a:t>Automated alert messages for extreme close approaches</a:t>
            </a:r>
          </a:p>
          <a:p>
            <a:r>
              <a:rPr lang="en-US" sz="2000" dirty="0"/>
              <a:t>Objects may not be real, or at least not NEOs</a:t>
            </a:r>
          </a:p>
          <a:p>
            <a:r>
              <a:rPr lang="en-US" sz="2000" dirty="0"/>
              <a:t>Scout can help identify likely geocentric objects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4543B5-4912-764A-9182-51DA7572C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27"/>
          <a:stretch/>
        </p:blipFill>
        <p:spPr>
          <a:xfrm>
            <a:off x="0" y="3558454"/>
            <a:ext cx="9144000" cy="30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61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C0C1-04CC-5043-B2F5-C009CDF21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NHATS: Accessible NEAs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D4F37-5436-B641-9FEF-7E5A5231FD9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000" dirty="0"/>
              <a:t>NHATS processing has now transitioned from GSFC to JPL/CNEOS</a:t>
            </a:r>
          </a:p>
          <a:p>
            <a:r>
              <a:rPr lang="en-US" sz="2000" dirty="0"/>
              <a:t>Implement a sliding mission time window instead of fixed?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2EFDC-E109-8B43-96AC-93ABF2B0A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84"/>
          <a:stretch/>
        </p:blipFill>
        <p:spPr>
          <a:xfrm>
            <a:off x="151369" y="2280492"/>
            <a:ext cx="8811257" cy="381550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5157C06-50E0-AF4A-BE3D-50804CAFEF39}"/>
              </a:ext>
            </a:extLst>
          </p:cNvPr>
          <p:cNvSpPr/>
          <p:nvPr/>
        </p:nvSpPr>
        <p:spPr bwMode="auto">
          <a:xfrm>
            <a:off x="5894024" y="2555916"/>
            <a:ext cx="1311007" cy="48474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7" charset="0"/>
              <a:ea typeface="ＭＳ Ｐゴシック" pitchFamily="47" charset="-128"/>
              <a:cs typeface="ＭＳ Ｐゴシック" pitchFamily="4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526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811A2-35B3-584B-B3C1-621896A7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Small-Body Mission-Design Tool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B2F78-401E-F146-9057-B2A58BD9D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03" y="1134936"/>
            <a:ext cx="7197171" cy="550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47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F737B-BF20-754D-9971-A508EE23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Interactive Interface to Find Mission Opportunities to Any Small Body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8BFFD-4409-C44C-92BD-8DCB91937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80" y="1114233"/>
            <a:ext cx="7873932" cy="55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92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2096-92B3-324C-A78E-0DC669A64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Program Interfaces (APIs)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476BB-C0CD-484F-8526-5BD2EED9E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92" y="1132443"/>
            <a:ext cx="8589655" cy="521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92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FAE23-2158-BA4E-B568-8D6FF877B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SBDB Orbit-Data API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E15DD-1ABF-924A-8802-50AD4FDD06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6"/>
          <a:stretch/>
        </p:blipFill>
        <p:spPr>
          <a:xfrm>
            <a:off x="0" y="1125477"/>
            <a:ext cx="9144000" cy="567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34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CNEOS Website: </a:t>
            </a:r>
            <a:r>
              <a:rPr lang="en-US" err="1"/>
              <a:t>cneos.jpl.nasa.gov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2E62E-771C-E94B-B967-0F06AF433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121011"/>
            <a:ext cx="7848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79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81" y="1109892"/>
            <a:ext cx="7523480" cy="5707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JPL/Aerospace NEO Deflection App (NDA)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1215" y="6465363"/>
            <a:ext cx="180060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</a:rPr>
              <a:t>EXERCISE ONLY!!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33877" y="655984"/>
            <a:ext cx="4681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https://</a:t>
            </a:r>
            <a:r>
              <a:rPr lang="en-US" sz="1600" b="1" err="1"/>
              <a:t>cneos.jpl.nasa.gov</a:t>
            </a:r>
            <a:r>
              <a:rPr lang="en-US" sz="1600" b="1"/>
              <a:t>/</a:t>
            </a:r>
            <a:r>
              <a:rPr lang="en-US" sz="1600" b="1" err="1"/>
              <a:t>nda</a:t>
            </a:r>
            <a:r>
              <a:rPr lang="en-US" sz="1600" b="1"/>
              <a:t>/</a:t>
            </a:r>
            <a:r>
              <a:rPr lang="en-US" sz="1600" b="1" err="1"/>
              <a:t>nda.html</a:t>
            </a:r>
            <a:endParaRPr lang="en-US" sz="1600" b="1"/>
          </a:p>
        </p:txBody>
      </p:sp>
    </p:spTree>
    <p:extLst>
      <p:ext uri="{BB962C8B-B14F-4D97-AF65-F5344CB8AC3E}">
        <p14:creationId xmlns:p14="http://schemas.microsoft.com/office/powerpoint/2010/main" val="1349426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Orbit of Asteroid 2019 PDC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603F2C-94B9-3B4E-B16A-189D17894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6" y="1198635"/>
            <a:ext cx="7169532" cy="53771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8664" y="1304398"/>
            <a:ext cx="26165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Perihelion: 0.9 au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Aphelion: 2.9 au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Orbit period: 2.66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yr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Inclination: 18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deg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  <a:p>
            <a:endParaRPr lang="en-US" sz="2000" dirty="0">
              <a:solidFill>
                <a:srgbClr val="000000"/>
              </a:solidFill>
              <a:latin typeface="Arial"/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H = 21.7</a:t>
            </a:r>
          </a:p>
          <a:p>
            <a:r>
              <a:rPr lang="en-US" sz="2000" dirty="0">
                <a:solidFill>
                  <a:srgbClr val="000000"/>
                </a:solidFill>
                <a:latin typeface="Arial"/>
              </a:rPr>
              <a:t>Size: ~100 – &gt;300 m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Possible impact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occurs 3 orbits 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after discovery, on April 29, 2027</a:t>
            </a:r>
          </a:p>
          <a:p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8494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83C62-265B-894E-8B18-97D047CF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PDC: Risk Corridor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84518-7B3A-3A47-B0AD-C56EE2072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89"/>
          <a:stretch/>
        </p:blipFill>
        <p:spPr>
          <a:xfrm>
            <a:off x="561861" y="1134737"/>
            <a:ext cx="8002105" cy="5583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EC1AC-A827-D444-A450-7303242EC65A}"/>
              </a:ext>
            </a:extLst>
          </p:cNvPr>
          <p:cNvSpPr txBox="1"/>
          <p:nvPr/>
        </p:nvSpPr>
        <p:spPr>
          <a:xfrm>
            <a:off x="1406174" y="6349197"/>
            <a:ext cx="180060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</a:rPr>
              <a:t>EXERCISE ONLY!!</a:t>
            </a:r>
          </a:p>
        </p:txBody>
      </p:sp>
    </p:spTree>
    <p:extLst>
      <p:ext uri="{BB962C8B-B14F-4D97-AF65-F5344CB8AC3E}">
        <p14:creationId xmlns:p14="http://schemas.microsoft.com/office/powerpoint/2010/main" val="511242208"/>
      </p:ext>
    </p:extLst>
  </p:cSld>
  <p:clrMapOvr>
    <a:masterClrMapping/>
  </p:clrMapOvr>
  <p:transition spd="med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B8284-9668-D04D-8EAE-47E13132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7E7C4-4A7A-2345-9E28-5D05E5A5DF4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400" dirty="0"/>
              <a:t>ADES implementation</a:t>
            </a:r>
          </a:p>
          <a:p>
            <a:r>
              <a:rPr lang="en-US" sz="2400" dirty="0"/>
              <a:t>Observation debiasing improvements </a:t>
            </a:r>
            <a:r>
              <a:rPr lang="en-US" sz="2400" dirty="0" err="1"/>
              <a:t>w.r.t</a:t>
            </a:r>
            <a:r>
              <a:rPr lang="en-US" sz="2400" dirty="0"/>
              <a:t>. Gaia DR2</a:t>
            </a:r>
          </a:p>
          <a:p>
            <a:r>
              <a:rPr lang="en-US" sz="2400" dirty="0"/>
              <a:t>Continuing development of public survey simulation tools</a:t>
            </a:r>
          </a:p>
          <a:p>
            <a:r>
              <a:rPr lang="en-US" sz="2400" dirty="0"/>
              <a:t>Enhancements to NEO Deflection App</a:t>
            </a:r>
          </a:p>
          <a:p>
            <a:r>
              <a:rPr lang="en-US" sz="2400" dirty="0"/>
              <a:t>Support for National NEO Preparedness Strategy and Action Plan working groups</a:t>
            </a:r>
          </a:p>
        </p:txBody>
      </p:sp>
    </p:spTree>
    <p:extLst>
      <p:ext uri="{BB962C8B-B14F-4D97-AF65-F5344CB8AC3E}">
        <p14:creationId xmlns:p14="http://schemas.microsoft.com/office/powerpoint/2010/main" val="906819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6E0A5-00CA-FB49-BDE9-30A06482B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CNEOS: 20</a:t>
            </a:r>
            <a:r>
              <a:rPr lang="en-US" baseline="30000" dirty="0"/>
              <a:t>th</a:t>
            </a:r>
            <a:r>
              <a:rPr lang="en-US" dirty="0"/>
              <a:t> Anniversary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E246F-0A4D-F34A-9F71-5622337E5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29" y="1115824"/>
            <a:ext cx="7737232" cy="565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82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528" y="214453"/>
            <a:ext cx="6934200" cy="606815"/>
          </a:xfrm>
        </p:spPr>
        <p:txBody>
          <a:bodyPr/>
          <a:lstStyle/>
          <a:p>
            <a:pPr algn="l"/>
            <a:r>
              <a:rPr lang="en-US" sz="2800" b="1">
                <a:latin typeface="Arial" pitchFamily="34" charset="0"/>
                <a:cs typeface="Arial" pitchFamily="34" charset="0"/>
              </a:rPr>
              <a:t>Number of Near-Earth Asteroids (NEAs)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26038" y="2018334"/>
            <a:ext cx="12179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18 976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all sizes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(~2000/</a:t>
            </a:r>
            <a:r>
              <a:rPr lang="en-US" sz="1600" b="1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yr</a:t>
            </a: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8330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larger than </a:t>
            </a:r>
            <a:b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</a:b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140 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(~500/</a:t>
            </a:r>
            <a:r>
              <a:rPr lang="en-US" sz="1600" b="1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yr</a:t>
            </a: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1936 PHAs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893 </a:t>
            </a:r>
            <a:b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</a:b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larger than 1 km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(~6/</a:t>
            </a:r>
            <a:r>
              <a:rPr lang="en-US" sz="1600" b="1" dirty="0" err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yr</a:t>
            </a:r>
            <a:r>
              <a:rPr lang="en-US" sz="1600" b="1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2680" y="4334154"/>
            <a:ext cx="1126854" cy="73860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380" tIns="45690" rIns="91380" bIns="4569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Start of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NASA NEO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Program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 flipH="1">
            <a:off x="1573606" y="5050985"/>
            <a:ext cx="79281" cy="47311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3CFB3E2-9850-AA4A-9E28-02362602F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2974"/>
            <a:ext cx="7926038" cy="528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9418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F48-5AA5-1B41-A44D-CBE7C4447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 of NEA Population Known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99173-9F48-734C-84CE-5A2E7E2A6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73" y="1135464"/>
            <a:ext cx="8139165" cy="5426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3EFAF9-F5F0-DA4C-9C08-CE78336BA8D1}"/>
              </a:ext>
            </a:extLst>
          </p:cNvPr>
          <p:cNvSpPr txBox="1"/>
          <p:nvPr/>
        </p:nvSpPr>
        <p:spPr>
          <a:xfrm>
            <a:off x="7686988" y="5335676"/>
            <a:ext cx="612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96%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9EB867-6FE0-4149-A113-87BD2FAC8C81}"/>
              </a:ext>
            </a:extLst>
          </p:cNvPr>
          <p:cNvSpPr txBox="1"/>
          <p:nvPr/>
        </p:nvSpPr>
        <p:spPr>
          <a:xfrm>
            <a:off x="6250072" y="3327684"/>
            <a:ext cx="745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~70%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FC5C3B-F26D-9547-BDCC-D619EEC2FF72}"/>
              </a:ext>
            </a:extLst>
          </p:cNvPr>
          <p:cNvSpPr txBox="1"/>
          <p:nvPr/>
        </p:nvSpPr>
        <p:spPr>
          <a:xfrm>
            <a:off x="4853353" y="2927420"/>
            <a:ext cx="785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~15%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A6430-AE1F-B849-8E42-D6131B682F49}"/>
              </a:ext>
            </a:extLst>
          </p:cNvPr>
          <p:cNvSpPr txBox="1"/>
          <p:nvPr/>
        </p:nvSpPr>
        <p:spPr>
          <a:xfrm>
            <a:off x="3521947" y="2396529"/>
            <a:ext cx="612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&lt; 1%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9E98E-6489-E845-9B26-2DE1021FECB8}"/>
              </a:ext>
            </a:extLst>
          </p:cNvPr>
          <p:cNvSpPr txBox="1"/>
          <p:nvPr/>
        </p:nvSpPr>
        <p:spPr>
          <a:xfrm>
            <a:off x="2086708" y="3540742"/>
            <a:ext cx="777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&lt;&lt; 1%</a:t>
            </a:r>
          </a:p>
        </p:txBody>
      </p:sp>
    </p:spTree>
    <p:extLst>
      <p:ext uri="{BB962C8B-B14F-4D97-AF65-F5344CB8AC3E}">
        <p14:creationId xmlns:p14="http://schemas.microsoft.com/office/powerpoint/2010/main" val="3323392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69EF-F305-A743-8F74-26962F54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`Oumuamua: First Interstellar Object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463EE-95BF-1C4F-9AE4-D6D6521B8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48" y="1119474"/>
            <a:ext cx="7385538" cy="572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11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29B1-5287-3448-A3C8-467B0A4B2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Mysterious Non-</a:t>
            </a:r>
            <a:r>
              <a:rPr lang="en-US" dirty="0" err="1"/>
              <a:t>Gravs</a:t>
            </a:r>
            <a:r>
              <a:rPr lang="en-US" dirty="0"/>
              <a:t> of `Oumuamua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0B3FF-437F-F847-9B32-5EF1AC42F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36" y="1121966"/>
            <a:ext cx="7918102" cy="545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83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7415-CD53-2C48-8A52-ACD880BBF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`Oumuamua: First Interstellar Orbit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D73BF4-DE93-D444-8A5D-588AB358C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84" y="1129017"/>
            <a:ext cx="7833952" cy="549954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8494EC9-19FD-4548-82A8-E8309F44F9C2}"/>
              </a:ext>
            </a:extLst>
          </p:cNvPr>
          <p:cNvSpPr/>
          <p:nvPr/>
        </p:nvSpPr>
        <p:spPr bwMode="auto">
          <a:xfrm>
            <a:off x="1607738" y="2833636"/>
            <a:ext cx="1567543" cy="46222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7" charset="0"/>
              <a:ea typeface="ＭＳ Ｐゴシック" pitchFamily="47" charset="-128"/>
              <a:cs typeface="ＭＳ Ｐゴシック" pitchFamily="47" charset="-12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833871-F2D0-B147-A63F-7A567C0EDA8D}"/>
              </a:ext>
            </a:extLst>
          </p:cNvPr>
          <p:cNvSpPr/>
          <p:nvPr/>
        </p:nvSpPr>
        <p:spPr bwMode="auto">
          <a:xfrm>
            <a:off x="4476750" y="1589315"/>
            <a:ext cx="1567543" cy="33159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7" charset="0"/>
              <a:ea typeface="ＭＳ Ｐゴシック" pitchFamily="47" charset="-128"/>
              <a:cs typeface="ＭＳ Ｐゴシック" pitchFamily="47" charset="-12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7F8F01-2832-EF42-A6BA-A7AD84D43DCD}"/>
              </a:ext>
            </a:extLst>
          </p:cNvPr>
          <p:cNvSpPr/>
          <p:nvPr/>
        </p:nvSpPr>
        <p:spPr bwMode="auto">
          <a:xfrm>
            <a:off x="1627834" y="5082540"/>
            <a:ext cx="1939332" cy="7856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47" charset="0"/>
              <a:ea typeface="ＭＳ Ｐゴシック" pitchFamily="47" charset="-128"/>
              <a:cs typeface="ＭＳ Ｐゴシック" pitchFamily="4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0430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CNEOS Fireballs Page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4285" y="6259284"/>
            <a:ext cx="694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761 events shown on this map and tabulated on the webpage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BB4B66-11E8-D943-AF5A-22B43867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29" y="1221525"/>
            <a:ext cx="8780082" cy="4877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4400" y="2323443"/>
            <a:ext cx="987746" cy="261610"/>
          </a:xfrm>
          <a:prstGeom prst="wedgeRectCallout">
            <a:avLst>
              <a:gd name="adj1" fmla="val -29166"/>
              <a:gd name="adj2" fmla="val 18385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/>
              <a:t>Chelyabinsk</a:t>
            </a:r>
          </a:p>
        </p:txBody>
      </p:sp>
    </p:spTree>
    <p:extLst>
      <p:ext uri="{BB962C8B-B14F-4D97-AF65-F5344CB8AC3E}">
        <p14:creationId xmlns:p14="http://schemas.microsoft.com/office/powerpoint/2010/main" val="2883807795"/>
      </p:ext>
    </p:extLst>
  </p:cSld>
  <p:clrMapOvr>
    <a:masterClrMapping/>
  </p:clrMapOvr>
</p:sld>
</file>

<file path=ppt/theme/theme1.xml><?xml version="1.0" encoding="utf-8"?>
<a:theme xmlns:a="http://schemas.openxmlformats.org/drawingml/2006/main" name="PSR / QTRLY">
  <a:themeElements>
    <a:clrScheme name="MSRM_WS2_EDL_ChallengesRev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SRM_WS2_EDL_ChallengesRev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47" charset="0"/>
            <a:ea typeface="ＭＳ Ｐゴシック" pitchFamily="47" charset="-128"/>
            <a:cs typeface="ＭＳ Ｐゴシック" pitchFamily="4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47" charset="0"/>
            <a:ea typeface="ＭＳ Ｐゴシック" pitchFamily="47" charset="-128"/>
            <a:cs typeface="ＭＳ Ｐゴシック" pitchFamily="47" charset="-128"/>
          </a:defRPr>
        </a:defPPr>
      </a:lstStyle>
    </a:lnDef>
  </a:objectDefaults>
  <a:extraClrSchemeLst>
    <a:extraClrScheme>
      <a:clrScheme name="MSRM_WS2_EDL_ChallengesRev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M_WS2_EDL_ChallengesRev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M_WS2_EDL_ChallengesRev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M_WS2_EDL_ChallengesRev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M_WS2_EDL_ChallengesRev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M_WS2_EDL_ChallengesRev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SR / QTRLY">
  <a:themeElements>
    <a:clrScheme name="MSRM_WS2_EDL_ChallengesRev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SRM_WS2_EDL_ChallengesRev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47" charset="0"/>
            <a:ea typeface="ＭＳ Ｐゴシック" pitchFamily="47" charset="-128"/>
            <a:cs typeface="ＭＳ Ｐゴシック" pitchFamily="4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47" charset="0"/>
            <a:ea typeface="ＭＳ Ｐゴシック" pitchFamily="47" charset="-128"/>
            <a:cs typeface="ＭＳ Ｐゴシック" pitchFamily="47" charset="-128"/>
          </a:defRPr>
        </a:defPPr>
      </a:lstStyle>
    </a:lnDef>
  </a:objectDefaults>
  <a:extraClrSchemeLst>
    <a:extraClrScheme>
      <a:clrScheme name="MSRM_WS2_EDL_ChallengesRev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M_WS2_EDL_ChallengesRev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M_WS2_EDL_ChallengesRev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M_WS2_EDL_ChallengesRev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M_WS2_EDL_ChallengesRev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M_WS2_EDL_ChallengesRev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SR / QTRLY">
  <a:themeElements>
    <a:clrScheme name="MSRM_WS2_EDL_ChallengesRevC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SRM_WS2_EDL_ChallengesRev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47" charset="0"/>
            <a:ea typeface="ＭＳ Ｐゴシック" pitchFamily="47" charset="-128"/>
            <a:cs typeface="ＭＳ Ｐゴシック" pitchFamily="4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47" charset="0"/>
            <a:ea typeface="ＭＳ Ｐゴシック" pitchFamily="47" charset="-128"/>
            <a:cs typeface="ＭＳ Ｐゴシック" pitchFamily="47" charset="-128"/>
          </a:defRPr>
        </a:defPPr>
      </a:lstStyle>
    </a:lnDef>
  </a:objectDefaults>
  <a:extraClrSchemeLst>
    <a:extraClrScheme>
      <a:clrScheme name="MSRM_WS2_EDL_ChallengesRev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M_WS2_EDL_ChallengesRev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M_WS2_EDL_ChallengesRev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M_WS2_EDL_ChallengesRev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M_WS2_EDL_ChallengesRev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M_WS2_EDL_ChallengesRev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M_WS2_EDL_ChallengesRev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24318</TotalTime>
  <Words>327</Words>
  <Application>Microsoft Macintosh PowerPoint</Application>
  <PresentationFormat>On-screen Show (4:3)</PresentationFormat>
  <Paragraphs>79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ＭＳ Ｐゴシック</vt:lpstr>
      <vt:lpstr>ヒラギノ角ゴ Pro W3</vt:lpstr>
      <vt:lpstr>Arial</vt:lpstr>
      <vt:lpstr>Calibri</vt:lpstr>
      <vt:lpstr>PSR / QTRLY</vt:lpstr>
      <vt:lpstr>1_PSR / QTRLY</vt:lpstr>
      <vt:lpstr>2_PSR / QTRLY</vt:lpstr>
      <vt:lpstr>CNEOS Status Update Paul Chodas Director, Center for NEO Studies (CNEOS) Jet Propulsion Laboratory, California Institute of Technology  6th IAWN Steering Group Meeting, Knoxville TN, Oct. 19, 2018</vt:lpstr>
      <vt:lpstr>CNEOS Website: cneos.jpl.nasa.gov</vt:lpstr>
      <vt:lpstr>CNEOS: 20th Anniversary</vt:lpstr>
      <vt:lpstr>Number of Near-Earth Asteroids (NEAs)</vt:lpstr>
      <vt:lpstr>Fraction of NEA Population Known</vt:lpstr>
      <vt:lpstr>`Oumuamua: First Interstellar Object</vt:lpstr>
      <vt:lpstr>Mysterious Non-Gravs of `Oumuamua</vt:lpstr>
      <vt:lpstr>`Oumuamua: First Interstellar Orbit</vt:lpstr>
      <vt:lpstr>CNEOS Fireballs Page</vt:lpstr>
      <vt:lpstr>CNEOS: Close Approach Table</vt:lpstr>
      <vt:lpstr>Individual Object  Close Approach Table</vt:lpstr>
      <vt:lpstr>Sentry Risk Table</vt:lpstr>
      <vt:lpstr>How Sentry Performs Impact Hazard Analysis</vt:lpstr>
      <vt:lpstr>Short-Term Impact Hazard Assessment (Scout)</vt:lpstr>
      <vt:lpstr>NHATS: Accessible NEAs</vt:lpstr>
      <vt:lpstr>New Small-Body Mission-Design Tool</vt:lpstr>
      <vt:lpstr>Interactive Interface to Find Mission Opportunities to Any Small Body</vt:lpstr>
      <vt:lpstr>Application Program Interfaces (APIs)</vt:lpstr>
      <vt:lpstr>SBDB Orbit-Data API</vt:lpstr>
      <vt:lpstr>JPL/Aerospace NEO Deflection App (NDA)</vt:lpstr>
      <vt:lpstr>Orbit of Asteroid 2019 PDC</vt:lpstr>
      <vt:lpstr>2019 PDC: Risk Corridor</vt:lpstr>
      <vt:lpstr>Future Work</vt:lpstr>
    </vt:vector>
  </TitlesOfParts>
  <Company>JPL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Yeomans</dc:creator>
  <cp:lastModifiedBy>Paul Chodas</cp:lastModifiedBy>
  <cp:revision>650</cp:revision>
  <cp:lastPrinted>2017-06-28T21:58:12Z</cp:lastPrinted>
  <dcterms:created xsi:type="dcterms:W3CDTF">2012-05-13T16:27:56Z</dcterms:created>
  <dcterms:modified xsi:type="dcterms:W3CDTF">2018-10-19T13:50:52Z</dcterms:modified>
</cp:coreProperties>
</file>