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01" r:id="rId3"/>
    <p:sldId id="257" r:id="rId4"/>
    <p:sldId id="258" r:id="rId5"/>
    <p:sldId id="297" r:id="rId6"/>
    <p:sldId id="259" r:id="rId7"/>
    <p:sldId id="299" r:id="rId8"/>
    <p:sldId id="300" r:id="rId9"/>
    <p:sldId id="30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M. Bauer" initials="JMB" lastIdx="1" clrIdx="0">
    <p:extLst>
      <p:ext uri="{19B8F6BF-5375-455C-9EA6-DF929625EA0E}">
        <p15:presenceInfo xmlns:p15="http://schemas.microsoft.com/office/powerpoint/2012/main" userId="d9d1be83-5e8a-415f-b5b8-91f75b89c3a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4"/>
  </p:normalViewPr>
  <p:slideViewPr>
    <p:cSldViewPr snapToGrid="0" snapToObjects="1">
      <p:cViewPr>
        <p:scale>
          <a:sx n="102" d="100"/>
          <a:sy n="102" d="100"/>
        </p:scale>
        <p:origin x="192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0-18T20:41:43.196" idx="1">
    <p:pos x="3976" y="2160"/>
    <p:text>6th earth radii within 6 mo.</p:text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505A-D182-7241-899D-31B55B4EE0AF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657A-748F-CD48-8CA6-A5C375355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3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505A-D182-7241-899D-31B55B4EE0AF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657A-748F-CD48-8CA6-A5C375355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2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505A-D182-7241-899D-31B55B4EE0AF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657A-748F-CD48-8CA6-A5C375355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75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505A-D182-7241-899D-31B55B4EE0AF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657A-748F-CD48-8CA6-A5C37535532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9555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505A-D182-7241-899D-31B55B4EE0AF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657A-748F-CD48-8CA6-A5C375355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505A-D182-7241-899D-31B55B4EE0AF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657A-748F-CD48-8CA6-A5C375355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51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505A-D182-7241-899D-31B55B4EE0AF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657A-748F-CD48-8CA6-A5C375355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29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505A-D182-7241-899D-31B55B4EE0AF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657A-748F-CD48-8CA6-A5C375355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06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505A-D182-7241-899D-31B55B4EE0AF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657A-748F-CD48-8CA6-A5C375355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6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505A-D182-7241-899D-31B55B4EE0AF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657A-748F-CD48-8CA6-A5C375355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5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505A-D182-7241-899D-31B55B4EE0AF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657A-748F-CD48-8CA6-A5C375355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42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505A-D182-7241-899D-31B55B4EE0AF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657A-748F-CD48-8CA6-A5C375355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6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505A-D182-7241-899D-31B55B4EE0AF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657A-748F-CD48-8CA6-A5C375355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505A-D182-7241-899D-31B55B4EE0AF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657A-748F-CD48-8CA6-A5C375355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9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505A-D182-7241-899D-31B55B4EE0AF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657A-748F-CD48-8CA6-A5C375355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6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505A-D182-7241-899D-31B55B4EE0AF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657A-748F-CD48-8CA6-A5C375355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4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505A-D182-7241-899D-31B55B4EE0AF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657A-748F-CD48-8CA6-A5C375355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25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C4B505A-D182-7241-899D-31B55B4EE0AF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B657A-748F-CD48-8CA6-A5C375355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963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66A39-4F87-8747-8D4D-40799EB7A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450938"/>
            <a:ext cx="9144000" cy="1588877"/>
          </a:xfrm>
        </p:spPr>
        <p:txBody>
          <a:bodyPr/>
          <a:lstStyle/>
          <a:p>
            <a:r>
              <a:rPr lang="en-US" sz="4800" dirty="0"/>
              <a:t>IAWN Information Processing and Data Flow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77716A-19BE-C447-A9DD-EC9FA0CCF5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4230" y="5229556"/>
            <a:ext cx="10469198" cy="861420"/>
          </a:xfrm>
        </p:spPr>
        <p:txBody>
          <a:bodyPr>
            <a:normAutofit/>
          </a:bodyPr>
          <a:lstStyle/>
          <a:p>
            <a:r>
              <a:rPr lang="en-US" dirty="0"/>
              <a:t>J. Bauer (SBN, UMD), T. </a:t>
            </a:r>
            <a:r>
              <a:rPr lang="en-US" dirty="0" err="1"/>
              <a:t>SpahR</a:t>
            </a:r>
            <a:r>
              <a:rPr lang="en-US" dirty="0"/>
              <a:t> (NEO Sciences), Elizabeth Warner (UMD), Tony </a:t>
            </a:r>
            <a:r>
              <a:rPr lang="en-US" dirty="0" err="1"/>
              <a:t>Farnham</a:t>
            </a:r>
            <a:r>
              <a:rPr lang="en-US" dirty="0"/>
              <a:t> (UMD), Andrei </a:t>
            </a:r>
            <a:r>
              <a:rPr lang="en-US" dirty="0" err="1"/>
              <a:t>Mamoutkine</a:t>
            </a:r>
            <a:r>
              <a:rPr lang="en-US" dirty="0"/>
              <a:t> (SBN, UMD), </a:t>
            </a:r>
            <a:r>
              <a:rPr lang="en-US" dirty="0" err="1"/>
              <a:t>Laveena</a:t>
            </a:r>
            <a:r>
              <a:rPr lang="en-US" dirty="0"/>
              <a:t> </a:t>
            </a:r>
            <a:r>
              <a:rPr lang="en-US" dirty="0" err="1"/>
              <a:t>Dulani</a:t>
            </a:r>
            <a:r>
              <a:rPr lang="en-US" dirty="0"/>
              <a:t> (SBN, UMD)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E2AFF6-B851-E445-96DB-F89139AD63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536" y="2305039"/>
            <a:ext cx="10924892" cy="2549141"/>
          </a:xfrm>
          <a:prstGeom prst="rect">
            <a:avLst/>
          </a:prstGeom>
          <a:ln w="38100">
            <a:solidFill>
              <a:schemeClr val="tx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66284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9C684-D008-4448-8B77-F7FA21A9E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902" y="227249"/>
            <a:ext cx="11253616" cy="1400530"/>
          </a:xfrm>
        </p:spPr>
        <p:txBody>
          <a:bodyPr/>
          <a:lstStyle/>
          <a:p>
            <a:r>
              <a:rPr lang="en-US" sz="4000" dirty="0"/>
              <a:t>Several Small Bodies Node (SBN ) Developments Regarding IAWN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493A9-1CE0-BF4E-94FA-24F3EABC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1766170"/>
            <a:ext cx="10332951" cy="448223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MPC-SBN integration activities (Tim Spahr)</a:t>
            </a:r>
          </a:p>
          <a:p>
            <a:endParaRPr lang="en-US" sz="3200" dirty="0"/>
          </a:p>
          <a:p>
            <a:r>
              <a:rPr lang="en-US" sz="3200" dirty="0"/>
              <a:t>IAWN Website Migration and Development (Elizabeth Warner)</a:t>
            </a:r>
          </a:p>
          <a:p>
            <a:endParaRPr lang="en-US" sz="3200" dirty="0"/>
          </a:p>
          <a:p>
            <a:r>
              <a:rPr lang="en-US" sz="3200" dirty="0"/>
              <a:t>IAWN observing campaign support activities (Tony </a:t>
            </a:r>
            <a:r>
              <a:rPr lang="en-US" sz="3200" dirty="0" err="1"/>
              <a:t>Farnham</a:t>
            </a:r>
            <a:r>
              <a:rPr lang="en-US" sz="3200" dirty="0"/>
              <a:t>)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Regarding the Flow of Information to/from IAWN </a:t>
            </a:r>
          </a:p>
        </p:txBody>
      </p:sp>
    </p:spTree>
    <p:extLst>
      <p:ext uri="{BB962C8B-B14F-4D97-AF65-F5344CB8AC3E}">
        <p14:creationId xmlns:p14="http://schemas.microsoft.com/office/powerpoint/2010/main" val="1792802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9C684-D008-4448-8B77-F7FA21A9E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902" y="227249"/>
            <a:ext cx="9404723" cy="1400530"/>
          </a:xfrm>
        </p:spPr>
        <p:txBody>
          <a:bodyPr/>
          <a:lstStyle/>
          <a:p>
            <a:r>
              <a:rPr lang="en-US" dirty="0"/>
              <a:t>Key Entities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493A9-1CE0-BF4E-94FA-24F3EABC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40078"/>
            <a:ext cx="9856962" cy="5008322"/>
          </a:xfrm>
        </p:spPr>
        <p:txBody>
          <a:bodyPr>
            <a:normAutofit/>
          </a:bodyPr>
          <a:lstStyle/>
          <a:p>
            <a:r>
              <a:rPr lang="en-US" dirty="0"/>
              <a:t>Minor Planet Center – </a:t>
            </a:r>
            <a:r>
              <a:rPr lang="en-US" dirty="0" err="1"/>
              <a:t>CfA</a:t>
            </a:r>
            <a:r>
              <a:rPr lang="en-US" dirty="0"/>
              <a:t>, Cambridge, MA, USA</a:t>
            </a:r>
          </a:p>
          <a:p>
            <a:r>
              <a:rPr lang="en-US" dirty="0"/>
              <a:t>Jet Propulsion Laboratory’s Center for Near Earth Object Studies (CNEOS – Home of Scout &amp; Sentry)</a:t>
            </a:r>
          </a:p>
          <a:p>
            <a:r>
              <a:rPr lang="en-US" dirty="0"/>
              <a:t>ESA’s NEO Coordination Center (NEOCC)</a:t>
            </a:r>
          </a:p>
          <a:p>
            <a:r>
              <a:rPr lang="en-US" dirty="0"/>
              <a:t>NASA Planetary Data System’s Small Bodies Node at UMD (IAWN web site, MPC oversight)</a:t>
            </a:r>
          </a:p>
          <a:p>
            <a:r>
              <a:rPr lang="en-US" dirty="0"/>
              <a:t>NASA’s Planetary Defense Coordination Office and NEO Observation program</a:t>
            </a:r>
          </a:p>
          <a:p>
            <a:r>
              <a:rPr lang="en-US" dirty="0"/>
              <a:t>Observers, primarily, but not exclusively,  NEO surveys (ground and space-based) and follow-up</a:t>
            </a:r>
          </a:p>
          <a:p>
            <a:r>
              <a:rPr lang="en-US" dirty="0"/>
              <a:t>IAWN Members</a:t>
            </a:r>
          </a:p>
          <a:p>
            <a:r>
              <a:rPr lang="en-US" dirty="0"/>
              <a:t>International Community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154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9C684-D008-4448-8B77-F7FA21A9E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Entities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493A9-1CE0-BF4E-94FA-24F3EABC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06286"/>
            <a:ext cx="9899633" cy="51849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</a:rPr>
              <a:t>Observe</a:t>
            </a:r>
          </a:p>
          <a:p>
            <a:r>
              <a:rPr lang="en-US" dirty="0">
                <a:solidFill>
                  <a:srgbClr val="FFFF00"/>
                </a:solidFill>
              </a:rPr>
              <a:t>Observers, primarily, but not exclusively,  NEO surveys (space and ground-based) and follow-up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</a:rPr>
              <a:t>Orient</a:t>
            </a:r>
          </a:p>
          <a:p>
            <a:r>
              <a:rPr lang="en-US" dirty="0">
                <a:solidFill>
                  <a:srgbClr val="FFC000"/>
                </a:solidFill>
              </a:rPr>
              <a:t>Minor Planet Center – </a:t>
            </a:r>
            <a:r>
              <a:rPr lang="en-US" dirty="0" err="1">
                <a:solidFill>
                  <a:srgbClr val="FFC000"/>
                </a:solidFill>
              </a:rPr>
              <a:t>CfA</a:t>
            </a:r>
            <a:r>
              <a:rPr lang="en-US" dirty="0">
                <a:solidFill>
                  <a:srgbClr val="FFC000"/>
                </a:solidFill>
              </a:rPr>
              <a:t>, Cambridge, MA, USA</a:t>
            </a:r>
          </a:p>
          <a:p>
            <a:r>
              <a:rPr lang="en-US" dirty="0">
                <a:solidFill>
                  <a:srgbClr val="FFC000"/>
                </a:solidFill>
              </a:rPr>
              <a:t>Jet Propulsion Laboratory’s Center for Near Earth Object Studies (CNEOS – Home of Scout &amp; Sentry)</a:t>
            </a:r>
          </a:p>
          <a:p>
            <a:r>
              <a:rPr lang="en-US" dirty="0">
                <a:solidFill>
                  <a:srgbClr val="FFC000"/>
                </a:solidFill>
              </a:rPr>
              <a:t>ESA’s NEO Coordination Center (NEOCC)</a:t>
            </a:r>
          </a:p>
          <a:p>
            <a:r>
              <a:rPr lang="en-US" dirty="0">
                <a:solidFill>
                  <a:srgbClr val="FFC000"/>
                </a:solidFill>
              </a:rPr>
              <a:t>NASA Planetary Data System’s Small Bodies Node at UMD (IAWN web site, MPC oversite)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Decide and Act/Adapt</a:t>
            </a:r>
          </a:p>
          <a:p>
            <a:r>
              <a:rPr lang="en-US" dirty="0">
                <a:solidFill>
                  <a:srgbClr val="FF0000"/>
                </a:solidFill>
              </a:rPr>
              <a:t>NASA’s Planetary Defense Coordination Office and NEO Observation program</a:t>
            </a:r>
          </a:p>
          <a:p>
            <a:r>
              <a:rPr lang="en-US" dirty="0">
                <a:solidFill>
                  <a:srgbClr val="FF0000"/>
                </a:solidFill>
              </a:rPr>
              <a:t>IAWN Members</a:t>
            </a:r>
          </a:p>
          <a:p>
            <a:r>
              <a:rPr lang="en-US" dirty="0">
                <a:solidFill>
                  <a:srgbClr val="FF0000"/>
                </a:solidFill>
              </a:rPr>
              <a:t>International Community, including UN (COPUOS), SMPAG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559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>
            <a:extLst>
              <a:ext uri="{FF2B5EF4-FFF2-40B4-BE49-F238E27FC236}">
                <a16:creationId xmlns:a16="http://schemas.microsoft.com/office/drawing/2014/main" id="{EF451457-98CC-BC41-87A5-B5939A83D3B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50" y="0"/>
            <a:ext cx="83051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03" y="147073"/>
            <a:ext cx="3810366" cy="2673925"/>
          </a:xfrm>
        </p:spPr>
        <p:txBody>
          <a:bodyPr/>
          <a:lstStyle/>
          <a:p>
            <a:r>
              <a:rPr lang="en-US" u="sng" dirty="0">
                <a:solidFill>
                  <a:srgbClr val="66EC02"/>
                </a:solidFill>
              </a:rPr>
              <a:t>Observation and Processing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1943450" y="4437113"/>
            <a:ext cx="1488254" cy="766741"/>
          </a:xfrm>
          <a:prstGeom prst="flowChartProcess">
            <a:avLst/>
          </a:prstGeom>
          <a:solidFill>
            <a:srgbClr val="C00000"/>
          </a:solidFill>
          <a:ln w="254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Wait for Future Observations</a:t>
            </a:r>
          </a:p>
        </p:txBody>
      </p:sp>
      <p:sp>
        <p:nvSpPr>
          <p:cNvPr id="4" name="Flowchart: Decision 3"/>
          <p:cNvSpPr/>
          <p:nvPr/>
        </p:nvSpPr>
        <p:spPr>
          <a:xfrm>
            <a:off x="3633328" y="3374028"/>
            <a:ext cx="1901011" cy="843415"/>
          </a:xfrm>
          <a:prstGeom prst="flowChartDecision">
            <a:avLst/>
          </a:prstGeom>
          <a:solidFill>
            <a:srgbClr val="FFC000"/>
          </a:solidFill>
          <a:ln w="254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NEOCP?</a:t>
            </a:r>
          </a:p>
        </p:txBody>
      </p:sp>
      <p:sp>
        <p:nvSpPr>
          <p:cNvPr id="8" name="Flowchart: Data 7"/>
          <p:cNvSpPr/>
          <p:nvPr/>
        </p:nvSpPr>
        <p:spPr>
          <a:xfrm>
            <a:off x="3719736" y="2132856"/>
            <a:ext cx="1967080" cy="576064"/>
          </a:xfrm>
          <a:prstGeom prst="flowChartInputOutput">
            <a:avLst/>
          </a:prstGeom>
          <a:solidFill>
            <a:srgbClr val="FFC000"/>
          </a:solidFill>
          <a:ln w="254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Ingest by MPC</a:t>
            </a:r>
          </a:p>
        </p:txBody>
      </p:sp>
      <p:sp>
        <p:nvSpPr>
          <p:cNvPr id="9" name="Flowchart: Terminator 8"/>
          <p:cNvSpPr/>
          <p:nvPr/>
        </p:nvSpPr>
        <p:spPr>
          <a:xfrm>
            <a:off x="3829163" y="764704"/>
            <a:ext cx="2122821" cy="749906"/>
          </a:xfrm>
          <a:prstGeom prst="flowChartTerminator">
            <a:avLst/>
          </a:prstGeom>
          <a:solidFill>
            <a:srgbClr val="FFFF00"/>
          </a:solidFill>
          <a:ln w="254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[Discovery &amp; Initial] Observations </a:t>
            </a:r>
          </a:p>
        </p:txBody>
      </p:sp>
      <p:sp>
        <p:nvSpPr>
          <p:cNvPr id="10" name="Flowchart: Terminator 9"/>
          <p:cNvSpPr/>
          <p:nvPr/>
        </p:nvSpPr>
        <p:spPr>
          <a:xfrm>
            <a:off x="4393831" y="4936797"/>
            <a:ext cx="1512168" cy="432048"/>
          </a:xfrm>
          <a:prstGeom prst="flowChartTerminator">
            <a:avLst/>
          </a:prstGeom>
          <a:solidFill>
            <a:srgbClr val="FF0000"/>
          </a:solidFill>
          <a:ln w="254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Post!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27648" y="3429000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No</a:t>
            </a:r>
          </a:p>
        </p:txBody>
      </p:sp>
      <p:cxnSp>
        <p:nvCxnSpPr>
          <p:cNvPr id="15" name="Straight Arrow Connector 13"/>
          <p:cNvCxnSpPr>
            <a:cxnSpLocks/>
            <a:stCxn id="4" idx="1"/>
            <a:endCxn id="3" idx="0"/>
          </p:cNvCxnSpPr>
          <p:nvPr/>
        </p:nvCxnSpPr>
        <p:spPr>
          <a:xfrm rot="10800000" flipV="1">
            <a:off x="2687578" y="3795735"/>
            <a:ext cx="945751" cy="641377"/>
          </a:xfrm>
          <a:prstGeom prst="bentConnector2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13"/>
          <p:cNvCxnSpPr>
            <a:cxnSpLocks/>
          </p:cNvCxnSpPr>
          <p:nvPr/>
        </p:nvCxnSpPr>
        <p:spPr>
          <a:xfrm rot="10800000" flipV="1">
            <a:off x="5882085" y="5067864"/>
            <a:ext cx="1273014" cy="82370"/>
          </a:xfrm>
          <a:prstGeom prst="bentConnector3">
            <a:avLst>
              <a:gd name="adj1" fmla="val -183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Process 10"/>
          <p:cNvSpPr/>
          <p:nvPr/>
        </p:nvSpPr>
        <p:spPr>
          <a:xfrm>
            <a:off x="7154487" y="4926969"/>
            <a:ext cx="1296144" cy="766741"/>
          </a:xfrm>
          <a:prstGeom prst="flowChartProcess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rgbClr val="FFC000"/>
              </a:gs>
              <a:gs pos="8000">
                <a:srgbClr val="FFC000"/>
              </a:gs>
              <a:gs pos="17000">
                <a:srgbClr val="FFC000"/>
              </a:gs>
              <a:gs pos="0">
                <a:srgbClr val="FFC000"/>
              </a:gs>
              <a:gs pos="100000">
                <a:srgbClr val="FF0000"/>
              </a:gs>
            </a:gsLst>
            <a:lin ang="5400000" scaled="1"/>
          </a:gradFill>
          <a:ln w="254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IAWN</a:t>
            </a:r>
          </a:p>
        </p:txBody>
      </p:sp>
      <p:cxnSp>
        <p:nvCxnSpPr>
          <p:cNvPr id="29" name="Straight Arrow Connector 13"/>
          <p:cNvCxnSpPr>
            <a:cxnSpLocks/>
            <a:endCxn id="8" idx="1"/>
          </p:cNvCxnSpPr>
          <p:nvPr/>
        </p:nvCxnSpPr>
        <p:spPr>
          <a:xfrm rot="16200000" flipH="1">
            <a:off x="4391783" y="1821363"/>
            <a:ext cx="618246" cy="4739"/>
          </a:xfrm>
          <a:prstGeom prst="bentConnector3">
            <a:avLst>
              <a:gd name="adj1" fmla="val 50000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13"/>
          <p:cNvCxnSpPr>
            <a:cxnSpLocks/>
            <a:stCxn id="8" idx="4"/>
            <a:endCxn id="4" idx="0"/>
          </p:cNvCxnSpPr>
          <p:nvPr/>
        </p:nvCxnSpPr>
        <p:spPr>
          <a:xfrm rot="5400000">
            <a:off x="4311001" y="2981753"/>
            <a:ext cx="665108" cy="119442"/>
          </a:xfrm>
          <a:prstGeom prst="bentConnector3">
            <a:avLst>
              <a:gd name="adj1" fmla="val 50000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13">
            <a:extLst>
              <a:ext uri="{FF2B5EF4-FFF2-40B4-BE49-F238E27FC236}">
                <a16:creationId xmlns:a16="http://schemas.microsoft.com/office/drawing/2014/main" id="{8A48724E-5740-E54B-9999-B4025FB388A0}"/>
              </a:ext>
            </a:extLst>
          </p:cNvPr>
          <p:cNvCxnSpPr>
            <a:cxnSpLocks/>
          </p:cNvCxnSpPr>
          <p:nvPr/>
        </p:nvCxnSpPr>
        <p:spPr>
          <a:xfrm flipV="1">
            <a:off x="5459182" y="3795736"/>
            <a:ext cx="993710" cy="1"/>
          </a:xfrm>
          <a:prstGeom prst="bentConnector3">
            <a:avLst>
              <a:gd name="adj1" fmla="val 50000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DB2299C1-704D-8E4F-8D98-02F0B3E03311}"/>
              </a:ext>
            </a:extLst>
          </p:cNvPr>
          <p:cNvSpPr txBox="1"/>
          <p:nvPr/>
        </p:nvSpPr>
        <p:spPr>
          <a:xfrm>
            <a:off x="5564436" y="3783579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Yes</a:t>
            </a:r>
          </a:p>
        </p:txBody>
      </p:sp>
      <p:cxnSp>
        <p:nvCxnSpPr>
          <p:cNvPr id="27" name="Straight Arrow Connector 13">
            <a:extLst>
              <a:ext uri="{FF2B5EF4-FFF2-40B4-BE49-F238E27FC236}">
                <a16:creationId xmlns:a16="http://schemas.microsoft.com/office/drawing/2014/main" id="{F2050B85-CFC2-444F-8BB4-075CD5780C35}"/>
              </a:ext>
            </a:extLst>
          </p:cNvPr>
          <p:cNvCxnSpPr>
            <a:cxnSpLocks/>
          </p:cNvCxnSpPr>
          <p:nvPr/>
        </p:nvCxnSpPr>
        <p:spPr>
          <a:xfrm rot="16200000" flipV="1">
            <a:off x="6978744" y="2372923"/>
            <a:ext cx="1514746" cy="4471"/>
          </a:xfrm>
          <a:prstGeom prst="bentConnector3">
            <a:avLst>
              <a:gd name="adj1" fmla="val 50000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3890B15-030C-7244-B657-5ADC1DD388A8}"/>
              </a:ext>
            </a:extLst>
          </p:cNvPr>
          <p:cNvSpPr txBox="1"/>
          <p:nvPr/>
        </p:nvSpPr>
        <p:spPr>
          <a:xfrm>
            <a:off x="7799639" y="2350161"/>
            <a:ext cx="12089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Maybe</a:t>
            </a:r>
          </a:p>
        </p:txBody>
      </p:sp>
      <p:sp>
        <p:nvSpPr>
          <p:cNvPr id="34" name="Flowchart: Process 10">
            <a:extLst>
              <a:ext uri="{FF2B5EF4-FFF2-40B4-BE49-F238E27FC236}">
                <a16:creationId xmlns:a16="http://schemas.microsoft.com/office/drawing/2014/main" id="{6D5FF8CA-D57F-DB41-B630-A2546123819E}"/>
              </a:ext>
            </a:extLst>
          </p:cNvPr>
          <p:cNvSpPr/>
          <p:nvPr/>
        </p:nvSpPr>
        <p:spPr>
          <a:xfrm>
            <a:off x="6842255" y="855705"/>
            <a:ext cx="1663666" cy="766741"/>
          </a:xfrm>
          <a:prstGeom prst="flowChartProcess">
            <a:avLst/>
          </a:prstGeom>
          <a:solidFill>
            <a:srgbClr val="FF0000"/>
          </a:solidFill>
          <a:ln w="254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More Observations needed</a:t>
            </a:r>
          </a:p>
        </p:txBody>
      </p:sp>
      <p:cxnSp>
        <p:nvCxnSpPr>
          <p:cNvPr id="38" name="Straight Arrow Connector 13">
            <a:extLst>
              <a:ext uri="{FF2B5EF4-FFF2-40B4-BE49-F238E27FC236}">
                <a16:creationId xmlns:a16="http://schemas.microsoft.com/office/drawing/2014/main" id="{83E845D9-BB7F-0048-ABEC-E021DD93BF5F}"/>
              </a:ext>
            </a:extLst>
          </p:cNvPr>
          <p:cNvCxnSpPr>
            <a:cxnSpLocks/>
            <a:endCxn id="9" idx="3"/>
          </p:cNvCxnSpPr>
          <p:nvPr/>
        </p:nvCxnSpPr>
        <p:spPr>
          <a:xfrm rot="10800000">
            <a:off x="5951984" y="1139658"/>
            <a:ext cx="865206" cy="1"/>
          </a:xfrm>
          <a:prstGeom prst="bentConnector3">
            <a:avLst>
              <a:gd name="adj1" fmla="val 50000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13">
            <a:extLst>
              <a:ext uri="{FF2B5EF4-FFF2-40B4-BE49-F238E27FC236}">
                <a16:creationId xmlns:a16="http://schemas.microsoft.com/office/drawing/2014/main" id="{747C9015-F0E8-4547-8E82-5086B5A95453}"/>
              </a:ext>
            </a:extLst>
          </p:cNvPr>
          <p:cNvCxnSpPr>
            <a:cxnSpLocks/>
            <a:endCxn id="43" idx="0"/>
          </p:cNvCxnSpPr>
          <p:nvPr/>
        </p:nvCxnSpPr>
        <p:spPr>
          <a:xfrm>
            <a:off x="8844116" y="3795737"/>
            <a:ext cx="1010701" cy="190188"/>
          </a:xfrm>
          <a:prstGeom prst="bentConnector2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20F748B-2614-B445-ADD3-E419BD9B656A}"/>
              </a:ext>
            </a:extLst>
          </p:cNvPr>
          <p:cNvSpPr txBox="1"/>
          <p:nvPr/>
        </p:nvSpPr>
        <p:spPr>
          <a:xfrm>
            <a:off x="8901721" y="3429000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No</a:t>
            </a:r>
          </a:p>
        </p:txBody>
      </p:sp>
      <p:sp>
        <p:nvSpPr>
          <p:cNvPr id="43" name="Flowchart: Terminator 9">
            <a:extLst>
              <a:ext uri="{FF2B5EF4-FFF2-40B4-BE49-F238E27FC236}">
                <a16:creationId xmlns:a16="http://schemas.microsoft.com/office/drawing/2014/main" id="{EAF019E0-A446-CF43-A109-D1324189BBA3}"/>
              </a:ext>
            </a:extLst>
          </p:cNvPr>
          <p:cNvSpPr/>
          <p:nvPr/>
        </p:nvSpPr>
        <p:spPr>
          <a:xfrm>
            <a:off x="9098732" y="3985925"/>
            <a:ext cx="1512168" cy="432048"/>
          </a:xfrm>
          <a:prstGeom prst="flowChartTerminator">
            <a:avLst/>
          </a:prstGeom>
          <a:solidFill>
            <a:srgbClr val="C00000"/>
          </a:solidFill>
          <a:ln w="254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Monitor</a:t>
            </a:r>
          </a:p>
        </p:txBody>
      </p:sp>
      <p:cxnSp>
        <p:nvCxnSpPr>
          <p:cNvPr id="45" name="Straight Arrow Connector 13">
            <a:extLst>
              <a:ext uri="{FF2B5EF4-FFF2-40B4-BE49-F238E27FC236}">
                <a16:creationId xmlns:a16="http://schemas.microsoft.com/office/drawing/2014/main" id="{7F666E95-8AE3-CF41-8097-56CE5AD0C2BB}"/>
              </a:ext>
            </a:extLst>
          </p:cNvPr>
          <p:cNvCxnSpPr>
            <a:cxnSpLocks/>
          </p:cNvCxnSpPr>
          <p:nvPr/>
        </p:nvCxnSpPr>
        <p:spPr>
          <a:xfrm rot="16200000" flipH="1">
            <a:off x="7444996" y="4617107"/>
            <a:ext cx="605801" cy="3277"/>
          </a:xfrm>
          <a:prstGeom prst="bentConnector3">
            <a:avLst>
              <a:gd name="adj1" fmla="val 50000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EC903F6E-8E6E-A748-8D0F-C4C6535C1F32}"/>
              </a:ext>
            </a:extLst>
          </p:cNvPr>
          <p:cNvSpPr txBox="1"/>
          <p:nvPr/>
        </p:nvSpPr>
        <p:spPr>
          <a:xfrm>
            <a:off x="7889043" y="4417973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Yes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5E5A3E4-EB60-4C45-BE80-8A5587541A6D}"/>
              </a:ext>
            </a:extLst>
          </p:cNvPr>
          <p:cNvGrpSpPr/>
          <p:nvPr/>
        </p:nvGrpSpPr>
        <p:grpSpPr>
          <a:xfrm>
            <a:off x="9076095" y="1545899"/>
            <a:ext cx="1951175" cy="1778712"/>
            <a:chOff x="7585906" y="1479747"/>
            <a:chExt cx="1120745" cy="1107022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30C92AE-818C-AC44-ADAA-C646DF776305}"/>
                </a:ext>
              </a:extLst>
            </p:cNvPr>
            <p:cNvSpPr/>
            <p:nvPr/>
          </p:nvSpPr>
          <p:spPr>
            <a:xfrm>
              <a:off x="7585906" y="1479747"/>
              <a:ext cx="914400" cy="914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F684C4E-DF24-C143-B3F5-2F5BED019687}"/>
                </a:ext>
              </a:extLst>
            </p:cNvPr>
            <p:cNvSpPr txBox="1"/>
            <p:nvPr/>
          </p:nvSpPr>
          <p:spPr>
            <a:xfrm>
              <a:off x="7679373" y="1660915"/>
              <a:ext cx="1027278" cy="925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NEOCC / Correct or Not?</a:t>
              </a:r>
            </a:p>
            <a:p>
              <a:endParaRPr lang="en-US" dirty="0"/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01DD6A78-60F2-0A4E-80FF-022346434BD4}"/>
              </a:ext>
            </a:extLst>
          </p:cNvPr>
          <p:cNvSpPr txBox="1"/>
          <p:nvPr/>
        </p:nvSpPr>
        <p:spPr>
          <a:xfrm>
            <a:off x="4007769" y="5626534"/>
            <a:ext cx="28094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Impact Threat?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NEOCC/SMPAG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UN, PDCO</a:t>
            </a:r>
          </a:p>
        </p:txBody>
      </p:sp>
      <p:sp>
        <p:nvSpPr>
          <p:cNvPr id="23" name="Flowchart: Decision 3">
            <a:extLst>
              <a:ext uri="{FF2B5EF4-FFF2-40B4-BE49-F238E27FC236}">
                <a16:creationId xmlns:a16="http://schemas.microsoft.com/office/drawing/2014/main" id="{E1192BC8-738B-F140-800A-1E41ED7F65AC}"/>
              </a:ext>
            </a:extLst>
          </p:cNvPr>
          <p:cNvSpPr/>
          <p:nvPr/>
        </p:nvSpPr>
        <p:spPr>
          <a:xfrm>
            <a:off x="6413544" y="2981103"/>
            <a:ext cx="2662551" cy="1615635"/>
          </a:xfrm>
          <a:prstGeom prst="flowChartDecision">
            <a:avLst/>
          </a:prstGeom>
          <a:solidFill>
            <a:srgbClr val="FFC000"/>
          </a:solidFill>
          <a:ln w="254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CNEOS / Scout (and MPC)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Future Close Approach?</a:t>
            </a:r>
          </a:p>
        </p:txBody>
      </p:sp>
      <p:cxnSp>
        <p:nvCxnSpPr>
          <p:cNvPr id="35" name="Straight Arrow Connector 13">
            <a:extLst>
              <a:ext uri="{FF2B5EF4-FFF2-40B4-BE49-F238E27FC236}">
                <a16:creationId xmlns:a16="http://schemas.microsoft.com/office/drawing/2014/main" id="{9B99505A-26B9-C940-BEDD-B787B673AD8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108475" y="1860703"/>
            <a:ext cx="2122108" cy="1571263"/>
          </a:xfrm>
          <a:prstGeom prst="bentConnector3">
            <a:avLst>
              <a:gd name="adj1" fmla="val 38785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FFEEDF8-2679-0C42-A2F9-37797DF38468}"/>
              </a:ext>
            </a:extLst>
          </p:cNvPr>
          <p:cNvSpPr txBox="1"/>
          <p:nvPr/>
        </p:nvSpPr>
        <p:spPr>
          <a:xfrm>
            <a:off x="5517487" y="2514166"/>
            <a:ext cx="12089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Maybe</a:t>
            </a:r>
          </a:p>
        </p:txBody>
      </p:sp>
    </p:spTree>
    <p:extLst>
      <p:ext uri="{BB962C8B-B14F-4D97-AF65-F5344CB8AC3E}">
        <p14:creationId xmlns:p14="http://schemas.microsoft.com/office/powerpoint/2010/main" val="1344895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E746A-C5CF-BF4A-B0E3-ABFF0BE37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E154D-7CB4-0B4A-B988-D7415B9A6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MPC actually notifies IAWN of close-</a:t>
            </a:r>
            <a:r>
              <a:rPr lang="en-US" dirty="0" err="1"/>
              <a:t>approachers</a:t>
            </a:r>
            <a:endParaRPr lang="en-US" dirty="0"/>
          </a:p>
          <a:p>
            <a:r>
              <a:rPr lang="en-US" dirty="0"/>
              <a:t>CNEOS has live mirror MPC database copy, but uses the webpage products</a:t>
            </a:r>
          </a:p>
          <a:p>
            <a:r>
              <a:rPr lang="en-US" dirty="0"/>
              <a:t>There is no regularized flow between organizations except the DB and CNEOS, and between MPC and SBN. Products are distributed via web page or subscription</a:t>
            </a:r>
          </a:p>
          <a:p>
            <a:r>
              <a:rPr lang="en-US" dirty="0"/>
              <a:t>Sentry triggers on MPECs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931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E746A-C5CF-BF4A-B0E3-ABFF0BE37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IAWN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E154D-7CB4-0B4A-B988-D7415B9A6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Accumulates information from other orienting </a:t>
            </a:r>
            <a:r>
              <a:rPr lang="en-US" dirty="0" err="1"/>
              <a:t>entites</a:t>
            </a:r>
            <a:r>
              <a:rPr lang="en-US" dirty="0"/>
              <a:t> to verify and notify the community (UN, SMPAG, and interested public)  of Close Approach and Impact possibilities</a:t>
            </a:r>
          </a:p>
          <a:p>
            <a:endParaRPr lang="en-US" dirty="0"/>
          </a:p>
          <a:p>
            <a:r>
              <a:rPr lang="en-US" dirty="0"/>
              <a:t>Provides informed content explaining NEO Observations and Populations to the community</a:t>
            </a:r>
          </a:p>
          <a:p>
            <a:endParaRPr lang="en-US" dirty="0"/>
          </a:p>
          <a:p>
            <a:r>
              <a:rPr lang="en-US" b="1" u="sng" dirty="0"/>
              <a:t>Provides a source of confirmed, reliable </a:t>
            </a:r>
            <a:r>
              <a:rPr lang="en-US" b="1" i="1" u="sng" dirty="0"/>
              <a:t>physical information </a:t>
            </a:r>
            <a:r>
              <a:rPr lang="en-US" b="1" u="sng" dirty="0"/>
              <a:t>about Close </a:t>
            </a:r>
            <a:r>
              <a:rPr lang="en-US" b="1" u="sng" dirty="0" err="1"/>
              <a:t>Approachers</a:t>
            </a:r>
            <a:r>
              <a:rPr lang="en-US" b="1" u="sng" dirty="0"/>
              <a:t> of particular interest</a:t>
            </a:r>
          </a:p>
        </p:txBody>
      </p:sp>
    </p:spTree>
    <p:extLst>
      <p:ext uri="{BB962C8B-B14F-4D97-AF65-F5344CB8AC3E}">
        <p14:creationId xmlns:p14="http://schemas.microsoft.com/office/powerpoint/2010/main" val="1088078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E746A-C5CF-BF4A-B0E3-ABFF0BE37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IAWN Website Landing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E154D-7CB4-0B4A-B988-D7415B9A6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Gives Latest information regarding particular objects and their physical characterization</a:t>
            </a:r>
          </a:p>
          <a:p>
            <a:endParaRPr lang="en-US" dirty="0"/>
          </a:p>
          <a:p>
            <a:r>
              <a:rPr lang="en-US" dirty="0"/>
              <a:t>Diameter, Rotation period, Orbital Parameter links (to MPCs and CNEOS), Absolute Magnitudes, albedo, light curve information </a:t>
            </a:r>
          </a:p>
          <a:p>
            <a:endParaRPr lang="en-US" dirty="0"/>
          </a:p>
          <a:p>
            <a:r>
              <a:rPr lang="en-US" dirty="0"/>
              <a:t>Start as addendum off the latest CA tables</a:t>
            </a:r>
          </a:p>
        </p:txBody>
      </p:sp>
    </p:spTree>
    <p:extLst>
      <p:ext uri="{BB962C8B-B14F-4D97-AF65-F5344CB8AC3E}">
        <p14:creationId xmlns:p14="http://schemas.microsoft.com/office/powerpoint/2010/main" val="494848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83635-EE81-FF49-A9B5-23B6A1F5F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61DD1-09A6-8640-9C2F-3175865EF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formalized data flows between organizations?</a:t>
            </a:r>
          </a:p>
          <a:p>
            <a:r>
              <a:rPr lang="en-US" dirty="0"/>
              <a:t>Landing Pages?</a:t>
            </a:r>
          </a:p>
          <a:p>
            <a:r>
              <a:rPr lang="en-US" dirty="0"/>
              <a:t>Linking to CNEOS products in present tables (and landing pages)?</a:t>
            </a:r>
          </a:p>
          <a:p>
            <a:r>
              <a:rPr lang="en-US" dirty="0"/>
              <a:t>Posting ALL NEO close approaches (not just recent discoveries)?</a:t>
            </a:r>
          </a:p>
          <a:p>
            <a:r>
              <a:rPr lang="en-US" dirty="0"/>
              <a:t>Need to confirm and incorporate Criteria from report… </a:t>
            </a:r>
          </a:p>
        </p:txBody>
      </p:sp>
    </p:spTree>
    <p:extLst>
      <p:ext uri="{BB962C8B-B14F-4D97-AF65-F5344CB8AC3E}">
        <p14:creationId xmlns:p14="http://schemas.microsoft.com/office/powerpoint/2010/main" val="40591190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{C4B1A064-ACC8-084E-8A1B-EED903B23CA0}tf10001062</Template>
  <TotalTime>1434</TotalTime>
  <Words>527</Words>
  <Application>Microsoft Macintosh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IAWN Information Processing and Data Flow</vt:lpstr>
      <vt:lpstr>Several Small Bodies Node (SBN ) Developments Regarding IAWN  </vt:lpstr>
      <vt:lpstr>Key Entities </vt:lpstr>
      <vt:lpstr>Key Entities </vt:lpstr>
      <vt:lpstr>Observation and Processing</vt:lpstr>
      <vt:lpstr>Some Details</vt:lpstr>
      <vt:lpstr>Role of IAWN Website</vt:lpstr>
      <vt:lpstr>IAWN Website Landing Pages</vt:lpstr>
      <vt:lpstr>Discussion Topics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IAWN Information Processing</dc:title>
  <dc:creator>James M. Bauer</dc:creator>
  <cp:lastModifiedBy>James M. Bauer</cp:lastModifiedBy>
  <cp:revision>27</cp:revision>
  <dcterms:created xsi:type="dcterms:W3CDTF">2018-10-18T11:39:27Z</dcterms:created>
  <dcterms:modified xsi:type="dcterms:W3CDTF">2018-10-19T11:34:19Z</dcterms:modified>
</cp:coreProperties>
</file>