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4" r:id="rId5"/>
    <p:sldId id="258" r:id="rId6"/>
    <p:sldId id="259" r:id="rId7"/>
    <p:sldId id="262" r:id="rId8"/>
    <p:sldId id="263" r:id="rId9"/>
    <p:sldId id="261" r:id="rId10"/>
    <p:sldId id="269" r:id="rId11"/>
    <p:sldId id="271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70"/>
    <p:restoredTop sz="94595"/>
  </p:normalViewPr>
  <p:slideViewPr>
    <p:cSldViewPr snapToGrid="0" snapToObjects="1">
      <p:cViewPr varScale="1">
        <p:scale>
          <a:sx n="54" d="100"/>
          <a:sy n="54" d="100"/>
        </p:scale>
        <p:origin x="16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44D6C-9FD1-3D4D-92B1-949C9775BF18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38238-DDEA-FB4E-B50D-03ADA52A6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3EC8-BD84-764B-9B37-4C0BEA516ACC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9493-46DF-7D4C-B722-16BBE739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5E0AF-85B9-244F-BD35-CA641EB37ADA}"/>
              </a:ext>
            </a:extLst>
          </p:cNvPr>
          <p:cNvSpPr txBox="1"/>
          <p:nvPr/>
        </p:nvSpPr>
        <p:spPr>
          <a:xfrm>
            <a:off x="1054684" y="240407"/>
            <a:ext cx="10082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MPC Metrics:  Background, Motivation &amp; Description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A07AB2-729F-2248-898A-62D8DA97E87E}"/>
              </a:ext>
            </a:extLst>
          </p:cNvPr>
          <p:cNvSpPr txBox="1"/>
          <p:nvPr/>
        </p:nvSpPr>
        <p:spPr>
          <a:xfrm>
            <a:off x="2581149" y="5902036"/>
            <a:ext cx="753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 Spahr (NEO Sciences), </a:t>
            </a:r>
            <a:r>
              <a:rPr lang="en-US" dirty="0" err="1"/>
              <a:t>Gerbs</a:t>
            </a:r>
            <a:r>
              <a:rPr lang="en-US" dirty="0"/>
              <a:t> Bauer (UMD), Matt Holman (SAO/MPC), Matt Payne (SAO/MPC)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4071E-803B-B24C-80DC-A788691C178B}"/>
              </a:ext>
            </a:extLst>
          </p:cNvPr>
          <p:cNvSpPr txBox="1"/>
          <p:nvPr/>
        </p:nvSpPr>
        <p:spPr>
          <a:xfrm>
            <a:off x="10111409" y="5539409"/>
            <a:ext cx="8531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95000"/>
                  </a:schemeClr>
                </a:solidFill>
              </a:rPr>
              <a:t>2018 LA, CSS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BC26FB-4EC9-D843-AD2F-BC3101200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456" y="1129266"/>
            <a:ext cx="5820455" cy="46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examples—pipeline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495984-F67F-9146-9F67-4257C79B5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489" y="1858876"/>
            <a:ext cx="7072276" cy="495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51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0670-A38C-C946-86AE-B8FA409F2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6292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Table, 10/14, 2018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0F3B8B-7C27-A94E-8A7A-20548A3E72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67648" y="3197426"/>
          <a:ext cx="5962860" cy="1524000"/>
        </p:xfrm>
        <a:graphic>
          <a:graphicData uri="http://schemas.openxmlformats.org/drawingml/2006/table">
            <a:tbl>
              <a:tblPr/>
              <a:tblGrid>
                <a:gridCol w="2000460">
                  <a:extLst>
                    <a:ext uri="{9D8B030D-6E8A-4147-A177-3AD203B41FA5}">
                      <a16:colId xmlns:a16="http://schemas.microsoft.com/office/drawing/2014/main" val="72830436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03632190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136060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OBJECT TYPE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observations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56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Numbered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523,800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196,391,957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031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Multi-opposition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654,110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80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One-opposition</a:t>
                      </a:r>
                      <a:endParaRPr lang="en-US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132,888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794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ITF unique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4,430,850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16,193,576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66698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4390C4C-1EA5-C946-ADC4-E00300778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5264" y="19924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5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and some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Heliocentric linking (Holman and Payne work) is helping identify and link objects more quickly</a:t>
            </a:r>
          </a:p>
          <a:p>
            <a:endParaRPr lang="en-US" dirty="0"/>
          </a:p>
          <a:p>
            <a:r>
              <a:rPr lang="en-US" dirty="0"/>
              <a:t>Speedier removal of NEOCP objects</a:t>
            </a:r>
          </a:p>
          <a:p>
            <a:endParaRPr lang="en-US" dirty="0"/>
          </a:p>
          <a:p>
            <a:r>
              <a:rPr lang="en-US" dirty="0"/>
              <a:t>(big subject at the Oracle meeting was a leaner NEOCP; both of these items directly impact that)</a:t>
            </a:r>
          </a:p>
        </p:txBody>
      </p:sp>
    </p:spTree>
    <p:extLst>
      <p:ext uri="{BB962C8B-B14F-4D97-AF65-F5344CB8AC3E}">
        <p14:creationId xmlns:p14="http://schemas.microsoft.com/office/powerpoint/2010/main" val="1235995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and some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MPC processed a giant batch of identifications from Rob </a:t>
            </a:r>
            <a:r>
              <a:rPr lang="en-US" dirty="0" err="1"/>
              <a:t>Weryk</a:t>
            </a:r>
            <a:r>
              <a:rPr lang="en-US" dirty="0"/>
              <a:t> (and a second is in the pipeline) </a:t>
            </a:r>
          </a:p>
          <a:p>
            <a:endParaRPr lang="en-US" dirty="0"/>
          </a:p>
          <a:p>
            <a:r>
              <a:rPr lang="en-US" dirty="0"/>
              <a:t>Something like 10% of the ITF; second batch &gt; 20% of the ITF</a:t>
            </a:r>
          </a:p>
          <a:p>
            <a:endParaRPr lang="en-US" dirty="0"/>
          </a:p>
          <a:p>
            <a:r>
              <a:rPr lang="en-US" dirty="0"/>
              <a:t>Also large batch of heliocentric-linking objects fully processed</a:t>
            </a:r>
          </a:p>
          <a:p>
            <a:endParaRPr lang="en-US" dirty="0"/>
          </a:p>
          <a:p>
            <a:r>
              <a:rPr lang="en-US" dirty="0"/>
              <a:t>Fraction of multi-opposition orbits has exploded (now more multi-opposition than one-opposition orbits)</a:t>
            </a:r>
          </a:p>
        </p:txBody>
      </p:sp>
    </p:spTree>
    <p:extLst>
      <p:ext uri="{BB962C8B-B14F-4D97-AF65-F5344CB8AC3E}">
        <p14:creationId xmlns:p14="http://schemas.microsoft.com/office/powerpoint/2010/main" val="175519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2E6A-6D93-EA40-9CD1-C89782055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 prepared by Andrei </a:t>
            </a:r>
            <a:r>
              <a:rPr lang="en-US" dirty="0" err="1"/>
              <a:t>Mamoutkine</a:t>
            </a:r>
            <a:r>
              <a:rPr lang="en-US" dirty="0"/>
              <a:t> (UMD)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BA8AAA1-148A-5E4B-B78A-27BAA0A76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2988" y="1690688"/>
            <a:ext cx="9727681" cy="4933752"/>
          </a:xfrm>
        </p:spPr>
      </p:pic>
    </p:spTree>
    <p:extLst>
      <p:ext uri="{BB962C8B-B14F-4D97-AF65-F5344CB8AC3E}">
        <p14:creationId xmlns:p14="http://schemas.microsoft.com/office/powerpoint/2010/main" val="1155526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Metrics were introduced to track MPC throughput </a:t>
            </a:r>
          </a:p>
          <a:p>
            <a:endParaRPr lang="en-US" dirty="0"/>
          </a:p>
          <a:p>
            <a:r>
              <a:rPr lang="en-US" dirty="0"/>
              <a:t>Overall goal of metrics is to guide MPC + survey progress towards a larger numbered asteroid catalog and reduce the time objects spend on the NEOCP and also reduce the number of NEOCP candidates</a:t>
            </a:r>
          </a:p>
          <a:p>
            <a:endParaRPr lang="en-US" dirty="0"/>
          </a:p>
          <a:p>
            <a:r>
              <a:rPr lang="en-US" dirty="0"/>
              <a:t>ITF processing with some new techniques and new players is having major impact </a:t>
            </a:r>
            <a:r>
              <a:rPr lang="en-US"/>
              <a:t>on the MPC </a:t>
            </a:r>
            <a:r>
              <a:rPr lang="en-US" dirty="0"/>
              <a:t>orbit catalog </a:t>
            </a:r>
          </a:p>
          <a:p>
            <a:endParaRPr lang="en-US" dirty="0"/>
          </a:p>
          <a:p>
            <a:r>
              <a:rPr lang="en-US" dirty="0"/>
              <a:t>Many of the metrics are already being computed on a weekly basis</a:t>
            </a:r>
          </a:p>
        </p:txBody>
      </p:sp>
    </p:spTree>
    <p:extLst>
      <p:ext uri="{BB962C8B-B14F-4D97-AF65-F5344CB8AC3E}">
        <p14:creationId xmlns:p14="http://schemas.microsoft.com/office/powerpoint/2010/main" val="337543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/>
          <a:lstStyle/>
          <a:p>
            <a:r>
              <a:rPr lang="en-US" dirty="0"/>
              <a:t>Motivation &amp; Background for tracking MPC throughput and improvements + survey progress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Introduction and explanation of (some of the) metrics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MPC Metrics—what are we talking about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Tracking various statistical measures pertaining to observations received and processed by the MPC</a:t>
            </a:r>
          </a:p>
          <a:p>
            <a:r>
              <a:rPr lang="en-US" dirty="0"/>
              <a:t>Examples:  number of objects in different observational classes (numbered, multi-opposition,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Number of designations &amp; observations in isolated </a:t>
            </a:r>
            <a:r>
              <a:rPr lang="en-US" dirty="0" err="1"/>
              <a:t>tracklet</a:t>
            </a:r>
            <a:r>
              <a:rPr lang="en-US" dirty="0"/>
              <a:t> file (ITF)</a:t>
            </a:r>
          </a:p>
          <a:p>
            <a:r>
              <a:rPr lang="en-US" dirty="0"/>
              <a:t>How long do objects stay on the Near-Earth Object Confirmation page (NEOCP)?</a:t>
            </a:r>
          </a:p>
          <a:p>
            <a:r>
              <a:rPr lang="en-US" dirty="0"/>
              <a:t>How long from submission of </a:t>
            </a:r>
            <a:r>
              <a:rPr lang="en-US" dirty="0" err="1"/>
              <a:t>tracklet</a:t>
            </a:r>
            <a:r>
              <a:rPr lang="en-US" dirty="0"/>
              <a:t> to numbering?</a:t>
            </a:r>
          </a:p>
          <a:p>
            <a:r>
              <a:rPr lang="en-US" dirty="0"/>
              <a:t>Many more metrics; will show abbreviated list later</a:t>
            </a:r>
          </a:p>
        </p:txBody>
      </p:sp>
    </p:spTree>
    <p:extLst>
      <p:ext uri="{BB962C8B-B14F-4D97-AF65-F5344CB8AC3E}">
        <p14:creationId xmlns:p14="http://schemas.microsoft.com/office/powerpoint/2010/main" val="336355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Motivation simple—we need statistical means of tracking MPC’s processing throughput</a:t>
            </a:r>
          </a:p>
          <a:p>
            <a:r>
              <a:rPr lang="en-US" dirty="0"/>
              <a:t>Also Inform community on sheer volume of data received &amp; processed by the MPC</a:t>
            </a:r>
          </a:p>
          <a:p>
            <a:r>
              <a:rPr lang="en-US" dirty="0"/>
              <a:t>Overall goal is to </a:t>
            </a:r>
            <a:r>
              <a:rPr lang="en-US" b="1" i="1" dirty="0"/>
              <a:t>increase the catalog of NEOs!</a:t>
            </a:r>
          </a:p>
          <a:p>
            <a:pPr lvl="1"/>
            <a:r>
              <a:rPr lang="en-US" dirty="0"/>
              <a:t>Improving MPC throughput improves the catalog of numbered objects</a:t>
            </a:r>
          </a:p>
          <a:p>
            <a:pPr lvl="1"/>
            <a:r>
              <a:rPr lang="en-US" dirty="0"/>
              <a:t>Numbered objects are never lost (orbits good to &lt;~2” for decades)</a:t>
            </a:r>
          </a:p>
          <a:p>
            <a:pPr lvl="1"/>
            <a:r>
              <a:rPr lang="en-US" dirty="0"/>
              <a:t>Orbits are so good that individual positions can be reliably identified and removed from transient stack (major survey implications) </a:t>
            </a:r>
          </a:p>
          <a:p>
            <a:r>
              <a:rPr lang="en-US" dirty="0"/>
              <a:t>Surely this is some combination of MPC processing  + worldwide observing efforts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Current NEOCP—not enough follow-up capacity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C582CD-E5C5-224C-AD04-963C344837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694" y="1690688"/>
            <a:ext cx="2969811" cy="4351338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5BC66D-B533-A840-8689-F433A8598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452" y="1511163"/>
            <a:ext cx="6886854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8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Documentation of metrics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/>
          </a:bodyPr>
          <a:lstStyle/>
          <a:p>
            <a:r>
              <a:rPr lang="en-US" dirty="0"/>
              <a:t>Beginning in January, </a:t>
            </a:r>
            <a:r>
              <a:rPr lang="en-US" dirty="0" err="1"/>
              <a:t>Gerbs</a:t>
            </a:r>
            <a:r>
              <a:rPr lang="en-US" dirty="0"/>
              <a:t>, Tim, Matt^2 began drafting metrics document (we took good notes at NEOO Review in Oracle in February, and met twice there) </a:t>
            </a:r>
          </a:p>
          <a:p>
            <a:r>
              <a:rPr lang="en-US" dirty="0"/>
              <a:t>Metrics broken into sections—follow-up, progress &amp; improvement, NEOCP objects, main-belt objects, tools to assist observers</a:t>
            </a:r>
          </a:p>
          <a:p>
            <a:r>
              <a:rPr lang="en-US" dirty="0"/>
              <a:t>Metrics document is finalized and some metrics are already being tracked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39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Subset of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B74CB5-0668-2040-8E70-7073ABDC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5" y="1690688"/>
            <a:ext cx="94996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4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Subset of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12C8EB-6B7F-694A-80B5-FAAD5FE0B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750" y="1858876"/>
            <a:ext cx="98425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4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Some examples—pipeline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5" y="1858876"/>
            <a:ext cx="9968345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808D77-AC09-3A47-9729-E5E7B03B2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622" y="1570523"/>
            <a:ext cx="7553539" cy="528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65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537</Words>
  <Application>Microsoft Macintosh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Outline</vt:lpstr>
      <vt:lpstr>MPC Metrics—what are we talking about ??</vt:lpstr>
      <vt:lpstr>Motivation</vt:lpstr>
      <vt:lpstr>Current NEOCP—not enough follow-up capacity </vt:lpstr>
      <vt:lpstr>Documentation of metrics </vt:lpstr>
      <vt:lpstr>Subset of metrics</vt:lpstr>
      <vt:lpstr>Subset of metrics</vt:lpstr>
      <vt:lpstr>Some examples—pipeline functioning</vt:lpstr>
      <vt:lpstr>Some examples—pipeline functioning</vt:lpstr>
      <vt:lpstr>Summary Table, 10/14, 2018</vt:lpstr>
      <vt:lpstr>Progress and some background</vt:lpstr>
      <vt:lpstr>Progress and some background</vt:lpstr>
      <vt:lpstr>Histogram prepared by Andrei Mamoutkine (UMD)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Spahr</dc:creator>
  <cp:lastModifiedBy>Tim Spahr</cp:lastModifiedBy>
  <cp:revision>100</cp:revision>
  <dcterms:created xsi:type="dcterms:W3CDTF">2017-05-09T19:31:04Z</dcterms:created>
  <dcterms:modified xsi:type="dcterms:W3CDTF">2018-10-19T11:22:10Z</dcterms:modified>
</cp:coreProperties>
</file>