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9" r:id="rId4"/>
    <p:sldId id="262" r:id="rId5"/>
    <p:sldId id="263" r:id="rId6"/>
    <p:sldId id="261" r:id="rId7"/>
    <p:sldId id="264" r:id="rId8"/>
    <p:sldId id="269" r:id="rId9"/>
    <p:sldId id="283" r:id="rId10"/>
    <p:sldId id="287" r:id="rId11"/>
    <p:sldId id="284" r:id="rId12"/>
    <p:sldId id="285" r:id="rId13"/>
    <p:sldId id="271" r:id="rId14"/>
    <p:sldId id="290" r:id="rId15"/>
    <p:sldId id="294" r:id="rId16"/>
    <p:sldId id="29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45"/>
    <p:restoredTop sz="94665"/>
  </p:normalViewPr>
  <p:slideViewPr>
    <p:cSldViewPr snapToGrid="0" snapToObjects="1">
      <p:cViewPr>
        <p:scale>
          <a:sx n="70" d="100"/>
          <a:sy n="70" d="100"/>
        </p:scale>
        <p:origin x="1888" y="1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9089-2D4D-9E4E-9920-BC1232759C18}" type="datetimeFigureOut">
              <a:rPr lang="en-US" smtClean="0"/>
              <a:t>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9ADD-0F49-5948-BA5A-F43B60B1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98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9089-2D4D-9E4E-9920-BC1232759C18}" type="datetimeFigureOut">
              <a:rPr lang="en-US" smtClean="0"/>
              <a:t>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9ADD-0F49-5948-BA5A-F43B60B1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1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9089-2D4D-9E4E-9920-BC1232759C18}" type="datetimeFigureOut">
              <a:rPr lang="en-US" smtClean="0"/>
              <a:t>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9ADD-0F49-5948-BA5A-F43B60B1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9089-2D4D-9E4E-9920-BC1232759C18}" type="datetimeFigureOut">
              <a:rPr lang="en-US" smtClean="0"/>
              <a:t>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9ADD-0F49-5948-BA5A-F43B60B1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7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9089-2D4D-9E4E-9920-BC1232759C18}" type="datetimeFigureOut">
              <a:rPr lang="en-US" smtClean="0"/>
              <a:t>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9ADD-0F49-5948-BA5A-F43B60B1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7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9089-2D4D-9E4E-9920-BC1232759C18}" type="datetimeFigureOut">
              <a:rPr lang="en-US" smtClean="0"/>
              <a:t>2/15/18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9ADD-0F49-5948-BA5A-F43B60B1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7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9089-2D4D-9E4E-9920-BC1232759C18}" type="datetimeFigureOut">
              <a:rPr lang="en-US" smtClean="0"/>
              <a:t>2/15/18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9ADD-0F49-5948-BA5A-F43B60B1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85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9089-2D4D-9E4E-9920-BC1232759C18}" type="datetimeFigureOut">
              <a:rPr lang="en-US" smtClean="0"/>
              <a:t>2/15/18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9ADD-0F49-5948-BA5A-F43B60B1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9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9089-2D4D-9E4E-9920-BC1232759C18}" type="datetimeFigureOut">
              <a:rPr lang="en-US" smtClean="0"/>
              <a:t>2/15/18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9ADD-0F49-5948-BA5A-F43B60B1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3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9089-2D4D-9E4E-9920-BC1232759C18}" type="datetimeFigureOut">
              <a:rPr lang="en-US" smtClean="0"/>
              <a:t>2/15/18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9ADD-0F49-5948-BA5A-F43B60B1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07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9089-2D4D-9E4E-9920-BC1232759C18}" type="datetimeFigureOut">
              <a:rPr lang="en-US" smtClean="0"/>
              <a:t>2/15/18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9ADD-0F49-5948-BA5A-F43B60B1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4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F9089-2D4D-9E4E-9920-BC1232759C18}" type="datetimeFigureOut">
              <a:rPr lang="en-US" smtClean="0"/>
              <a:t>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99ADD-0F49-5948-BA5A-F43B60B1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2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hyperlink" Target="https://cneos.jpl.nasa.gov/stat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417778" cy="6985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656274" y="635150"/>
            <a:ext cx="9379650" cy="2733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i="1">
                <a:solidFill>
                  <a:srgbClr val="FFFF00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  <a:t>5</a:t>
            </a:r>
            <a:r>
              <a:rPr lang="en-US" sz="5400" b="1" i="1" baseline="30000" smtClean="0">
                <a:solidFill>
                  <a:srgbClr val="FFFF00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  <a:t>th</a:t>
            </a:r>
            <a:r>
              <a:rPr lang="en-US" sz="5400" b="1" i="1" smtClean="0">
                <a:solidFill>
                  <a:srgbClr val="FFFF00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  <a:t> </a:t>
            </a:r>
            <a:r>
              <a:rPr lang="en-US" sz="5400" b="1" i="1" dirty="0" smtClean="0">
                <a:solidFill>
                  <a:srgbClr val="FFFF00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  <a:t>International Asteroid Warning Network (IAWN) Meeting</a:t>
            </a:r>
            <a:endParaRPr lang="en-US" sz="5400" b="1" i="1" dirty="0">
              <a:solidFill>
                <a:srgbClr val="FFFF00"/>
              </a:solidFill>
              <a:latin typeface="Copperplate Gothic Bold" charset="0"/>
              <a:ea typeface="Copperplate Gothic Bold" charset="0"/>
              <a:cs typeface="Copperplate Gothic Bold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164592" y="3602038"/>
            <a:ext cx="466344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NASA Update</a:t>
            </a:r>
            <a:endParaRPr lang="en-US" sz="28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30 January 2018</a:t>
            </a:r>
          </a:p>
          <a:p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Vienna, Austria</a:t>
            </a:r>
            <a:endParaRPr lang="en-US" sz="28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81283" y="2448005"/>
            <a:ext cx="2302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P/2014 L2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Comet NEOWISE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1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76079" y="163285"/>
            <a:ext cx="22729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Science </a:t>
            </a:r>
          </a:p>
          <a:p>
            <a:r>
              <a:rPr lang="en-US" sz="4800" b="1" dirty="0" smtClean="0"/>
              <a:t>Nuggets</a:t>
            </a:r>
            <a:endParaRPr lang="en-US" sz="4800" b="1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9325429" y="1796140"/>
            <a:ext cx="27395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541372" y="1844477"/>
            <a:ext cx="25236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b="1" dirty="0" smtClean="0"/>
              <a:t>Discovered by Bobby Bus in 1981 (1981 ET</a:t>
            </a:r>
            <a:r>
              <a:rPr lang="en-US" sz="2200" b="1" baseline="-25000" dirty="0" smtClean="0"/>
              <a:t>3</a:t>
            </a:r>
            <a:r>
              <a:rPr lang="en-US" sz="2200" b="1" dirty="0" smtClean="0"/>
              <a:t>)</a:t>
            </a:r>
          </a:p>
          <a:p>
            <a:pPr marL="285750" indent="-285750">
              <a:buFont typeface="Arial"/>
              <a:buChar char="•"/>
            </a:pPr>
            <a:endParaRPr lang="en-US" sz="2200" b="1" dirty="0" smtClean="0"/>
          </a:p>
          <a:p>
            <a:pPr marL="285750" indent="-285750">
              <a:buFont typeface="Arial"/>
              <a:buChar char="•"/>
            </a:pPr>
            <a:r>
              <a:rPr lang="en-US" sz="2200" b="1" dirty="0" smtClean="0"/>
              <a:t>ranks 4</a:t>
            </a:r>
            <a:r>
              <a:rPr lang="en-US" sz="2200" b="1" baseline="30000" dirty="0" smtClean="0"/>
              <a:t>th</a:t>
            </a:r>
            <a:r>
              <a:rPr lang="en-US" sz="2200" b="1" dirty="0" smtClean="0"/>
              <a:t> in size of large PHOs</a:t>
            </a:r>
          </a:p>
          <a:p>
            <a:pPr marL="285750" indent="-285750">
              <a:buFont typeface="Arial"/>
              <a:buChar char="•"/>
            </a:pPr>
            <a:endParaRPr lang="en-US" sz="2200" b="1" dirty="0" smtClean="0"/>
          </a:p>
          <a:p>
            <a:pPr marL="285750" indent="-285750">
              <a:buFont typeface="Arial"/>
              <a:buChar char="•"/>
            </a:pPr>
            <a:r>
              <a:rPr lang="en-US" sz="2200" b="1" dirty="0" smtClean="0"/>
              <a:t>Came within 0.047 AU of Earth on 1 Sept 2017</a:t>
            </a:r>
          </a:p>
          <a:p>
            <a:pPr marL="285750" indent="-285750">
              <a:buFont typeface="Arial"/>
              <a:buChar char="•"/>
            </a:pPr>
            <a:endParaRPr lang="en-US" sz="2200" b="1" dirty="0" smtClean="0"/>
          </a:p>
          <a:p>
            <a:pPr marL="285750" indent="-285750">
              <a:buFont typeface="Arial"/>
              <a:buChar char="•"/>
            </a:pPr>
            <a:r>
              <a:rPr lang="en-US" sz="2200" b="1" dirty="0" smtClean="0"/>
              <a:t>3</a:t>
            </a:r>
            <a:r>
              <a:rPr lang="en-US" sz="2200" b="1" baseline="30000" dirty="0" smtClean="0"/>
              <a:t>rd</a:t>
            </a:r>
            <a:r>
              <a:rPr lang="en-US" sz="2200" b="1" dirty="0" smtClean="0"/>
              <a:t> NEO found to be a ternary system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613832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714" y="-21681"/>
            <a:ext cx="10595429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+mn-lt"/>
              </a:rPr>
              <a:t>Discovery of First Interstellar Object</a:t>
            </a:r>
            <a:endParaRPr lang="en-US" sz="4000" b="1" baseline="-25000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0" y="1285739"/>
            <a:ext cx="12192000" cy="0"/>
          </a:xfrm>
          <a:prstGeom prst="line">
            <a:avLst/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06789" y="1285739"/>
            <a:ext cx="11241353" cy="2199263"/>
          </a:xfrm>
        </p:spPr>
        <p:txBody>
          <a:bodyPr>
            <a:noAutofit/>
          </a:bodyPr>
          <a:lstStyle/>
          <a:p>
            <a:pPr marL="174625" indent="-174625">
              <a:spcAft>
                <a:spcPts val="600"/>
              </a:spcAft>
            </a:pPr>
            <a:r>
              <a:rPr lang="en-US" sz="2400" dirty="0" smtClean="0"/>
              <a:t>1I/2017 U1 (‘</a:t>
            </a:r>
            <a:r>
              <a:rPr lang="en-US" sz="2400" dirty="0" err="1" smtClean="0"/>
              <a:t>Oumuamua</a:t>
            </a:r>
            <a:r>
              <a:rPr lang="en-US" sz="2400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Discovered on 19 October 2017, by the Pan-STARRS1 telescope during near-Earth object survey operations</a:t>
            </a:r>
          </a:p>
          <a:p>
            <a:pPr marL="174625" indent="-174625">
              <a:spcAft>
                <a:spcPts val="600"/>
              </a:spcAft>
            </a:pPr>
            <a:r>
              <a:rPr lang="en-US" sz="2400" dirty="0" smtClean="0"/>
              <a:t>Speed and trajectory indicate it originated outside of and is not bound to our solar system 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63572" y="3177499"/>
            <a:ext cx="7466623" cy="1448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Aft>
                <a:spcPts val="600"/>
              </a:spcAft>
            </a:pPr>
            <a:r>
              <a:rPr lang="en-US" sz="2400" dirty="0" smtClean="0">
                <a:solidFill>
                  <a:prstClr val="black"/>
                </a:solidFill>
              </a:rPr>
              <a:t>Object is </a:t>
            </a:r>
            <a:r>
              <a:rPr lang="en-US" sz="2400" dirty="0" err="1" smtClean="0">
                <a:solidFill>
                  <a:prstClr val="black"/>
                </a:solidFill>
              </a:rPr>
              <a:t>asteroidal</a:t>
            </a:r>
            <a:r>
              <a:rPr lang="en-US" sz="2400" dirty="0" smtClean="0">
                <a:solidFill>
                  <a:prstClr val="black"/>
                </a:solidFill>
              </a:rPr>
              <a:t> in nature (no coma observed)</a:t>
            </a:r>
          </a:p>
          <a:p>
            <a:pPr marL="174625" indent="-174625">
              <a:spcAft>
                <a:spcPts val="600"/>
              </a:spcAft>
            </a:pPr>
            <a:r>
              <a:rPr lang="en-US" sz="2400" dirty="0" smtClean="0">
                <a:solidFill>
                  <a:prstClr val="black"/>
                </a:solidFill>
              </a:rPr>
              <a:t>Object is highly elongated, with an axis </a:t>
            </a:r>
            <a:r>
              <a:rPr lang="en-US" sz="2400" dirty="0">
                <a:solidFill>
                  <a:prstClr val="black"/>
                </a:solidFill>
              </a:rPr>
              <a:t>ratio &gt;3:1 perhaps 10:</a:t>
            </a:r>
            <a:r>
              <a:rPr lang="en-US" sz="2400" dirty="0" smtClean="0">
                <a:solidFill>
                  <a:prstClr val="black"/>
                </a:solidFill>
              </a:rPr>
              <a:t>1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66"/>
          <a:stretch/>
        </p:blipFill>
        <p:spPr>
          <a:xfrm>
            <a:off x="79788" y="3736800"/>
            <a:ext cx="3960502" cy="297605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175328" y="5132353"/>
            <a:ext cx="685800" cy="6858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3572" y="4807857"/>
            <a:ext cx="4206900" cy="190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63195" y="4180344"/>
            <a:ext cx="28484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Observations suggest a surface reddened due to irradiation by cosmic rays over its history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89429" y="3995678"/>
            <a:ext cx="1461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(real image)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7257" y="4932298"/>
            <a:ext cx="1975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(artist’s concept)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7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427857" cy="699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31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000" y="1936747"/>
            <a:ext cx="4916713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2400" b="1" dirty="0"/>
              <a:t>Discovered by the Catalina Sky Survey (G96, Mt. Lemmon</a:t>
            </a:r>
            <a:r>
              <a:rPr lang="en-US" sz="2400" b="1" dirty="0" smtClean="0"/>
              <a:t>) on 20 December 2017</a:t>
            </a:r>
            <a:endParaRPr lang="en-US" sz="2400" b="1" dirty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2400" b="1" dirty="0"/>
              <a:t>43 observations over two weeks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2400" b="1" dirty="0"/>
              <a:t>Diameter 250 </a:t>
            </a:r>
            <a:r>
              <a:rPr lang="en-US" sz="2400" b="1" dirty="0" smtClean="0"/>
              <a:t>meters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2400" b="1" dirty="0" smtClean="0"/>
              <a:t>Impact probability &lt; 1/20,000 on 20 June 2047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2400" b="1" dirty="0" smtClean="0"/>
              <a:t>1 (Green) on the Torino scale due to size, and was re-assigned to 0 with further observations on 18 January 2018.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endParaRPr lang="en-US" sz="24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939" y="1894114"/>
            <a:ext cx="6605289" cy="4545004"/>
          </a:xfrm>
          <a:prstGeom prst="rect">
            <a:avLst/>
          </a:prstGeom>
        </p:spPr>
      </p:pic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1859032" y="328929"/>
            <a:ext cx="9050374" cy="1434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latin typeface="+mn-lt"/>
              </a:rPr>
              <a:t>Sentry object of interest - </a:t>
            </a:r>
            <a:r>
              <a:rPr lang="en-US" sz="4800" b="1" dirty="0">
                <a:latin typeface="+mn-lt"/>
              </a:rPr>
              <a:t>2017 YZ</a:t>
            </a:r>
            <a:r>
              <a:rPr lang="en-US" sz="4800" b="1" baseline="-25000" dirty="0">
                <a:latin typeface="+mn-lt"/>
              </a:rPr>
              <a:t>1</a:t>
            </a:r>
          </a:p>
          <a:p>
            <a:pPr algn="ctr"/>
            <a:endParaRPr lang="en-US" sz="4800" b="1" dirty="0"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0" y="1412740"/>
            <a:ext cx="12192000" cy="0"/>
          </a:xfrm>
          <a:prstGeom prst="line">
            <a:avLst/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45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25500" y="215447"/>
            <a:ext cx="8229600" cy="74861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PDCO Flight Mission Projects</a:t>
            </a:r>
            <a:endParaRPr lang="en-US" sz="40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0590" y="2315951"/>
            <a:ext cx="806130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 err="1"/>
              <a:t>NEOCam</a:t>
            </a:r>
            <a:r>
              <a:rPr lang="en-US" sz="2400" b="1" dirty="0"/>
              <a:t>: Near-Earth Object </a:t>
            </a:r>
            <a:r>
              <a:rPr lang="en-US" sz="2400" b="1" dirty="0" smtClean="0"/>
              <a:t>Camera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Infrared survey telescope optimized for meeting congressional mandate to find and characterize NEOs down to 140 meters in size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Continues in extended Phase A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96876" y="4635458"/>
            <a:ext cx="646163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 smtClean="0"/>
              <a:t>DART: Double Asteroid Redirection Test</a:t>
            </a:r>
            <a:endParaRPr lang="en-US" sz="2400" i="1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Demonstration of kinetic impactor technique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Target - Moon of 65803 </a:t>
            </a:r>
            <a:r>
              <a:rPr lang="en-US" sz="2400" dirty="0" err="1" smtClean="0"/>
              <a:t>Didymos</a:t>
            </a:r>
            <a:endParaRPr lang="en-US" sz="24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Launch 2020, impact 2022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Continues in Phase B</a:t>
            </a:r>
            <a:endParaRPr lang="en-US" sz="2400" dirty="0"/>
          </a:p>
        </p:txBody>
      </p:sp>
      <p:pic>
        <p:nvPicPr>
          <p:cNvPr id="8" name="Picture 2" descr="\\davis\project\AIDA\600 Spacecraft\Mechanical\screen captures\SSR-MDR Views\Snap139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873860">
            <a:off x="324422" y="5144571"/>
            <a:ext cx="2658835" cy="9986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526987">
            <a:off x="929397" y="2505564"/>
            <a:ext cx="908642" cy="22157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31" y="1195677"/>
            <a:ext cx="1720493" cy="14393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60590" y="1237957"/>
            <a:ext cx="630804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 smtClean="0"/>
              <a:t>NEOWISE</a:t>
            </a:r>
            <a:endParaRPr lang="en-US" sz="2400" b="1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Continues in extended NEO survey operations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0" y="1122452"/>
            <a:ext cx="12192000" cy="0"/>
          </a:xfrm>
          <a:prstGeom prst="line">
            <a:avLst/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373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6"/>
          <p:cNvSpPr txBox="1">
            <a:spLocks noChangeArrowheads="1"/>
          </p:cNvSpPr>
          <p:nvPr/>
        </p:nvSpPr>
        <p:spPr bwMode="auto">
          <a:xfrm>
            <a:off x="5441062" y="838201"/>
            <a:ext cx="14638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5000"/>
              </a:spcBef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5000"/>
              </a:spcBef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5000"/>
              </a:spcBef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5000"/>
              </a:spcBef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2400" u="sng" dirty="0">
                <a:solidFill>
                  <a:srgbClr val="000000"/>
                </a:solidFill>
                <a:latin typeface="Helvetica" panose="020B0604020202020204" pitchFamily="34" charset="0"/>
              </a:rPr>
              <a:t>Findings</a:t>
            </a:r>
          </a:p>
        </p:txBody>
      </p:sp>
      <p:sp>
        <p:nvSpPr>
          <p:cNvPr id="47107" name="Rectangle 7"/>
          <p:cNvSpPr>
            <a:spLocks noChangeArrowheads="1"/>
          </p:cNvSpPr>
          <p:nvPr/>
        </p:nvSpPr>
        <p:spPr bwMode="auto">
          <a:xfrm>
            <a:off x="1161143" y="152400"/>
            <a:ext cx="1003299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4" tIns="46033" rIns="92064" bIns="46033" anchor="ctr"/>
          <a:lstStyle>
            <a:lvl1pPr>
              <a:lnSpc>
                <a:spcPct val="90000"/>
              </a:lnSpc>
              <a:spcBef>
                <a:spcPct val="25000"/>
              </a:spcBef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5000"/>
              </a:spcBef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5000"/>
              </a:spcBef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5000"/>
              </a:spcBef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3200" dirty="0">
                <a:solidFill>
                  <a:srgbClr val="000000"/>
                </a:solidFill>
                <a:latin typeface="Helvetica" panose="020B0604020202020204" pitchFamily="34" charset="0"/>
              </a:rPr>
              <a:t>NEO Survey Science Definition Team Report*</a:t>
            </a:r>
          </a:p>
        </p:txBody>
      </p:sp>
      <p:sp>
        <p:nvSpPr>
          <p:cNvPr id="47108" name="Rectangle 10"/>
          <p:cNvSpPr>
            <a:spLocks noChangeArrowheads="1"/>
          </p:cNvSpPr>
          <p:nvPr/>
        </p:nvSpPr>
        <p:spPr bwMode="auto">
          <a:xfrm>
            <a:off x="2133600" y="1219200"/>
            <a:ext cx="8001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25000"/>
              </a:spcBef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2013" indent="-341313">
              <a:lnSpc>
                <a:spcPct val="90000"/>
              </a:lnSpc>
              <a:spcBef>
                <a:spcPct val="25000"/>
              </a:spcBef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4913" indent="-228600">
              <a:lnSpc>
                <a:spcPct val="90000"/>
              </a:lnSpc>
              <a:spcBef>
                <a:spcPct val="25000"/>
              </a:spcBef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6225" indent="-119063">
              <a:lnSpc>
                <a:spcPct val="90000"/>
              </a:lnSpc>
              <a:spcBef>
                <a:spcPct val="25000"/>
              </a:spcBef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5000"/>
              </a:spcBef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25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None/>
            </a:pP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6477001"/>
            <a:ext cx="6971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98"/>
            <a:r>
              <a:rPr lang="en-US" sz="1400" dirty="0">
                <a:solidFill>
                  <a:srgbClr val="000000"/>
                </a:solidFill>
                <a:latin typeface="Arial"/>
              </a:rPr>
              <a:t>*https://www.nasa.gov/sites/default/files/atoms/files/2017_neo_sdt_final_e-version.pdf </a:t>
            </a:r>
          </a:p>
        </p:txBody>
      </p:sp>
      <p:sp>
        <p:nvSpPr>
          <p:cNvPr id="3" name="Rectangle 2"/>
          <p:cNvSpPr/>
          <p:nvPr/>
        </p:nvSpPr>
        <p:spPr>
          <a:xfrm>
            <a:off x="562429" y="1184169"/>
            <a:ext cx="11121571" cy="5509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98"/>
            <a:r>
              <a:rPr lang="en-US" sz="2200" b="1" dirty="0">
                <a:solidFill>
                  <a:srgbClr val="000000"/>
                </a:solidFill>
                <a:latin typeface="Arial"/>
              </a:rPr>
              <a:t>Finding 1</a:t>
            </a:r>
            <a:r>
              <a:rPr lang="en-US" sz="2200" dirty="0">
                <a:solidFill>
                  <a:srgbClr val="000000"/>
                </a:solidFill>
                <a:latin typeface="Arial"/>
              </a:rPr>
              <a:t>. Future goals related to searching for potential Earth‐impacting objects are best stated explicitly in terms of the statistical risk characterized and should be firmly based on cost/benefit analyses. Such a search would best be executed in a way that eliminates the maximum amount of statistical risk uncertainty per dollar of investment.</a:t>
            </a:r>
          </a:p>
          <a:p>
            <a:pPr defTabSz="913798"/>
            <a:endParaRPr lang="en-US" sz="2200" dirty="0">
              <a:solidFill>
                <a:srgbClr val="000000"/>
              </a:solidFill>
              <a:latin typeface="Arial"/>
            </a:endParaRPr>
          </a:p>
          <a:p>
            <a:pPr defTabSz="913798"/>
            <a:r>
              <a:rPr lang="en-US" sz="2200" b="1" dirty="0">
                <a:solidFill>
                  <a:srgbClr val="000000"/>
                </a:solidFill>
                <a:latin typeface="Arial"/>
              </a:rPr>
              <a:t>Finding 2</a:t>
            </a:r>
            <a:r>
              <a:rPr lang="en-US" sz="2200" dirty="0">
                <a:solidFill>
                  <a:srgbClr val="000000"/>
                </a:solidFill>
                <a:latin typeface="Arial"/>
              </a:rPr>
              <a:t>. It would be most productive to develop and operate a NEO search program with the goal of discovering and cataloging the potentially hazardous population sufficiently well to eliminate 90% of the uncharacterized risk from sub‐kilometer objects (i.e., sub‐global impact effects). Over a period of 9 to 25 years, a number of system approaches are capable of meeting this search metric with quite good cost/benefit ratios.</a:t>
            </a:r>
          </a:p>
          <a:p>
            <a:pPr defTabSz="913798"/>
            <a:endParaRPr lang="en-US" sz="2200" dirty="0">
              <a:solidFill>
                <a:srgbClr val="000000"/>
              </a:solidFill>
              <a:latin typeface="Arial"/>
            </a:endParaRPr>
          </a:p>
          <a:p>
            <a:pPr defTabSz="913798"/>
            <a:r>
              <a:rPr lang="en-US" sz="2200" b="1" dirty="0">
                <a:solidFill>
                  <a:srgbClr val="000000"/>
                </a:solidFill>
                <a:latin typeface="Arial"/>
              </a:rPr>
              <a:t>Finding 3</a:t>
            </a:r>
            <a:r>
              <a:rPr lang="en-US" sz="2200" dirty="0">
                <a:solidFill>
                  <a:srgbClr val="000000"/>
                </a:solidFill>
                <a:latin typeface="Arial"/>
              </a:rPr>
              <a:t>. The satisfaction of the 140‐meter cataloging objective will require space‐based search system(s). Infrared (IR) and visible sensors in the 0.5‐ to 1.0‐meter aperture range are credible and cost/benefit‐favorable options that use available technology.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375" y="158213"/>
            <a:ext cx="5005250" cy="65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5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bservatories-2017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2"/>
          <a:stretch/>
        </p:blipFill>
        <p:spPr>
          <a:xfrm>
            <a:off x="0" y="181423"/>
            <a:ext cx="12192000" cy="6549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0999" y="5307764"/>
            <a:ext cx="3791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22 million observations world wide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(of which 201,000 of NEOs)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47 countries + 1 observatory in space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628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Observations Worldwide 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(as tallied by the MPC)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6804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856" y="-158999"/>
            <a:ext cx="11448288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+mn-lt"/>
              </a:rPr>
              <a:t>NASA’s NEO Search Program:  Surveys</a:t>
            </a:r>
            <a:endParaRPr lang="en-US" sz="5400" b="1" dirty="0"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0" y="1179204"/>
            <a:ext cx="12192000" cy="0"/>
          </a:xfrm>
          <a:prstGeom prst="line">
            <a:avLst/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5345" y="1699945"/>
            <a:ext cx="4709162" cy="1912269"/>
          </a:xfrm>
          <a:prstGeom prst="rect">
            <a:avLst/>
          </a:prstGeom>
          <a:ln w="76200">
            <a:noFill/>
          </a:ln>
        </p:spPr>
      </p:pic>
      <p:pic>
        <p:nvPicPr>
          <p:cNvPr id="7" name="Picture 6" descr="DSCN145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120" y="3801095"/>
            <a:ext cx="2233728" cy="283464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2517" y="3875874"/>
            <a:ext cx="2266085" cy="2834640"/>
          </a:xfrm>
          <a:prstGeom prst="rect">
            <a:avLst/>
          </a:prstGeom>
          <a:ln w="57150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836" y="3795094"/>
            <a:ext cx="2294535" cy="2834640"/>
          </a:xfrm>
          <a:prstGeom prst="rect">
            <a:avLst/>
          </a:prstGeom>
          <a:ln w="57150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87799" y="4286289"/>
            <a:ext cx="2685081" cy="2013811"/>
          </a:xfrm>
          <a:prstGeom prst="rect">
            <a:avLst/>
          </a:prstGeom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39836" y="3795094"/>
            <a:ext cx="23063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rgbClr val="FFFF00"/>
                </a:solidFill>
                <a:latin typeface="+mn-lt"/>
                <a:cs typeface="Arial" charset="0"/>
              </a:rPr>
              <a:t>LINEAR/SST</a:t>
            </a:r>
            <a:endParaRPr lang="en-US" sz="2400" b="1" kern="0" dirty="0">
              <a:solidFill>
                <a:srgbClr val="FFFF00"/>
              </a:solidFill>
              <a:latin typeface="+mn-lt"/>
              <a:cs typeface="Arial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98782" y="6186309"/>
            <a:ext cx="25788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kern="0" dirty="0" smtClean="0">
                <a:solidFill>
                  <a:srgbClr val="7030A0"/>
                </a:solidFill>
                <a:latin typeface="+mn-lt"/>
                <a:cs typeface="Arial" charset="0"/>
              </a:rPr>
              <a:t>3.5-m (to Australia)</a:t>
            </a:r>
            <a:endParaRPr lang="en-US" sz="2100" b="1" kern="0" dirty="0">
              <a:solidFill>
                <a:srgbClr val="7030A0"/>
              </a:solidFill>
              <a:latin typeface="+mn-lt"/>
              <a:cs typeface="Arial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0480536" y="1668291"/>
            <a:ext cx="13939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NEOWISE</a:t>
            </a:r>
            <a:endParaRPr lang="en-US" sz="24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10427806" y="3050676"/>
            <a:ext cx="1418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JPL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Sun-synch LEO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7114524" y="3296897"/>
            <a:ext cx="626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720" rIns="45720" bIns="4572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0.4 m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6678215" y="3863673"/>
            <a:ext cx="23203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Pan-STARRS</a:t>
            </a:r>
            <a:endParaRPr lang="en-US" sz="24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670984" y="3795094"/>
            <a:ext cx="19912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Catalina Sky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Survey</a:t>
            </a:r>
            <a:endParaRPr lang="en-US" sz="28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9614415" y="3911626"/>
            <a:ext cx="20994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ATLAS</a:t>
            </a:r>
            <a:endParaRPr lang="en-US" sz="24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588339" y="5816977"/>
            <a:ext cx="122149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kern="0" dirty="0" smtClean="0">
                <a:solidFill>
                  <a:srgbClr val="FFFF00"/>
                </a:solidFill>
                <a:latin typeface="+mn-lt"/>
                <a:cs typeface="Arial" charset="0"/>
              </a:rPr>
              <a:t>1.5-m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kern="0" dirty="0" smtClean="0">
                <a:solidFill>
                  <a:srgbClr val="FFFF00"/>
                </a:solidFill>
                <a:latin typeface="+mn-lt"/>
                <a:cs typeface="Arial" charset="0"/>
              </a:rPr>
              <a:t>0.7-m</a:t>
            </a:r>
            <a:endParaRPr lang="en-US" sz="2100" b="1" kern="0" dirty="0">
              <a:solidFill>
                <a:srgbClr val="FFFF00"/>
              </a:solidFill>
              <a:latin typeface="+mn-lt"/>
              <a:cs typeface="Arial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744435" y="5664092"/>
            <a:ext cx="2235879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kern="0" dirty="0" smtClean="0">
                <a:solidFill>
                  <a:srgbClr val="FFFF00"/>
                </a:solidFill>
                <a:latin typeface="+mn-lt"/>
                <a:cs typeface="Arial" charset="0"/>
              </a:rPr>
              <a:t>Two 1.8-m telescopes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 err="1" smtClean="0">
                <a:solidFill>
                  <a:srgbClr val="FFFF00"/>
                </a:solidFill>
                <a:latin typeface="+mn-lt"/>
              </a:rPr>
              <a:t>Haleakalā</a:t>
            </a:r>
            <a:r>
              <a:rPr lang="en-US" sz="2100" b="1" dirty="0" smtClean="0">
                <a:solidFill>
                  <a:srgbClr val="FFFF00"/>
                </a:solidFill>
                <a:latin typeface="+mn-lt"/>
              </a:rPr>
              <a:t>, Maui</a:t>
            </a:r>
            <a:endParaRPr lang="en-US" sz="2100" b="1" kern="0" dirty="0">
              <a:solidFill>
                <a:srgbClr val="FFFF00"/>
              </a:solidFill>
              <a:latin typeface="+mn-lt"/>
              <a:cs typeface="Arial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9738009" y="5923696"/>
            <a:ext cx="235035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kern="0" dirty="0" smtClean="0">
                <a:solidFill>
                  <a:srgbClr val="FFFF00"/>
                </a:solidFill>
                <a:latin typeface="+mn-lt"/>
                <a:cs typeface="Arial" charset="0"/>
              </a:rPr>
              <a:t>0.5-m </a:t>
            </a:r>
            <a:r>
              <a:rPr lang="en-US" sz="2100" b="1" dirty="0" err="1" smtClean="0">
                <a:solidFill>
                  <a:srgbClr val="FFFF00"/>
                </a:solidFill>
                <a:latin typeface="+mn-lt"/>
              </a:rPr>
              <a:t>Haleakalā</a:t>
            </a:r>
            <a:r>
              <a:rPr lang="en-US" sz="2100" b="1" dirty="0" smtClean="0">
                <a:solidFill>
                  <a:srgbClr val="FFFF00"/>
                </a:solidFill>
                <a:latin typeface="+mn-lt"/>
              </a:rPr>
              <a:t> Mauna Loa</a:t>
            </a:r>
            <a:endParaRPr lang="en-US" sz="2100" b="1" kern="0" dirty="0">
              <a:solidFill>
                <a:srgbClr val="FFFF00"/>
              </a:solidFill>
              <a:latin typeface="+mn-lt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9836" y="1980998"/>
            <a:ext cx="622715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b="1" smtClean="0"/>
              <a:t>NEOWISE</a:t>
            </a:r>
            <a:endParaRPr lang="en-US" sz="2000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b="1" dirty="0" smtClean="0"/>
              <a:t>CSS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b="1" dirty="0" smtClean="0"/>
              <a:t>Pan-STARRS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b="1" dirty="0" smtClean="0"/>
              <a:t>ATLAS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b="1" dirty="0" smtClean="0"/>
              <a:t>LINEAR/SST (being re-assembled in Western Australia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71856" y="1388490"/>
            <a:ext cx="3200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Current Surveys:</a:t>
            </a:r>
          </a:p>
          <a:p>
            <a:endParaRPr lang="en-US" sz="2800" b="1" dirty="0"/>
          </a:p>
        </p:txBody>
      </p:sp>
      <p:sp>
        <p:nvSpPr>
          <p:cNvPr id="24" name="Rectangle 23"/>
          <p:cNvSpPr/>
          <p:nvPr/>
        </p:nvSpPr>
        <p:spPr>
          <a:xfrm>
            <a:off x="371856" y="1388490"/>
            <a:ext cx="2705778" cy="592508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1856" y="-196300"/>
            <a:ext cx="114482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latin typeface="+mn-lt"/>
              </a:rPr>
              <a:t>NEAs Discovered (to date)</a:t>
            </a:r>
            <a:endParaRPr lang="en-US" sz="5400" b="1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0" y="959168"/>
            <a:ext cx="12192000" cy="0"/>
          </a:xfrm>
          <a:prstGeom prst="line">
            <a:avLst/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728" y="1082262"/>
            <a:ext cx="9729216" cy="535511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1440" y="6470380"/>
            <a:ext cx="9848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https://cneos.jpl.nasa.gov/stats</a:t>
            </a:r>
            <a:r>
              <a:rPr lang="en-US" dirty="0" smtClean="0"/>
              <a:t>                                                                          Alan Chamberlin   JPL/Caltech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40290" y="1936351"/>
            <a:ext cx="2002822" cy="3431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800" b="1" dirty="0" smtClean="0"/>
              <a:t>NEA total:</a:t>
            </a:r>
          </a:p>
          <a:p>
            <a:pPr>
              <a:lnSpc>
                <a:spcPct val="70000"/>
              </a:lnSpc>
            </a:pPr>
            <a:endParaRPr lang="en-US" sz="2800" dirty="0"/>
          </a:p>
          <a:p>
            <a:pPr>
              <a:lnSpc>
                <a:spcPct val="70000"/>
              </a:lnSpc>
            </a:pPr>
            <a:r>
              <a:rPr lang="en-US" sz="2800" dirty="0" smtClean="0"/>
              <a:t>17,587</a:t>
            </a:r>
          </a:p>
          <a:p>
            <a:pPr>
              <a:lnSpc>
                <a:spcPct val="70000"/>
              </a:lnSpc>
            </a:pPr>
            <a:endParaRPr lang="en-US" sz="2800" dirty="0" smtClean="0"/>
          </a:p>
          <a:p>
            <a:pPr>
              <a:lnSpc>
                <a:spcPct val="70000"/>
              </a:lnSpc>
            </a:pPr>
            <a:r>
              <a:rPr lang="en-US" sz="2800" b="1" dirty="0" smtClean="0"/>
              <a:t>PHA:</a:t>
            </a:r>
          </a:p>
          <a:p>
            <a:pPr>
              <a:lnSpc>
                <a:spcPct val="70000"/>
              </a:lnSpc>
            </a:pPr>
            <a:endParaRPr lang="en-US" sz="2800" dirty="0"/>
          </a:p>
          <a:p>
            <a:pPr>
              <a:lnSpc>
                <a:spcPct val="70000"/>
              </a:lnSpc>
            </a:pPr>
            <a:r>
              <a:rPr lang="en-US" sz="2800" dirty="0" smtClean="0"/>
              <a:t>1,887</a:t>
            </a:r>
          </a:p>
          <a:p>
            <a:pPr>
              <a:lnSpc>
                <a:spcPct val="70000"/>
              </a:lnSpc>
            </a:pPr>
            <a:r>
              <a:rPr lang="en-US" sz="2800" dirty="0" smtClean="0"/>
              <a:t>(187 &gt; 1 km)</a:t>
            </a:r>
          </a:p>
          <a:p>
            <a:pPr>
              <a:lnSpc>
                <a:spcPct val="70000"/>
              </a:lnSpc>
            </a:pPr>
            <a:endParaRPr lang="en-US" sz="2800" dirty="0"/>
          </a:p>
          <a:p>
            <a:pPr>
              <a:lnSpc>
                <a:spcPct val="70000"/>
              </a:lnSpc>
            </a:pPr>
            <a:endParaRPr lang="en-US" sz="2800" dirty="0" smtClean="0"/>
          </a:p>
          <a:p>
            <a:pPr>
              <a:lnSpc>
                <a:spcPct val="70000"/>
              </a:lnSpc>
            </a:pPr>
            <a:r>
              <a:rPr lang="en-US" sz="2800" b="1" dirty="0" smtClean="0"/>
              <a:t>NEC:  </a:t>
            </a:r>
            <a:r>
              <a:rPr lang="en-US" sz="2800" dirty="0" smtClean="0"/>
              <a:t>106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093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1856" y="-196300"/>
            <a:ext cx="114482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latin typeface="+mn-lt"/>
              </a:rPr>
              <a:t>NEAs Discovered by Survey (to date)</a:t>
            </a:r>
            <a:endParaRPr lang="en-US" sz="5400" b="1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0" y="959168"/>
            <a:ext cx="12192000" cy="0"/>
          </a:xfrm>
          <a:prstGeom prst="line">
            <a:avLst/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56" y="959168"/>
            <a:ext cx="10903857" cy="60576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84343" y="1993612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2053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</a:rPr>
              <a:t>discoveries 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in 2017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7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1856" y="-196300"/>
            <a:ext cx="114482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latin typeface="+mn-lt"/>
              </a:rPr>
              <a:t>NEAs Discovered by Survey (</a:t>
            </a:r>
            <a:r>
              <a:rPr lang="en-US" sz="6000" b="1" dirty="0" smtClean="0">
                <a:latin typeface="+mn-lt"/>
              </a:rPr>
              <a:t>140 m+</a:t>
            </a:r>
            <a:r>
              <a:rPr lang="en-US" sz="5400" b="1" dirty="0" smtClean="0">
                <a:latin typeface="+mn-lt"/>
              </a:rPr>
              <a:t>)</a:t>
            </a:r>
            <a:endParaRPr lang="en-US" sz="5400" b="1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0" y="959168"/>
            <a:ext cx="12192000" cy="0"/>
          </a:xfrm>
          <a:prstGeom prst="line">
            <a:avLst/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61" y="959168"/>
            <a:ext cx="10617898" cy="58988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00030" y="1508334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538 discoveries </a:t>
            </a:r>
          </a:p>
          <a:p>
            <a:pPr algn="ctr"/>
            <a:r>
              <a:rPr lang="en-US" sz="1600" b="1" dirty="0" smtClean="0"/>
              <a:t>in 2017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46403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342" y="-20921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latin typeface="+mn-lt"/>
              </a:rPr>
              <a:t>NEO Population – 140 meters and larger*</a:t>
            </a:r>
            <a:endParaRPr lang="en-US" sz="48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571" y="1415143"/>
            <a:ext cx="6948717" cy="4997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5267" y="1415143"/>
            <a:ext cx="6819664" cy="490499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0" y="959168"/>
            <a:ext cx="12192000" cy="0"/>
          </a:xfrm>
          <a:prstGeom prst="line">
            <a:avLst/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657735" y="6058525"/>
            <a:ext cx="7114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*based on an estimated population of ~25,000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461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1" y="-21681"/>
            <a:ext cx="7783285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+mn-lt"/>
              </a:rPr>
              <a:t>Recovery of 2012 TC</a:t>
            </a:r>
            <a:r>
              <a:rPr lang="en-US" sz="5400" b="1" baseline="-25000" dirty="0" smtClean="0">
                <a:latin typeface="+mn-lt"/>
              </a:rPr>
              <a:t>4</a:t>
            </a:r>
            <a:endParaRPr lang="en-US" sz="5400" b="1" baseline="-25000" dirty="0">
              <a:latin typeface="+mn-lt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125" y="1551649"/>
            <a:ext cx="11433018" cy="4943494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3600" b="1" dirty="0">
                <a:latin typeface="Calibri" charset="0"/>
                <a:ea typeface="Calibri" charset="0"/>
                <a:cs typeface="Calibri" charset="0"/>
              </a:rPr>
              <a:t>Goal - E</a:t>
            </a:r>
            <a:r>
              <a:rPr lang="en-US" sz="3600" b="1" dirty="0" smtClean="0">
                <a:latin typeface="Calibri" charset="0"/>
                <a:ea typeface="Calibri" charset="0"/>
                <a:cs typeface="Calibri" charset="0"/>
              </a:rPr>
              <a:t>xercise </a:t>
            </a:r>
            <a:r>
              <a:rPr lang="en-US" sz="3600" b="1" dirty="0">
                <a:latin typeface="Calibri" charset="0"/>
                <a:ea typeface="Calibri" charset="0"/>
                <a:cs typeface="Calibri" charset="0"/>
              </a:rPr>
              <a:t>the Planetary Defense </a:t>
            </a:r>
            <a:r>
              <a:rPr lang="en-US" sz="3600" b="1" dirty="0" smtClean="0">
                <a:latin typeface="Calibri" charset="0"/>
                <a:ea typeface="Calibri" charset="0"/>
                <a:cs typeface="Calibri" charset="0"/>
              </a:rPr>
              <a:t>system</a:t>
            </a:r>
            <a:endParaRPr lang="en-US" sz="3600" b="1" dirty="0">
              <a:latin typeface="Calibri" charset="0"/>
              <a:ea typeface="Calibri" charset="0"/>
              <a:cs typeface="Calibri" charset="0"/>
            </a:endParaRPr>
          </a:p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Recovery and Follow-up: 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Recovery confirmed early August 2017</a:t>
            </a:r>
          </a:p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Characterization</a:t>
            </a: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Light curves, photometry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spectroscopy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radar</a:t>
            </a:r>
          </a:p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Modeling: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orbit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determination,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threat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assessment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and impact modeling exercises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Communications:  </a:t>
            </a:r>
          </a:p>
          <a:p>
            <a:pPr lvl="1">
              <a:spcAft>
                <a:spcPts val="300"/>
              </a:spcAft>
              <a:buFont typeface="Arial" charset="0"/>
              <a:buChar char="•"/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NASA management, White House, other agencies</a:t>
            </a:r>
          </a:p>
          <a:p>
            <a:pPr lvl="1">
              <a:spcAft>
                <a:spcPts val="300"/>
              </a:spcAft>
              <a:buFont typeface="Arial" charset="0"/>
              <a:buChar char="•"/>
            </a:pPr>
            <a:r>
              <a:rPr lang="de-DE" sz="2800" dirty="0" err="1" smtClean="0">
                <a:latin typeface="Calibri" charset="0"/>
                <a:ea typeface="Calibri" charset="0"/>
                <a:cs typeface="Calibri" charset="0"/>
              </a:rPr>
              <a:t>Within</a:t>
            </a:r>
            <a:r>
              <a:rPr lang="de-DE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800" dirty="0" err="1" smtClean="0"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de-DE" sz="2800" dirty="0" smtClean="0">
                <a:latin typeface="Calibri" charset="0"/>
                <a:ea typeface="Calibri" charset="0"/>
                <a:cs typeface="Calibri" charset="0"/>
              </a:rPr>
              <a:t> NEO </a:t>
            </a:r>
            <a:r>
              <a:rPr lang="de-DE" sz="2800" dirty="0" err="1" smtClean="0">
                <a:latin typeface="Calibri" charset="0"/>
                <a:ea typeface="Calibri" charset="0"/>
                <a:cs typeface="Calibri" charset="0"/>
              </a:rPr>
              <a:t>community</a:t>
            </a:r>
            <a:r>
              <a:rPr lang="de-DE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800" dirty="0" err="1" smtClean="0"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de-DE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800" dirty="0" err="1" smtClean="0">
                <a:latin typeface="Calibri" charset="0"/>
                <a:ea typeface="Calibri" charset="0"/>
                <a:cs typeface="Calibri" charset="0"/>
              </a:rPr>
              <a:t>with</a:t>
            </a:r>
            <a:r>
              <a:rPr lang="de-DE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800" dirty="0" err="1" smtClean="0"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de-DE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2800" dirty="0" err="1" smtClean="0">
                <a:latin typeface="Calibri" charset="0"/>
                <a:ea typeface="Calibri" charset="0"/>
                <a:cs typeface="Calibri" charset="0"/>
              </a:rPr>
              <a:t>public</a:t>
            </a:r>
            <a:endParaRPr lang="de-DE" sz="2800" dirty="0" smtClean="0">
              <a:latin typeface="Calibri" charset="0"/>
              <a:ea typeface="Calibri" charset="0"/>
              <a:cs typeface="Calibri" charset="0"/>
            </a:endParaRPr>
          </a:p>
          <a:p>
            <a:pPr>
              <a:spcAft>
                <a:spcPts val="300"/>
              </a:spcAft>
              <a:buFont typeface="Arial" charset="0"/>
              <a:buChar char="•"/>
            </a:pPr>
            <a:r>
              <a:rPr lang="de-DE" b="1" dirty="0" smtClean="0">
                <a:latin typeface="Calibri" charset="0"/>
                <a:ea typeface="Calibri" charset="0"/>
                <a:cs typeface="Calibri" charset="0"/>
              </a:rPr>
              <a:t>International Asteroid Warning Network (IAWN) </a:t>
            </a:r>
            <a:r>
              <a:rPr lang="de-DE" dirty="0" smtClean="0">
                <a:latin typeface="Calibri" charset="0"/>
                <a:ea typeface="Calibri" charset="0"/>
                <a:cs typeface="Calibri" charset="0"/>
              </a:rPr>
              <a:t>participation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0" y="1303882"/>
            <a:ext cx="12192000" cy="0"/>
          </a:xfrm>
          <a:prstGeom prst="line">
            <a:avLst/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34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1" y="-21681"/>
            <a:ext cx="7783285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+mn-lt"/>
              </a:rPr>
              <a:t>Recovery of 2012 TC</a:t>
            </a:r>
            <a:r>
              <a:rPr lang="en-US" sz="5400" b="1" baseline="-25000" dirty="0" smtClean="0">
                <a:latin typeface="+mn-lt"/>
              </a:rPr>
              <a:t>4 </a:t>
            </a:r>
            <a:br>
              <a:rPr lang="en-US" sz="5400" b="1" baseline="-25000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(Initial Results)</a:t>
            </a:r>
            <a:endParaRPr lang="en-US" sz="4000" b="1" baseline="-25000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0" y="1412740"/>
            <a:ext cx="12192000" cy="0"/>
          </a:xfrm>
          <a:prstGeom prst="line">
            <a:avLst/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607458"/>
            <a:ext cx="11212286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Astronomers </a:t>
            </a:r>
            <a:r>
              <a:rPr lang="en-US" dirty="0"/>
              <a:t>from the U.S., Canada, Colombia, Germany, Israel, Italy, Japan, the Netherlands, Russia and South Africa tracked TC4 </a:t>
            </a:r>
            <a:endParaRPr lang="en-US" dirty="0" smtClean="0"/>
          </a:p>
          <a:p>
            <a:r>
              <a:rPr lang="en-US" dirty="0" smtClean="0"/>
              <a:t>Close </a:t>
            </a:r>
            <a:r>
              <a:rPr lang="en-US" dirty="0"/>
              <a:t>approach </a:t>
            </a:r>
            <a:r>
              <a:rPr lang="en-US" dirty="0" smtClean="0"/>
              <a:t>occurred at about 43,700 km</a:t>
            </a:r>
            <a:endParaRPr lang="en-US" dirty="0"/>
          </a:p>
          <a:p>
            <a:r>
              <a:rPr lang="en-US" dirty="0" smtClean="0"/>
              <a:t>Radar observations of 2012 </a:t>
            </a:r>
            <a:r>
              <a:rPr lang="en-US" dirty="0"/>
              <a:t>TC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n-US" dirty="0" smtClean="0"/>
              <a:t>seem to indicate an oblong shape of about 6 x 12 meters in size</a:t>
            </a:r>
          </a:p>
          <a:p>
            <a:r>
              <a:rPr lang="en-US" dirty="0" smtClean="0"/>
              <a:t>Light curve and then radar showed it tumbling with about a 12 minute period</a:t>
            </a:r>
          </a:p>
          <a:p>
            <a:r>
              <a:rPr lang="en-US" dirty="0" smtClean="0"/>
              <a:t>Precision orbit determination was able to rule out any impact by TC4 for the foreseeable future</a:t>
            </a:r>
          </a:p>
          <a:p>
            <a:r>
              <a:rPr lang="en-US" dirty="0"/>
              <a:t>More information:  </a:t>
            </a:r>
            <a:r>
              <a:rPr lang="en-US" b="1" dirty="0">
                <a:solidFill>
                  <a:srgbClr val="0000FF"/>
                </a:solidFill>
              </a:rPr>
              <a:t>http://2012tc4.astro.umd.edu</a:t>
            </a:r>
            <a:r>
              <a:rPr lang="en-US" b="1" dirty="0" smtClean="0">
                <a:solidFill>
                  <a:srgbClr val="0000FF"/>
                </a:solidFill>
              </a:rPr>
              <a:t>/ </a:t>
            </a:r>
            <a:endParaRPr lang="en-US" b="1" dirty="0">
              <a:solidFill>
                <a:srgbClr val="0000FF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2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42961"/>
            <a:ext cx="12367938" cy="61064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367938" cy="11858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9821408">
            <a:off x="10799621" y="2321689"/>
            <a:ext cx="1509993" cy="63174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63758" y="1332016"/>
            <a:ext cx="1679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B0F0"/>
                </a:solidFill>
              </a:rPr>
              <a:t>prior to 2012 </a:t>
            </a:r>
          </a:p>
          <a:p>
            <a:pPr algn="r"/>
            <a:r>
              <a:rPr lang="en-US" i="1" dirty="0" smtClean="0">
                <a:solidFill>
                  <a:srgbClr val="00B0F0"/>
                </a:solidFill>
              </a:rPr>
              <a:t>Earth encounter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0417205" y="3497402"/>
            <a:ext cx="648183" cy="349686"/>
          </a:xfrm>
          <a:prstGeom prst="straightConnector1">
            <a:avLst/>
          </a:prstGeom>
          <a:ln w="158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402025" y="3804597"/>
            <a:ext cx="1170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smtClean="0">
                <a:solidFill>
                  <a:srgbClr val="7030A0"/>
                </a:solidFill>
              </a:rPr>
              <a:t>post-2012 </a:t>
            </a:r>
          </a:p>
          <a:p>
            <a:pPr algn="r"/>
            <a:r>
              <a:rPr lang="en-US" i="1" dirty="0" smtClean="0">
                <a:solidFill>
                  <a:srgbClr val="7030A0"/>
                </a:solidFill>
              </a:rPr>
              <a:t>flyby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0" name="Elbow Connector 9"/>
          <p:cNvCxnSpPr/>
          <p:nvPr/>
        </p:nvCxnSpPr>
        <p:spPr>
          <a:xfrm flipV="1">
            <a:off x="11528387" y="4097441"/>
            <a:ext cx="520860" cy="415745"/>
          </a:xfrm>
          <a:prstGeom prst="bentConnector3">
            <a:avLst/>
          </a:prstGeom>
          <a:ln w="15875">
            <a:solidFill>
              <a:srgbClr val="FFFC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438557" y="4336748"/>
            <a:ext cx="1170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smtClean="0">
                <a:solidFill>
                  <a:srgbClr val="FFFF00"/>
                </a:solidFill>
              </a:rPr>
              <a:t>post-2017 </a:t>
            </a:r>
          </a:p>
          <a:p>
            <a:pPr algn="r"/>
            <a:r>
              <a:rPr lang="en-US" i="1" dirty="0" smtClean="0">
                <a:solidFill>
                  <a:srgbClr val="FFFF00"/>
                </a:solidFill>
              </a:rPr>
              <a:t>flyby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Arc 11"/>
          <p:cNvSpPr/>
          <p:nvPr/>
        </p:nvSpPr>
        <p:spPr>
          <a:xfrm>
            <a:off x="9419770" y="1655182"/>
            <a:ext cx="846972" cy="1643605"/>
          </a:xfrm>
          <a:prstGeom prst="arc">
            <a:avLst>
              <a:gd name="adj1" fmla="val 16004881"/>
              <a:gd name="adj2" fmla="val 1235473"/>
            </a:avLst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2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13906</TotalTime>
  <Words>768</Words>
  <Application>Microsoft Macintosh PowerPoint</Application>
  <PresentationFormat>Widescreen</PresentationFormat>
  <Paragraphs>118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Calibri Light</vt:lpstr>
      <vt:lpstr>Copperplate Gothic Bold</vt:lpstr>
      <vt:lpstr>Helvetica</vt:lpstr>
      <vt:lpstr>Arial</vt:lpstr>
      <vt:lpstr>Office Theme</vt:lpstr>
      <vt:lpstr>PowerPoint Presentation</vt:lpstr>
      <vt:lpstr>NASA’s NEO Search Program:  Surveys</vt:lpstr>
      <vt:lpstr>PowerPoint Presentation</vt:lpstr>
      <vt:lpstr>PowerPoint Presentation</vt:lpstr>
      <vt:lpstr>PowerPoint Presentation</vt:lpstr>
      <vt:lpstr>NEO Population – 140 meters and larger*</vt:lpstr>
      <vt:lpstr>Recovery of 2012 TC4</vt:lpstr>
      <vt:lpstr>Recovery of 2012 TC4  (Initial Results)</vt:lpstr>
      <vt:lpstr>PowerPoint Presentation</vt:lpstr>
      <vt:lpstr>PowerPoint Presentation</vt:lpstr>
      <vt:lpstr>Discovery of First Interstellar Object</vt:lpstr>
      <vt:lpstr>PowerPoint Presentation</vt:lpstr>
      <vt:lpstr>Sentry object of interest - 2017 YZ1 </vt:lpstr>
      <vt:lpstr>PDCO Flight Mission Projects</vt:lpstr>
      <vt:lpstr>PowerPoint Presentation</vt:lpstr>
      <vt:lpstr>Observations Worldwide  (as tallied by the MPC)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50</cp:revision>
  <dcterms:created xsi:type="dcterms:W3CDTF">2018-01-18T00:38:35Z</dcterms:created>
  <dcterms:modified xsi:type="dcterms:W3CDTF">2018-02-16T02:17:53Z</dcterms:modified>
</cp:coreProperties>
</file>