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</p:sldMasterIdLst>
  <p:notesMasterIdLst>
    <p:notesMasterId r:id="rId34"/>
  </p:notesMasterIdLst>
  <p:handoutMasterIdLst>
    <p:handoutMasterId r:id="rId35"/>
  </p:handoutMasterIdLst>
  <p:sldIdLst>
    <p:sldId id="398" r:id="rId3"/>
    <p:sldId id="523" r:id="rId4"/>
    <p:sldId id="488" r:id="rId5"/>
    <p:sldId id="511" r:id="rId6"/>
    <p:sldId id="422" r:id="rId7"/>
    <p:sldId id="467" r:id="rId8"/>
    <p:sldId id="344" r:id="rId9"/>
    <p:sldId id="485" r:id="rId10"/>
    <p:sldId id="516" r:id="rId11"/>
    <p:sldId id="489" r:id="rId12"/>
    <p:sldId id="451" r:id="rId13"/>
    <p:sldId id="517" r:id="rId14"/>
    <p:sldId id="519" r:id="rId15"/>
    <p:sldId id="521" r:id="rId16"/>
    <p:sldId id="456" r:id="rId17"/>
    <p:sldId id="525" r:id="rId18"/>
    <p:sldId id="526" r:id="rId19"/>
    <p:sldId id="527" r:id="rId20"/>
    <p:sldId id="528" r:id="rId21"/>
    <p:sldId id="529" r:id="rId22"/>
    <p:sldId id="520" r:id="rId23"/>
    <p:sldId id="518" r:id="rId24"/>
    <p:sldId id="478" r:id="rId25"/>
    <p:sldId id="480" r:id="rId26"/>
    <p:sldId id="481" r:id="rId27"/>
    <p:sldId id="482" r:id="rId28"/>
    <p:sldId id="463" r:id="rId29"/>
    <p:sldId id="483" r:id="rId30"/>
    <p:sldId id="530" r:id="rId31"/>
    <p:sldId id="524" r:id="rId32"/>
    <p:sldId id="484" r:id="rId33"/>
  </p:sldIdLst>
  <p:sldSz cx="9144000" cy="6858000" type="screen4x3"/>
  <p:notesSz cx="6810375" cy="9942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00CCFF"/>
    <a:srgbClr val="000000"/>
    <a:srgbClr val="006699"/>
    <a:srgbClr val="4A452A"/>
    <a:srgbClr val="CC9900"/>
    <a:srgbClr val="CC0000"/>
    <a:srgbClr val="CC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2" autoAdjust="0"/>
    <p:restoredTop sz="96305" autoAdjust="0"/>
  </p:normalViewPr>
  <p:slideViewPr>
    <p:cSldViewPr>
      <p:cViewPr varScale="1">
        <p:scale>
          <a:sx n="88" d="100"/>
          <a:sy n="88" d="100"/>
        </p:scale>
        <p:origin x="-12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222" y="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 dirty="0"/>
              <a:t>gfrgffrg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346E87-FF96-4DBA-A0F9-6554A811181B}" type="datetimeFigureOut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244D2B-28D9-422E-A455-D515A935B0B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383444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GB" dirty="0"/>
              <a:t>gfrgffrg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25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6C1596-9D99-4E4F-9DD9-487359D24473}" type="datetimeFigureOut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25" y="9444038"/>
            <a:ext cx="29511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FF6B0E5-A6E0-4AA7-A539-04FB3454EC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4367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59" indent="-28571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59" indent="-228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002" indent="-228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146" indent="-228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289" indent="-228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433" indent="-228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577" indent="-228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720" indent="-228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C2C55B8-5F50-45B9-A912-E64534D81EAD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gfrgffrg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D30246-8030-41A3-A32A-28BBF1386D1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0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1DA62-7320-4AFD-A84C-E197E11E71E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2458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dirty="0" smtClean="0"/>
              <a:t>gfrgffrg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EDF7EB-B00C-4DC4-9746-55148CC3DE66}" type="slidenum">
              <a:rPr lang="en-GB" alt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7" name="Date Placeholder 3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277DE0-B341-461E-A3CA-9B158B35436B}" type="datetime1">
              <a:rPr lang="en-US"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1/30/18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5FAB1C7-1731-4316-975B-CCDC12179968}" type="slidenum">
              <a:rPr lang="en-US"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6516" indent="-287122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8486" indent="-22969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7881" indent="-22969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67276" indent="-229697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26670" indent="-2296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86065" indent="-2296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45459" indent="-2296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04854" indent="-22969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5731D0-102B-4F80-9988-D0E9EE016CC8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0750" y="746125"/>
            <a:ext cx="4968875" cy="372745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287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6516" indent="-287122" defTabSz="952287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8486" indent="-229697" defTabSz="952287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7881" indent="-229697" defTabSz="952287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67276" indent="-229697" defTabSz="952287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26670" indent="-229697" defTabSz="95228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86065" indent="-229697" defTabSz="95228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45459" indent="-229697" defTabSz="95228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904854" indent="-229697" defTabSz="952287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fld id="{5DABF292-1B66-4658-91BE-AEC7896504AF}" type="slidenum">
              <a:rPr lang="en-US" altLang="en-US" sz="1200" b="0">
                <a:cs typeface="Arial" pitchFamily="34" charset="0"/>
              </a:rPr>
              <a:pPr eaLnBrk="1" hangingPunct="1"/>
              <a:t>15</a:t>
            </a:fld>
            <a:endParaRPr lang="en-US" altLang="en-US" sz="1200" b="0" dirty="0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Mention Scientific</a:t>
            </a:r>
            <a:r>
              <a:rPr lang="de-DE" baseline="0" dirty="0" smtClean="0"/>
              <a:t> partnerships/mentorships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1DA62-7320-4AFD-A84C-E197E11E71E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7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D8F68-44F3-4125-B696-2E0FDCC6C12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2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gfrgffrg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D30246-8030-41A3-A32A-28BBF1386D1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6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BCCF8-3C85-46A0-A7E7-252AAC5ED2D7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A4AC8-0F7A-4CCD-8D2A-7B22177DFF7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01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3868-FF8A-48A6-BBC9-2E42D5F4C440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15A0A-3461-4522-8F32-D976FDADC5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157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A7623-3B1F-4851-B914-B396AD650083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2B6A-8E8E-4719-9B0F-FA5C2FFABB9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947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60B2A-B13A-4438-957E-1B2BAA5FB439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3CC42-095E-466B-BE46-7434BBBFA2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59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F0907-FF19-496E-9996-1F6E1FC11545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560A0-9789-4680-B9D0-68D58A14067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788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F2E52-ADAB-44CA-AF98-28BC6789DC25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5A351-01C9-46C6-AD72-DF78B4183D5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750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O:\UN-SPIDER\_OUTREACH AND CB\AWARENESS RAISING\6_Corporate Design\SPIDER new header\Header_image_world_2.jpg"/>
          <p:cNvPicPr>
            <a:picLocks noChangeAspect="1" noChangeArrowheads="1"/>
          </p:cNvPicPr>
          <p:nvPr userDrawn="1"/>
        </p:nvPicPr>
        <p:blipFill>
          <a:blip r:embed="rId2" cstate="print"/>
          <a:srcRect t="30613" r="15344" b="21225"/>
          <a:stretch>
            <a:fillRect/>
          </a:stretch>
        </p:blipFill>
        <p:spPr bwMode="auto">
          <a:xfrm>
            <a:off x="0" y="6165304"/>
            <a:ext cx="9144000" cy="692696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55704" y="1"/>
            <a:ext cx="2470998" cy="540000"/>
          </a:xfrm>
          <a:prstGeom prst="rect">
            <a:avLst/>
          </a:prstGeom>
        </p:spPr>
      </p:pic>
      <p:pic>
        <p:nvPicPr>
          <p:cNvPr id="3077" name="Picture 5" descr="O:\UN-SPIDER\_OUTREACH AND CB\AWARENESS RAISING\6_Corporate Design\SPIDER new header\Header_blue_white_whitebackgr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9" y="6093320"/>
            <a:ext cx="2339752" cy="934247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40000"/>
            <a:ext cx="8229600" cy="877637"/>
          </a:xfrm>
          <a:prstGeom prst="rect">
            <a:avLst/>
          </a:prstGeom>
        </p:spPr>
        <p:txBody>
          <a:bodyPr/>
          <a:lstStyle>
            <a:lvl1pPr>
              <a:defRPr lang="en-GB" sz="3500" b="1" kern="1200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91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255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388424" y="6611779"/>
            <a:ext cx="7555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/>
              <a:t>Slide </a:t>
            </a:r>
            <a:fld id="{7397E1C4-F077-46CC-B554-FD8230A4E634}" type="slidenum">
              <a:rPr lang="sk-SK" sz="1000" smtClean="0"/>
              <a:t>‹#›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12154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101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31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0DEDB-B4BB-4F80-9BB5-D21936AE4F6F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1AD4-77A4-4CB7-AA43-145D8B7AD17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01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125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7481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86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4821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237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402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981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47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354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6A5B6-45B8-4E67-A0BD-6033112A0145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088B2-F25B-4DDE-8178-EF00D06197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640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9DD86-6F01-4D86-B34B-815A91AA4FF1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90B2E-C2FD-4CDD-9915-FC34DBCF9EF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307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E662D-354D-404A-AEEE-3D19248EB356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A3A6-66C3-41FD-BEC0-DCAE28C0CF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39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AFBF3-9AE7-4905-87D3-749D4243FDBB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4596F-6118-4116-9EDC-265D8FD292F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526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44989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C:\Users\harvey\Pictures\Graphic 2013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1" b="7407"/>
          <a:stretch>
            <a:fillRect/>
          </a:stretch>
        </p:blipFill>
        <p:spPr bwMode="auto">
          <a:xfrm>
            <a:off x="-6350" y="6165850"/>
            <a:ext cx="91503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44990-4713-46AA-A3F8-1187FD975298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735E3-AA5E-4BBF-8550-9101657FED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8871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arvey\Pictures\Graphic 20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1" b="7407"/>
          <a:stretch>
            <a:fillRect/>
          </a:stretch>
        </p:blipFill>
        <p:spPr bwMode="auto">
          <a:xfrm>
            <a:off x="0" y="0"/>
            <a:ext cx="9150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3813"/>
            <a:ext cx="40481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640960" cy="720080"/>
          </a:xfrm>
        </p:spPr>
        <p:txBody>
          <a:bodyPr>
            <a:normAutofit/>
          </a:bodyPr>
          <a:lstStyle>
            <a:lvl1pPr marL="0" indent="0" algn="l">
              <a:defRPr sz="2800" b="1">
                <a:solidFill>
                  <a:schemeClr val="bg2">
                    <a:lumMod val="25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824536"/>
          </a:xfrm>
        </p:spPr>
        <p:txBody>
          <a:bodyPr>
            <a:normAutofit/>
          </a:bodyPr>
          <a:lstStyle>
            <a:lvl1pPr marL="182563" indent="-182563">
              <a:spcBef>
                <a:spcPts val="1200"/>
              </a:spcBef>
              <a:buFont typeface="Wingdings" panose="05000000000000000000" pitchFamily="2" charset="2"/>
              <a:buChar char="§"/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914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6743D-A3BC-4938-82EB-4A3773731802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A44CA-EFEC-45F9-8401-1C87500666A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611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B28585-D225-4B6D-9E8E-DD9CD9B47097}" type="datetime1">
              <a:rPr lang="en-GB"/>
              <a:pPr>
                <a:defRPr/>
              </a:pPr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CF6723-B251-4473-82CE-E981665D63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5" r:id="rId7"/>
    <p:sldLayoutId id="2147483696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7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F5668-AD5E-481B-BEBA-53CCB36D1F79}" type="datetimeFigureOut">
              <a:rPr lang="en-GB" smtClean="0"/>
              <a:t>1/30/18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2DBB-0B6F-4369-A593-EC1B46D7CF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843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20" Type="http://schemas.openxmlformats.org/officeDocument/2006/relationships/image" Target="../media/image82.jpeg"/><Relationship Id="rId21" Type="http://schemas.openxmlformats.org/officeDocument/2006/relationships/image" Target="../media/image83.jpeg"/><Relationship Id="rId22" Type="http://schemas.openxmlformats.org/officeDocument/2006/relationships/image" Target="../media/image84.jpeg"/><Relationship Id="rId23" Type="http://schemas.openxmlformats.org/officeDocument/2006/relationships/image" Target="../media/image85.png"/><Relationship Id="rId24" Type="http://schemas.openxmlformats.org/officeDocument/2006/relationships/image" Target="../media/image86.jpeg"/><Relationship Id="rId25" Type="http://schemas.openxmlformats.org/officeDocument/2006/relationships/image" Target="../media/image87.jpe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jpeg"/><Relationship Id="rId10" Type="http://schemas.openxmlformats.org/officeDocument/2006/relationships/image" Target="../media/image72.jpeg"/><Relationship Id="rId11" Type="http://schemas.openxmlformats.org/officeDocument/2006/relationships/image" Target="../media/image73.jpeg"/><Relationship Id="rId12" Type="http://schemas.openxmlformats.org/officeDocument/2006/relationships/image" Target="../media/image74.jpeg"/><Relationship Id="rId13" Type="http://schemas.openxmlformats.org/officeDocument/2006/relationships/image" Target="../media/image75.jpeg"/><Relationship Id="rId14" Type="http://schemas.openxmlformats.org/officeDocument/2006/relationships/image" Target="../media/image76.jpeg"/><Relationship Id="rId15" Type="http://schemas.openxmlformats.org/officeDocument/2006/relationships/image" Target="../media/image77.png"/><Relationship Id="rId16" Type="http://schemas.openxmlformats.org/officeDocument/2006/relationships/image" Target="../media/image78.jpeg"/><Relationship Id="rId17" Type="http://schemas.openxmlformats.org/officeDocument/2006/relationships/image" Target="../media/image79.jpeg"/><Relationship Id="rId18" Type="http://schemas.openxmlformats.org/officeDocument/2006/relationships/image" Target="../media/image80.jpeg"/><Relationship Id="rId19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jpeg"/><Relationship Id="rId13" Type="http://schemas.openxmlformats.org/officeDocument/2006/relationships/image" Target="../media/image95.png"/><Relationship Id="rId14" Type="http://schemas.openxmlformats.org/officeDocument/2006/relationships/image" Target="../media/image96.png"/><Relationship Id="rId15" Type="http://schemas.openxmlformats.org/officeDocument/2006/relationships/image" Target="../media/image97.jpeg"/><Relationship Id="rId16" Type="http://schemas.openxmlformats.org/officeDocument/2006/relationships/image" Target="../media/image98.png"/><Relationship Id="rId17" Type="http://schemas.openxmlformats.org/officeDocument/2006/relationships/image" Target="../media/image99.png"/><Relationship Id="rId18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9.jpeg"/><Relationship Id="rId6" Type="http://schemas.openxmlformats.org/officeDocument/2006/relationships/image" Target="../media/image81.png"/><Relationship Id="rId7" Type="http://schemas.openxmlformats.org/officeDocument/2006/relationships/image" Target="../media/image91.jpeg"/><Relationship Id="rId8" Type="http://schemas.openxmlformats.org/officeDocument/2006/relationships/image" Target="../media/image87.jpeg"/><Relationship Id="rId9" Type="http://schemas.openxmlformats.org/officeDocument/2006/relationships/image" Target="../media/image88.png"/><Relationship Id="rId10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jpeg"/><Relationship Id="rId7" Type="http://schemas.openxmlformats.org/officeDocument/2006/relationships/image" Target="../media/image106.jpeg"/><Relationship Id="rId8" Type="http://schemas.openxmlformats.org/officeDocument/2006/relationships/image" Target="../media/image107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88024" y="3789040"/>
            <a:ext cx="40132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Shirish Ravan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United Nations Office for Outer Space Affairs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United Nations 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Offices </a:t>
            </a: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at Vienna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	</a:t>
            </a: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www.unoosa.org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8" y="1412776"/>
            <a:ext cx="5832648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 smtClean="0">
                <a:solidFill>
                  <a:schemeClr val="bg1"/>
                </a:solidFill>
                <a:latin typeface="Helvetica" pitchFamily="34" charset="0"/>
              </a:rPr>
              <a:t>Introduction</a:t>
            </a:r>
            <a:endParaRPr lang="en-GB" sz="3200" dirty="0">
              <a:solidFill>
                <a:schemeClr val="bg1"/>
              </a:solidFill>
              <a:latin typeface="Helvetica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Helvetica" pitchFamily="34" charset="0"/>
              </a:rPr>
              <a:t>UN-SPIDER:  Technical Advisory Missions, </a:t>
            </a:r>
            <a:r>
              <a:rPr lang="en-US" sz="3200" dirty="0" smtClean="0">
                <a:solidFill>
                  <a:schemeClr val="bg1"/>
                </a:solidFill>
                <a:latin typeface="Helvetica" pitchFamily="34" charset="0"/>
              </a:rPr>
              <a:t>Global </a:t>
            </a:r>
            <a:r>
              <a:rPr lang="en-US" sz="3200" dirty="0">
                <a:solidFill>
                  <a:schemeClr val="bg1"/>
                </a:solidFill>
                <a:latin typeface="Helvetica" pitchFamily="34" charset="0"/>
              </a:rPr>
              <a:t>Network, Future Cooperation</a:t>
            </a:r>
          </a:p>
          <a:p>
            <a:endParaRPr lang="en-GB" sz="32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39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1196752"/>
            <a:ext cx="8642350" cy="719138"/>
          </a:xfr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fontAlgn="base">
              <a:spcAft>
                <a:spcPct val="0"/>
              </a:spcAft>
            </a:pPr>
            <a:r>
              <a:rPr lang="en-GB" sz="36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Technical Advisory Support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7704" y="2147372"/>
            <a:ext cx="45365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indent="-166688">
              <a:buFont typeface="Arial" pitchFamily="34" charset="0"/>
              <a:buChar char="•"/>
            </a:pPr>
            <a:r>
              <a:rPr lang="en-GB" sz="2400" dirty="0" smtClean="0"/>
              <a:t>Over </a:t>
            </a:r>
            <a:r>
              <a:rPr lang="en-GB" sz="2400" b="1" dirty="0" smtClean="0"/>
              <a:t>55 countries </a:t>
            </a:r>
            <a:r>
              <a:rPr lang="en-GB" sz="2400" dirty="0" smtClean="0"/>
              <a:t>supported</a:t>
            </a:r>
          </a:p>
          <a:p>
            <a:pPr marL="174625" indent="-166688">
              <a:buFont typeface="Arial" pitchFamily="34" charset="0"/>
              <a:buChar char="•"/>
            </a:pPr>
            <a:r>
              <a:rPr lang="en-GB" sz="2400" b="1" dirty="0" smtClean="0"/>
              <a:t>34</a:t>
            </a:r>
            <a:r>
              <a:rPr lang="en-GB" sz="2400" dirty="0" smtClean="0"/>
              <a:t> national Technical Advisory Missions</a:t>
            </a:r>
          </a:p>
          <a:p>
            <a:pPr marL="174625" indent="-166688">
              <a:buFont typeface="Arial" pitchFamily="34" charset="0"/>
              <a:buChar char="•"/>
            </a:pPr>
            <a:r>
              <a:rPr lang="en-GB" sz="2400" b="1" dirty="0" smtClean="0"/>
              <a:t>Over 350 recommendations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40" y="3467909"/>
            <a:ext cx="1731329" cy="226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47481"/>
            <a:ext cx="1702759" cy="218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59" y="4662744"/>
            <a:ext cx="1722220" cy="215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" t="11905" r="2898" b="12269"/>
          <a:stretch/>
        </p:blipFill>
        <p:spPr bwMode="auto">
          <a:xfrm>
            <a:off x="6588224" y="1609856"/>
            <a:ext cx="2493484" cy="261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760" y="4205467"/>
            <a:ext cx="3528428" cy="265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11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4975" y="1208807"/>
            <a:ext cx="6468374" cy="59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600" b="1" dirty="0">
                <a:solidFill>
                  <a:srgbClr val="648399"/>
                </a:solidFill>
                <a:latin typeface="Helvetica 55 Roman" pitchFamily="34" charset="0"/>
              </a:rPr>
              <a:t>Technical Advisory Missions</a:t>
            </a:r>
          </a:p>
        </p:txBody>
      </p:sp>
      <p:pic>
        <p:nvPicPr>
          <p:cNvPr id="3789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"/>
          <a:stretch/>
        </p:blipFill>
        <p:spPr bwMode="auto">
          <a:xfrm>
            <a:off x="611561" y="2190328"/>
            <a:ext cx="79928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06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NOOSA\TAM_activities_countries.png"/>
          <p:cNvPicPr>
            <a:picLocks noChangeAspect="1" noChangeArrowheads="1"/>
          </p:cNvPicPr>
          <p:nvPr/>
        </p:nvPicPr>
        <p:blipFill>
          <a:blip r:embed="rId2"/>
          <a:srcRect r="5127"/>
          <a:stretch>
            <a:fillRect/>
          </a:stretch>
        </p:blipFill>
        <p:spPr bwMode="auto">
          <a:xfrm>
            <a:off x="0" y="1492236"/>
            <a:ext cx="9144000" cy="5365764"/>
          </a:xfrm>
          <a:prstGeom prst="rect">
            <a:avLst/>
          </a:prstGeom>
          <a:noFill/>
        </p:spPr>
      </p:pic>
      <p:sp>
        <p:nvSpPr>
          <p:cNvPr id="70" name="Title 1"/>
          <p:cNvSpPr>
            <a:spLocks noGrp="1"/>
          </p:cNvSpPr>
          <p:nvPr>
            <p:ph type="title" idx="4294967295"/>
          </p:nvPr>
        </p:nvSpPr>
        <p:spPr>
          <a:xfrm>
            <a:off x="1547664" y="1125686"/>
            <a:ext cx="8642350" cy="719138"/>
          </a:xfrm>
        </p:spPr>
        <p:txBody>
          <a:bodyPr>
            <a:normAutofit/>
          </a:bodyPr>
          <a:lstStyle/>
          <a:p>
            <a:r>
              <a:rPr lang="en-GB" sz="2800" dirty="0"/>
              <a:t>Technical Advisory Missions (2008 - </a:t>
            </a:r>
            <a:r>
              <a:rPr lang="en-GB" sz="2800" dirty="0" smtClean="0"/>
              <a:t>2017)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17635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210101"/>
            <a:ext cx="2520280" cy="59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3600" b="1">
                <a:solidFill>
                  <a:srgbClr val="648399"/>
                </a:solidFill>
                <a:latin typeface="Helvetica 55 Roman" pitchFamily="34" charset="0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Myanmar</a:t>
            </a:r>
            <a:endParaRPr lang="en-IN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222" y="1893307"/>
            <a:ext cx="538388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2012 – UN-SPIDER Technical Advisory Mission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Key recommendation: Establishment </a:t>
            </a:r>
            <a:r>
              <a:rPr lang="en-GB" dirty="0"/>
              <a:t>of "Hazard Response and Operations Centre"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Follow up </a:t>
            </a:r>
            <a:r>
              <a:rPr lang="en-GB" dirty="0" smtClean="0"/>
              <a:t>programmes jointly with Government, UNDP, OCHA and HABITAT</a:t>
            </a:r>
            <a:endParaRPr lang="en-GB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Impact</a:t>
            </a:r>
            <a:r>
              <a:rPr lang="en-GB" dirty="0"/>
              <a:t>: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Emergency </a:t>
            </a:r>
            <a:r>
              <a:rPr lang="en-GB" sz="1600" dirty="0"/>
              <a:t>Operation Centre (EOC) </a:t>
            </a:r>
            <a:r>
              <a:rPr lang="en-GB" sz="1600" dirty="0" smtClean="0"/>
              <a:t>established with "Remote </a:t>
            </a:r>
            <a:r>
              <a:rPr lang="en-GB" sz="1600" dirty="0"/>
              <a:t>Sensing Unit";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Trained </a:t>
            </a:r>
            <a:r>
              <a:rPr lang="en-GB" sz="1600" dirty="0"/>
              <a:t>personnel in remote sensing/GIS are available at EOC;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Disaster </a:t>
            </a:r>
            <a:r>
              <a:rPr lang="en-GB" sz="1600" dirty="0"/>
              <a:t>Management Training Centre conducts courses in remote sensing/GIS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NSDI </a:t>
            </a:r>
            <a:r>
              <a:rPr lang="en-GB" sz="1600" dirty="0"/>
              <a:t>and one map </a:t>
            </a:r>
            <a:r>
              <a:rPr lang="en-GB" sz="1600" dirty="0" smtClean="0"/>
              <a:t>policy under consideration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Over 100 personnel trained </a:t>
            </a:r>
            <a:endParaRPr lang="en-GB" sz="16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RRD became Authorised User of the International Charter</a:t>
            </a:r>
            <a:endParaRPr lang="en-GB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74" y="4764517"/>
            <a:ext cx="3534530" cy="183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74" y="1556791"/>
            <a:ext cx="3528428" cy="265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72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578350" y="1772816"/>
            <a:ext cx="4314130" cy="50167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3525" indent="-263525"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1pPr>
            <a:lvl2pPr marL="1328738" indent="-609600"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2pPr>
            <a:lvl3pPr marL="2117725" indent="-609600"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3pPr>
            <a:lvl4pPr marL="2906713" indent="-609600"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4pPr>
            <a:lvl5pPr marL="3695700" indent="-609600"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5pPr>
            <a:lvl6pPr marL="4152900" indent="-609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6pPr>
            <a:lvl7pPr marL="4610100" indent="-609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7pPr>
            <a:lvl8pPr marL="5067300" indent="-609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8pPr>
            <a:lvl9pPr marL="5524500" indent="-60960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Corbel" pitchFamily="34" charset="0"/>
                <a:ea typeface="ヒラギノ角ゴ Pro W3" pitchFamily="-65" charset="-128"/>
              </a:defRPr>
            </a:lvl9pPr>
          </a:lstStyle>
          <a:p>
            <a:pPr>
              <a:buFontTx/>
              <a:buAutoNum type="arabicPeriod"/>
            </a:pPr>
            <a:r>
              <a:rPr lang="en-GB" altLang="en-US" sz="1600" dirty="0"/>
              <a:t>National Emergency Operations Centre (NEOC), Ministry of Home </a:t>
            </a:r>
            <a:r>
              <a:rPr lang="en-GB" altLang="en-US" sz="1600" dirty="0" smtClean="0"/>
              <a:t>Affairs</a:t>
            </a:r>
          </a:p>
          <a:p>
            <a:pPr>
              <a:buFontTx/>
              <a:buAutoNum type="arabicPeriod"/>
            </a:pPr>
            <a:r>
              <a:rPr lang="en-GB" sz="1600" dirty="0"/>
              <a:t>Armed Police Force (APF), Ministry of Home Affairs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Survey Department, Ministry of Land Reform and Management (MoLRM)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Department of Water Induced Disaster Management (DWIDM), Ministry of Irrigation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Nepalese Army, Ministry of Defence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Nepal Police, Ministry of Home Affairs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Department of Hydrology and Meteorology (DHM), Ministry of Environment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Department of Geology and Mines (DGM), Ministry of Industry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Kathmandu Living Labs (KLL)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Nepal Red Cross Society (NRCS)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International Centre for Integrated Mountain Development (ICIMOD) </a:t>
            </a:r>
            <a:endParaRPr lang="en-GB" sz="1600" dirty="0" smtClean="0"/>
          </a:p>
          <a:p>
            <a:pPr>
              <a:buFontTx/>
              <a:buAutoNum type="arabicPeriod"/>
            </a:pPr>
            <a:r>
              <a:rPr lang="en-GB" sz="1600" dirty="0"/>
              <a:t>Nepal GIS Society </a:t>
            </a:r>
            <a:endParaRPr lang="en-GB" altLang="en-US" sz="1600" dirty="0"/>
          </a:p>
        </p:txBody>
      </p:sp>
      <p:sp>
        <p:nvSpPr>
          <p:cNvPr id="98312" name="Rectangle 8"/>
          <p:cNvSpPr>
            <a:spLocks noChangeArrowheads="1"/>
          </p:cNvSpPr>
          <p:nvPr/>
        </p:nvSpPr>
        <p:spPr bwMode="auto">
          <a:xfrm>
            <a:off x="266502" y="1196752"/>
            <a:ext cx="889248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altLang="en-US" sz="2800" b="1" dirty="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rPr>
              <a:t>UN-SPIDER Technical Advisory Mission, Nepal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10" y="4595861"/>
            <a:ext cx="1326676" cy="83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7544" y="1758330"/>
            <a:ext cx="3798373" cy="4334966"/>
            <a:chOff x="467544" y="1461542"/>
            <a:chExt cx="3798373" cy="4334966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701" y="3184447"/>
              <a:ext cx="2012216" cy="134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461542"/>
              <a:ext cx="3797207" cy="1864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49" y="3326406"/>
              <a:ext cx="1777352" cy="120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73" y="4466768"/>
              <a:ext cx="3785643" cy="132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20536" y="6237312"/>
            <a:ext cx="30385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dirty="0">
                <a:solidFill>
                  <a:schemeClr val="bg2">
                    <a:lumMod val="25000"/>
                  </a:schemeClr>
                </a:solidFill>
                <a:latin typeface="+mn-lt"/>
                <a:ea typeface="+mj-ea"/>
                <a:cs typeface="+mj-cs"/>
              </a:rPr>
              <a:t>31 July to 4 August, 2017</a:t>
            </a:r>
          </a:p>
        </p:txBody>
      </p:sp>
    </p:spTree>
    <p:extLst>
      <p:ext uri="{BB962C8B-B14F-4D97-AF65-F5344CB8AC3E}">
        <p14:creationId xmlns:p14="http://schemas.microsoft.com/office/powerpoint/2010/main" val="176897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/>
          </p:cNvSpPr>
          <p:nvPr/>
        </p:nvSpPr>
        <p:spPr bwMode="auto">
          <a:xfrm>
            <a:off x="0" y="1163216"/>
            <a:ext cx="9159875" cy="6096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600" b="1" dirty="0">
                <a:solidFill>
                  <a:srgbClr val="648399"/>
                </a:solidFill>
                <a:latin typeface="Helvetica 55 Roman" pitchFamily="34" charset="0"/>
              </a:rPr>
              <a:t>UN-SPIDER capacity building efforts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8037" y="1894766"/>
            <a:ext cx="3044551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latin typeface="Helvetica 55 Roman"/>
              </a:rPr>
              <a:t>UN-SPIDER</a:t>
            </a:r>
          </a:p>
          <a:p>
            <a:pPr algn="ctr">
              <a:defRPr/>
            </a:pPr>
            <a:r>
              <a:rPr lang="en-US" dirty="0">
                <a:latin typeface="Helvetica 55 Roman"/>
              </a:rPr>
              <a:t>Technical Advisory Missions</a:t>
            </a:r>
            <a:endParaRPr lang="en-IN" dirty="0">
              <a:latin typeface="Helvetica 55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1844824"/>
            <a:ext cx="3600171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Helvetica 55 Roman"/>
              </a:rPr>
              <a:t>Follow up actions </a:t>
            </a:r>
          </a:p>
          <a:p>
            <a:pPr algn="ctr">
              <a:defRPr/>
            </a:pPr>
            <a:r>
              <a:rPr lang="en-US" dirty="0">
                <a:latin typeface="Helvetica 55 Roman"/>
              </a:rPr>
              <a:t>(Capacity Building</a:t>
            </a:r>
            <a:r>
              <a:rPr lang="en-US" dirty="0" smtClean="0">
                <a:latin typeface="Helvetica 55 Roman"/>
              </a:rPr>
              <a:t>):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Helvetica 55 Roman"/>
              </a:rPr>
              <a:t>Institutional Strengthening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Helvetica 55 Roman"/>
              </a:rPr>
              <a:t>Technical Training Workshops</a:t>
            </a:r>
            <a:endParaRPr lang="en-IN" dirty="0">
              <a:latin typeface="Helvetica 55 Roman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17208" y="2037041"/>
            <a:ext cx="787314" cy="293687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/>
          </a:p>
        </p:txBody>
      </p:sp>
      <p:sp>
        <p:nvSpPr>
          <p:cNvPr id="31751" name="TextBox 4"/>
          <p:cNvSpPr txBox="1">
            <a:spLocks noChangeArrowheads="1"/>
          </p:cNvSpPr>
          <p:nvPr/>
        </p:nvSpPr>
        <p:spPr bwMode="auto">
          <a:xfrm>
            <a:off x="1331640" y="4209986"/>
            <a:ext cx="7457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dirty="0" smtClean="0"/>
              <a:t>Nepal</a:t>
            </a:r>
            <a:endParaRPr lang="en-IN" altLang="en-US" sz="1800" dirty="0"/>
          </a:p>
        </p:txBody>
      </p:sp>
      <p:sp>
        <p:nvSpPr>
          <p:cNvPr id="31752" name="TextBox 14"/>
          <p:cNvSpPr txBox="1">
            <a:spLocks noChangeArrowheads="1"/>
          </p:cNvSpPr>
          <p:nvPr/>
        </p:nvSpPr>
        <p:spPr bwMode="auto">
          <a:xfrm>
            <a:off x="6754984" y="3444490"/>
            <a:ext cx="8788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dirty="0"/>
              <a:t>Mexico</a:t>
            </a:r>
            <a:endParaRPr lang="en-IN" altLang="en-US" sz="1800" dirty="0"/>
          </a:p>
        </p:txBody>
      </p:sp>
      <p:sp>
        <p:nvSpPr>
          <p:cNvPr id="31753" name="TextBox 15"/>
          <p:cNvSpPr txBox="1">
            <a:spLocks noChangeArrowheads="1"/>
          </p:cNvSpPr>
          <p:nvPr/>
        </p:nvSpPr>
        <p:spPr bwMode="auto">
          <a:xfrm>
            <a:off x="1090579" y="6485274"/>
            <a:ext cx="12129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2000" dirty="0" smtClean="0"/>
              <a:t>Honduras</a:t>
            </a:r>
            <a:endParaRPr lang="en-IN" altLang="en-US" sz="2000" dirty="0"/>
          </a:p>
        </p:txBody>
      </p:sp>
      <p:pic>
        <p:nvPicPr>
          <p:cNvPr id="31754" name="Picture 15" descr="PA27006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83"/>
          <a:stretch/>
        </p:blipFill>
        <p:spPr bwMode="auto">
          <a:xfrm>
            <a:off x="4044292" y="3142223"/>
            <a:ext cx="2638425" cy="10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:\doc\1.SPIDER\_TAS ACTIVITIES\TAS\Asia-Pacific\Nepal\Photos\Group photo\DSCN18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25445"/>
          <a:stretch/>
        </p:blipFill>
        <p:spPr bwMode="auto">
          <a:xfrm>
            <a:off x="457151" y="2727566"/>
            <a:ext cx="2958455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 bwMode="auto">
          <a:xfrm>
            <a:off x="404931" y="4603066"/>
            <a:ext cx="2880320" cy="199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607" y="4563788"/>
            <a:ext cx="4036858" cy="1711029"/>
          </a:xfrm>
          <a:prstGeom prst="rect">
            <a:avLst/>
          </a:prstGeom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5201621" y="6412686"/>
            <a:ext cx="2029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1800" dirty="0" smtClean="0"/>
              <a:t>Thailand (Regional)</a:t>
            </a:r>
            <a:endParaRPr lang="en-I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744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74799" y="2669414"/>
            <a:ext cx="3969201" cy="418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4"/>
          <p:cNvSpPr>
            <a:spLocks noChangeArrowheads="1"/>
          </p:cNvSpPr>
          <p:nvPr/>
        </p:nvSpPr>
        <p:spPr bwMode="auto">
          <a:xfrm>
            <a:off x="141287" y="1231032"/>
            <a:ext cx="8545513" cy="6858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GB" sz="3600" b="1" dirty="0">
                <a:solidFill>
                  <a:srgbClr val="648399"/>
                </a:solidFill>
                <a:latin typeface="Helvetica 55 Roman" pitchFamily="34" charset="0"/>
              </a:rPr>
              <a:t>Knowledge Portal</a:t>
            </a:r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152400" y="3617168"/>
            <a:ext cx="5638800" cy="3124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3000" b="1" dirty="0" smtClean="0">
                <a:solidFill>
                  <a:srgbClr val="004761"/>
                </a:solidFill>
                <a:latin typeface="Helvetica 55 Roman" pitchFamily="34" charset="0"/>
              </a:rPr>
              <a:t>Space Application Guides </a:t>
            </a:r>
            <a:r>
              <a:rPr lang="en-GB" sz="2000" dirty="0" smtClean="0">
                <a:solidFill>
                  <a:srgbClr val="004761"/>
                </a:solidFill>
                <a:latin typeface="Helvetica 55 Roman" pitchFamily="34" charset="0"/>
              </a:rPr>
              <a:t>including scientific papers, best practices and experience reports</a:t>
            </a: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r>
              <a:rPr lang="en-GB" sz="3000" b="1" dirty="0" smtClean="0">
                <a:solidFill>
                  <a:srgbClr val="004761"/>
                </a:solidFill>
                <a:latin typeface="Helvetica 55 Roman" pitchFamily="34" charset="0"/>
              </a:rPr>
              <a:t>News and Events </a:t>
            </a:r>
            <a:r>
              <a:rPr lang="en-GB" sz="2000" dirty="0" smtClean="0">
                <a:solidFill>
                  <a:srgbClr val="004761"/>
                </a:solidFill>
                <a:latin typeface="Helvetica 55 Roman" pitchFamily="34" charset="0"/>
              </a:rPr>
              <a:t>from the space and the disaster/risk management community</a:t>
            </a: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r>
              <a:rPr lang="en-GB" sz="2000" dirty="0" smtClean="0">
                <a:solidFill>
                  <a:srgbClr val="004761"/>
                </a:solidFill>
                <a:latin typeface="Helvetica 55 Roman" pitchFamily="34" charset="0"/>
              </a:rPr>
              <a:t>Guides on </a:t>
            </a:r>
            <a:r>
              <a:rPr lang="en-GB" sz="3000" b="1" dirty="0" smtClean="0">
                <a:solidFill>
                  <a:srgbClr val="004761"/>
                </a:solidFill>
                <a:latin typeface="Helvetica 55 Roman" pitchFamily="34" charset="0"/>
              </a:rPr>
              <a:t>Technologies, institutions</a:t>
            </a:r>
            <a:r>
              <a:rPr lang="en-GB" sz="2000" dirty="0" smtClean="0">
                <a:solidFill>
                  <a:srgbClr val="004761"/>
                </a:solidFill>
                <a:latin typeface="Helvetica 55 Roman" pitchFamily="34" charset="0"/>
              </a:rPr>
              <a:t> and </a:t>
            </a:r>
            <a:r>
              <a:rPr lang="en-GB" sz="3000" b="1" dirty="0" smtClean="0">
                <a:solidFill>
                  <a:srgbClr val="004761"/>
                </a:solidFill>
                <a:latin typeface="Helvetica 55 Roman" pitchFamily="34" charset="0"/>
              </a:rPr>
              <a:t>organizational mechanisms</a:t>
            </a: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endParaRPr lang="en-GB" sz="2000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r>
              <a:rPr lang="en-GB" sz="2000" dirty="0" smtClean="0">
                <a:solidFill>
                  <a:srgbClr val="004761"/>
                </a:solidFill>
                <a:latin typeface="Helvetica 55 Roman" pitchFamily="34" charset="0"/>
              </a:rPr>
              <a:t> </a:t>
            </a:r>
            <a:endParaRPr lang="en-GB" sz="3000" b="1" dirty="0">
              <a:solidFill>
                <a:srgbClr val="004761"/>
              </a:solidFill>
              <a:latin typeface="Helvetica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40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258590"/>
            <a:ext cx="2224874" cy="1565946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99811"/>
            <a:ext cx="1872208" cy="2617421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40199" y="1281280"/>
            <a:ext cx="7560840" cy="5909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648399"/>
                </a:solidFill>
                <a:latin typeface="Helvetica 55 Roman" pitchFamily="34" charset="0"/>
              </a:rPr>
              <a:t>Knowledge Generation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t="10511"/>
          <a:stretch>
            <a:fillRect/>
          </a:stretch>
        </p:blipFill>
        <p:spPr bwMode="auto">
          <a:xfrm>
            <a:off x="3563888" y="2004089"/>
            <a:ext cx="4968552" cy="11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/>
          <p:nvPr/>
        </p:nvGrpSpPr>
        <p:grpSpPr>
          <a:xfrm>
            <a:off x="323528" y="3240360"/>
            <a:ext cx="2016224" cy="2808312"/>
            <a:chOff x="6012160" y="3153782"/>
            <a:chExt cx="2016224" cy="280831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0425"/>
            <a:stretch>
              <a:fillRect/>
            </a:stretch>
          </p:blipFill>
          <p:spPr bwMode="auto">
            <a:xfrm>
              <a:off x="6012160" y="3153782"/>
              <a:ext cx="1764653" cy="2548944"/>
            </a:xfrm>
            <a:prstGeom prst="rect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56176" y="3284983"/>
              <a:ext cx="1872208" cy="2677111"/>
            </a:xfrm>
            <a:prstGeom prst="rect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0" y="6059760"/>
            <a:ext cx="3203848" cy="609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400" b="1" dirty="0" smtClean="0">
                <a:solidFill>
                  <a:srgbClr val="004761"/>
                </a:solidFill>
                <a:latin typeface="Helvetica 55 Roman" pitchFamily="34" charset="0"/>
              </a:rPr>
              <a:t>Training material,  tutorials</a:t>
            </a:r>
            <a:endParaRPr lang="en-GB" sz="2400" dirty="0" smtClean="0">
              <a:solidFill>
                <a:srgbClr val="004761"/>
              </a:solidFill>
              <a:latin typeface="Helvetica 55 Roman" pitchFamily="34" charset="0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2915816" y="6059760"/>
            <a:ext cx="2232248" cy="609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400" b="1" dirty="0" smtClean="0">
                <a:solidFill>
                  <a:srgbClr val="004761"/>
                </a:solidFill>
                <a:latin typeface="Helvetica 55 Roman" pitchFamily="34" charset="0"/>
              </a:rPr>
              <a:t>Publications</a:t>
            </a:r>
            <a:endParaRPr lang="en-GB" sz="2400" dirty="0" smtClean="0">
              <a:solidFill>
                <a:srgbClr val="004761"/>
              </a:solidFill>
              <a:latin typeface="Helvetica 55 Roman" pitchFamily="34" charset="0"/>
            </a:endParaRP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5076056" y="6059760"/>
            <a:ext cx="2376264" cy="609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400" b="1" dirty="0" smtClean="0">
                <a:solidFill>
                  <a:srgbClr val="004761"/>
                </a:solidFill>
                <a:latin typeface="Helvetica 55 Roman" pitchFamily="34" charset="0"/>
              </a:rPr>
              <a:t>Recommended</a:t>
            </a:r>
          </a:p>
          <a:p>
            <a:r>
              <a:rPr lang="en-GB" sz="2400" b="1" dirty="0" smtClean="0">
                <a:solidFill>
                  <a:srgbClr val="004761"/>
                </a:solidFill>
                <a:latin typeface="Helvetica 55 Roman" pitchFamily="34" charset="0"/>
              </a:rPr>
              <a:t>practices</a:t>
            </a:r>
            <a:endParaRPr lang="en-GB" sz="2400" dirty="0" smtClean="0">
              <a:solidFill>
                <a:srgbClr val="004761"/>
              </a:solidFill>
              <a:latin typeface="Helvetica 55 Roman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56148" y="4392488"/>
            <a:ext cx="2247900" cy="1609725"/>
          </a:xfrm>
          <a:prstGeom prst="rect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4363575"/>
            <a:ext cx="2135368" cy="15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www.un-spider.org/sites/default/files/imagecache/image_250x200/141031_SUPARCObookle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44416"/>
            <a:ext cx="1564769" cy="22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7380312" y="6059760"/>
            <a:ext cx="1564769" cy="609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400" b="1" dirty="0" smtClean="0">
                <a:solidFill>
                  <a:srgbClr val="004761"/>
                </a:solidFill>
                <a:latin typeface="Helvetica 55 Roman" pitchFamily="34" charset="0"/>
              </a:rPr>
              <a:t>Lessons learned</a:t>
            </a:r>
            <a:endParaRPr lang="en-GB" sz="2400" dirty="0" smtClean="0">
              <a:solidFill>
                <a:srgbClr val="004761"/>
              </a:solidFill>
              <a:latin typeface="Helvetica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56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7722"/>
            <a:ext cx="3607821" cy="509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78" y="1257722"/>
            <a:ext cx="3631798" cy="512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70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4" t="8925" r="36247" b="8384"/>
          <a:stretch/>
        </p:blipFill>
        <p:spPr bwMode="auto">
          <a:xfrm>
            <a:off x="611560" y="1495333"/>
            <a:ext cx="3268960" cy="46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5" t="10000" r="36250" b="8001"/>
          <a:stretch/>
        </p:blipFill>
        <p:spPr bwMode="auto">
          <a:xfrm>
            <a:off x="4860032" y="1540187"/>
            <a:ext cx="3347816" cy="46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26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941420"/>
              </p:ext>
            </p:extLst>
          </p:nvPr>
        </p:nvGraphicFramePr>
        <p:xfrm>
          <a:off x="323528" y="1974284"/>
          <a:ext cx="8568952" cy="4887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xmlns="" val="348874741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4183016716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1852407957"/>
                    </a:ext>
                  </a:extLst>
                </a:gridCol>
              </a:tblGrid>
              <a:tr h="432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 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Risks emerging from earth environment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Risks emerging from space to earth and space based systems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996610034"/>
                  </a:ext>
                </a:extLst>
              </a:tr>
              <a:tr h="432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Global framework 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Sendai framework for disaster risk reduction 2015-2030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…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3317485386"/>
                  </a:ext>
                </a:extLst>
              </a:tr>
              <a:tr h="653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Agencies providing strategic support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Disaster management authorities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>
                          <a:effectLst/>
                        </a:rPr>
                        <a:t>(well established)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Space community in cooperation with disaster management authorities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>
                          <a:effectLst/>
                        </a:rPr>
                        <a:t>(to be established)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746775964"/>
                  </a:ext>
                </a:extLst>
              </a:tr>
              <a:tr h="875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Early warning 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Technical agencies (such as meteorology, geology, hydrology) along with disaster management </a:t>
                      </a:r>
                      <a:r>
                        <a:rPr lang="en-GB" sz="1350" dirty="0" smtClean="0">
                          <a:effectLst/>
                        </a:rPr>
                        <a:t>authorities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(well established in most countries)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Specialised space community such as space agencies/ institutions/ universities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>
                          <a:effectLst/>
                        </a:rPr>
                        <a:t>(missing in the countries that not yet space faring nations)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1706197660"/>
                  </a:ext>
                </a:extLst>
              </a:tr>
              <a:tr h="653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Response agencies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Civil protection agencies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Dedicated ministers for disaster management in some countries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Awareness needs to be generated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1368428635"/>
                  </a:ext>
                </a:extLst>
              </a:tr>
              <a:tr h="448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</a:rPr>
                        <a:t>Early </a:t>
                      </a:r>
                      <a:r>
                        <a:rPr lang="en-GB" sz="1350" dirty="0">
                          <a:effectLst/>
                        </a:rPr>
                        <a:t>warning </a:t>
                      </a:r>
                      <a:r>
                        <a:rPr lang="en-GB" sz="1350" dirty="0" smtClean="0">
                          <a:effectLst/>
                        </a:rPr>
                        <a:t>networks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 dirty="0" smtClean="0">
                          <a:effectLst/>
                        </a:rPr>
                        <a:t>Global </a:t>
                      </a:r>
                      <a:r>
                        <a:rPr lang="en-GB" sz="1350" dirty="0">
                          <a:effectLst/>
                        </a:rPr>
                        <a:t>Disaster Alert and Coordination System (GDACS</a:t>
                      </a:r>
                      <a:r>
                        <a:rPr lang="en-GB" sz="1350" dirty="0" smtClean="0">
                          <a:effectLst/>
                        </a:rPr>
                        <a:t>), Pacific Disaster Centre, networks</a:t>
                      </a:r>
                      <a:r>
                        <a:rPr lang="en-GB" sz="1350" baseline="0" dirty="0" smtClean="0">
                          <a:effectLst/>
                        </a:rPr>
                        <a:t> at regional and national level</a:t>
                      </a:r>
                      <a:endParaRPr lang="en-GB" sz="1350" dirty="0" smtClean="0">
                        <a:effectLst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</a:rPr>
                        <a:t>IAWN</a:t>
                      </a:r>
                      <a:r>
                        <a:rPr lang="en-GB" sz="1350" dirty="0">
                          <a:effectLst/>
                        </a:rPr>
                        <a:t>, </a:t>
                      </a:r>
                      <a:r>
                        <a:rPr lang="en-GB" sz="1350" dirty="0" smtClean="0">
                          <a:effectLst/>
                        </a:rPr>
                        <a:t>SMPAG, </a:t>
                      </a:r>
                      <a:r>
                        <a:rPr lang="en-GB" sz="1350" dirty="0">
                          <a:effectLst/>
                        </a:rPr>
                        <a:t>…. </a:t>
                      </a:r>
                      <a:endParaRPr lang="en-GB" sz="135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(regional/national level ???)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1639321521"/>
                  </a:ext>
                </a:extLst>
              </a:tr>
              <a:tr h="704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Emergency response mechanisms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International Charter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Copernicus emergency management service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Sentinel </a:t>
                      </a:r>
                      <a:r>
                        <a:rPr lang="en-GB" sz="1350" dirty="0" smtClean="0">
                          <a:effectLst/>
                        </a:rPr>
                        <a:t>Asia, UN-SPIDER, UNOSAT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…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3475312686"/>
                  </a:ext>
                </a:extLst>
              </a:tr>
              <a:tr h="432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Knowledge management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Several existing portals using UN-SPIDER knowledge portal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…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3871977587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9552" y="1255146"/>
            <a:ext cx="8642350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 smtClean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UN-SPIDER and IAWN: Connection</a:t>
            </a:r>
            <a:endParaRPr lang="en-GB" sz="2400" b="1" dirty="0">
              <a:solidFill>
                <a:srgbClr val="648399"/>
              </a:solidFill>
              <a:latin typeface="Helvetica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5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106" y="1125686"/>
            <a:ext cx="8642350" cy="719138"/>
          </a:xfrm>
        </p:spPr>
        <p:txBody>
          <a:bodyPr>
            <a:noAutofit/>
          </a:bodyPr>
          <a:lstStyle/>
          <a:p>
            <a:r>
              <a:rPr lang="de-DE" sz="2800" dirty="0"/>
              <a:t>Recommended practice: step-by-step procedures</a:t>
            </a:r>
            <a:endParaRPr lang="en-GB" sz="28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4" t="17488" r="26607" b="21284"/>
          <a:stretch/>
        </p:blipFill>
        <p:spPr bwMode="auto">
          <a:xfrm>
            <a:off x="0" y="1700213"/>
            <a:ext cx="64039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54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rot="5400000">
            <a:off x="2269191" y="3859601"/>
            <a:ext cx="3420631" cy="255174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3" name="Freeform 2"/>
          <p:cNvSpPr/>
          <p:nvPr/>
        </p:nvSpPr>
        <p:spPr>
          <a:xfrm rot="6796292">
            <a:off x="1133493" y="3859600"/>
            <a:ext cx="3420631" cy="255174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4" name="Rectangle 3"/>
          <p:cNvSpPr/>
          <p:nvPr/>
        </p:nvSpPr>
        <p:spPr>
          <a:xfrm>
            <a:off x="251520" y="2996952"/>
            <a:ext cx="7788696" cy="3888432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Freeform 4"/>
          <p:cNvSpPr/>
          <p:nvPr/>
        </p:nvSpPr>
        <p:spPr>
          <a:xfrm rot="916536">
            <a:off x="4850837" y="2424283"/>
            <a:ext cx="2312711" cy="748928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6" name="Rectangle 5"/>
          <p:cNvSpPr/>
          <p:nvPr/>
        </p:nvSpPr>
        <p:spPr>
          <a:xfrm>
            <a:off x="6300192" y="4068361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UN-SPIDER Knowledge Portal</a:t>
            </a:r>
          </a:p>
        </p:txBody>
      </p:sp>
      <p:sp>
        <p:nvSpPr>
          <p:cNvPr id="7" name="Rectangle 6"/>
          <p:cNvSpPr/>
          <p:nvPr/>
        </p:nvSpPr>
        <p:spPr>
          <a:xfrm>
            <a:off x="-324544" y="1196752"/>
            <a:ext cx="9649072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GB" sz="3600" b="1" dirty="0" smtClean="0">
                <a:solidFill>
                  <a:srgbClr val="648399"/>
                </a:solidFill>
                <a:latin typeface="Helvetica 55 Roman" pitchFamily="34" charset="0"/>
              </a:rPr>
              <a:t>Outreach </a:t>
            </a:r>
            <a:r>
              <a:rPr lang="en-GB" sz="3600" b="1" dirty="0">
                <a:solidFill>
                  <a:srgbClr val="648399"/>
                </a:solidFill>
                <a:latin typeface="Helvetica 55 Roman" pitchFamily="34" charset="0"/>
              </a:rPr>
              <a:t>&amp; Awareness Raising efforts</a:t>
            </a:r>
          </a:p>
        </p:txBody>
      </p:sp>
      <p:grpSp>
        <p:nvGrpSpPr>
          <p:cNvPr id="8" name="Group 8"/>
          <p:cNvGrpSpPr/>
          <p:nvPr/>
        </p:nvGrpSpPr>
        <p:grpSpPr>
          <a:xfrm rot="21419268" flipV="1">
            <a:off x="2164463" y="2860279"/>
            <a:ext cx="1072349" cy="45719"/>
            <a:chOff x="2260661" y="942103"/>
            <a:chExt cx="1856678" cy="92833"/>
          </a:xfrm>
        </p:grpSpPr>
        <p:sp>
          <p:nvSpPr>
            <p:cNvPr id="9" name="Straight Connector 3"/>
            <p:cNvSpPr/>
            <p:nvPr/>
          </p:nvSpPr>
          <p:spPr>
            <a:xfrm rot="11956208">
              <a:off x="2260661" y="976158"/>
              <a:ext cx="1856678" cy="247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361"/>
                  </a:moveTo>
                  <a:lnTo>
                    <a:pt x="1856678" y="12361"/>
                  </a:lnTo>
                </a:path>
              </a:pathLst>
            </a:cu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4"/>
            <p:cNvSpPr/>
            <p:nvPr/>
          </p:nvSpPr>
          <p:spPr>
            <a:xfrm rot="22756208">
              <a:off x="3142583" y="942103"/>
              <a:ext cx="92833" cy="928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600" kern="1200" dirty="0"/>
            </a:p>
          </p:txBody>
        </p:sp>
      </p:grpSp>
      <p:pic>
        <p:nvPicPr>
          <p:cNvPr id="11" name="Picture 2" descr="O:\UN-SPIDER\_OUTREACH AND CB\AWARENESS RAISING\1_NEWSLETTER\2013 06_RemoteSensing\Mini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34141"/>
            <a:ext cx="2160240" cy="144358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4470540"/>
            <a:ext cx="2411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Newsletters, Monthly Updates and other publications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11765" t="10394" r="7181"/>
          <a:stretch>
            <a:fillRect/>
          </a:stretch>
        </p:blipFill>
        <p:spPr bwMode="auto">
          <a:xfrm>
            <a:off x="6228184" y="2196153"/>
            <a:ext cx="2592289" cy="1802301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5" name="Straight Connector 4"/>
          <p:cNvSpPr/>
          <p:nvPr/>
        </p:nvSpPr>
        <p:spPr>
          <a:xfrm rot="14300123">
            <a:off x="4568271" y="4406379"/>
            <a:ext cx="145179" cy="1395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16" name="Rectangle 15"/>
          <p:cNvSpPr/>
          <p:nvPr/>
        </p:nvSpPr>
        <p:spPr>
          <a:xfrm>
            <a:off x="503548" y="6044739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Social media</a:t>
            </a:r>
          </a:p>
        </p:txBody>
      </p:sp>
      <p:sp>
        <p:nvSpPr>
          <p:cNvPr id="17" name="Freeform 16"/>
          <p:cNvSpPr/>
          <p:nvPr/>
        </p:nvSpPr>
        <p:spPr>
          <a:xfrm rot="2515145">
            <a:off x="3834521" y="3636572"/>
            <a:ext cx="3099406" cy="255174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18" name="Rectangle 17"/>
          <p:cNvSpPr/>
          <p:nvPr/>
        </p:nvSpPr>
        <p:spPr>
          <a:xfrm>
            <a:off x="5652120" y="6012577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International Conferences, Regional Expert Meetings</a:t>
            </a:r>
          </a:p>
        </p:txBody>
      </p:sp>
      <p:pic>
        <p:nvPicPr>
          <p:cNvPr id="19" name="Picture 18" descr="dlr-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716433"/>
            <a:ext cx="3378522" cy="1224136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48" y="5468675"/>
            <a:ext cx="1872208" cy="53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411760" y="6237312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Participation in events organised by partners</a:t>
            </a:r>
          </a:p>
        </p:txBody>
      </p:sp>
      <p:pic>
        <p:nvPicPr>
          <p:cNvPr id="22" name="Picture 21" descr="121012_SIdeEventAMCDRR.JPG"/>
          <p:cNvPicPr>
            <a:picLocks noChangeAspect="1"/>
          </p:cNvPicPr>
          <p:nvPr/>
        </p:nvPicPr>
        <p:blipFill>
          <a:blip r:embed="rId6" cstate="print">
            <a:lum bright="20000" contrast="10000"/>
          </a:blip>
          <a:stretch>
            <a:fillRect/>
          </a:stretch>
        </p:blipFill>
        <p:spPr>
          <a:xfrm>
            <a:off x="2843808" y="4581128"/>
            <a:ext cx="2317440" cy="15449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2741712" y="1999155"/>
            <a:ext cx="2808312" cy="997753"/>
          </a:xfrm>
          <a:custGeom>
            <a:avLst/>
            <a:gdLst>
              <a:gd name="connsiteX0" fmla="*/ 0 w 2498889"/>
              <a:gd name="connsiteY0" fmla="*/ 390865 h 781729"/>
              <a:gd name="connsiteX1" fmla="*/ 876408 w 2498889"/>
              <a:gd name="connsiteY1" fmla="*/ 17829 h 781729"/>
              <a:gd name="connsiteX2" fmla="*/ 1249445 w 2498889"/>
              <a:gd name="connsiteY2" fmla="*/ 2 h 781729"/>
              <a:gd name="connsiteX3" fmla="*/ 1622483 w 2498889"/>
              <a:gd name="connsiteY3" fmla="*/ 17829 h 781729"/>
              <a:gd name="connsiteX4" fmla="*/ 2498889 w 2498889"/>
              <a:gd name="connsiteY4" fmla="*/ 390869 h 781729"/>
              <a:gd name="connsiteX5" fmla="*/ 1622481 w 2498889"/>
              <a:gd name="connsiteY5" fmla="*/ 763907 h 781729"/>
              <a:gd name="connsiteX6" fmla="*/ 1249443 w 2498889"/>
              <a:gd name="connsiteY6" fmla="*/ 781734 h 781729"/>
              <a:gd name="connsiteX7" fmla="*/ 876405 w 2498889"/>
              <a:gd name="connsiteY7" fmla="*/ 763907 h 781729"/>
              <a:gd name="connsiteX8" fmla="*/ -2 w 2498889"/>
              <a:gd name="connsiteY8" fmla="*/ 390868 h 781729"/>
              <a:gd name="connsiteX9" fmla="*/ 0 w 2498889"/>
              <a:gd name="connsiteY9" fmla="*/ 390865 h 78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8889" h="781729">
                <a:moveTo>
                  <a:pt x="0" y="390865"/>
                </a:moveTo>
                <a:cubicBezTo>
                  <a:pt x="2" y="219950"/>
                  <a:pt x="354979" y="68857"/>
                  <a:pt x="876408" y="17829"/>
                </a:cubicBezTo>
                <a:cubicBezTo>
                  <a:pt x="997152" y="6013"/>
                  <a:pt x="1122932" y="2"/>
                  <a:pt x="1249445" y="2"/>
                </a:cubicBezTo>
                <a:cubicBezTo>
                  <a:pt x="1375959" y="2"/>
                  <a:pt x="1501739" y="6013"/>
                  <a:pt x="1622483" y="17829"/>
                </a:cubicBezTo>
                <a:cubicBezTo>
                  <a:pt x="2143915" y="68858"/>
                  <a:pt x="2498892" y="219953"/>
                  <a:pt x="2498889" y="390869"/>
                </a:cubicBezTo>
                <a:cubicBezTo>
                  <a:pt x="2498889" y="561784"/>
                  <a:pt x="2143912" y="712878"/>
                  <a:pt x="1622481" y="763907"/>
                </a:cubicBezTo>
                <a:cubicBezTo>
                  <a:pt x="1501737" y="775723"/>
                  <a:pt x="1375957" y="781734"/>
                  <a:pt x="1249443" y="781734"/>
                </a:cubicBezTo>
                <a:cubicBezTo>
                  <a:pt x="1122929" y="781734"/>
                  <a:pt x="997149" y="775723"/>
                  <a:pt x="876405" y="763907"/>
                </a:cubicBezTo>
                <a:cubicBezTo>
                  <a:pt x="354973" y="712878"/>
                  <a:pt x="-4" y="561783"/>
                  <a:pt x="-2" y="390868"/>
                </a:cubicBezTo>
                <a:cubicBezTo>
                  <a:pt x="-1" y="390867"/>
                  <a:pt x="-1" y="390866"/>
                  <a:pt x="0" y="39086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3734" tIns="132261" rIns="383734" bIns="13226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 smtClean="0">
                <a:solidFill>
                  <a:schemeClr val="bg1"/>
                </a:solidFill>
              </a:rPr>
              <a:t>Outreach &amp; Awareness</a:t>
            </a:r>
            <a:endParaRPr lang="en-GB" sz="24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2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rot="5400000">
            <a:off x="2269191" y="3859601"/>
            <a:ext cx="3420631" cy="255174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3" name="Freeform 2"/>
          <p:cNvSpPr/>
          <p:nvPr/>
        </p:nvSpPr>
        <p:spPr>
          <a:xfrm rot="6796292">
            <a:off x="1133493" y="3859600"/>
            <a:ext cx="3420631" cy="255174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4" name="Rectangle 3"/>
          <p:cNvSpPr/>
          <p:nvPr/>
        </p:nvSpPr>
        <p:spPr>
          <a:xfrm>
            <a:off x="251520" y="2996952"/>
            <a:ext cx="7788696" cy="3888432"/>
          </a:xfrm>
          <a:prstGeom prst="rect">
            <a:avLst/>
          </a:prstGeom>
          <a:noFill/>
          <a:ln>
            <a:noFill/>
          </a:ln>
        </p:spPr>
      </p:sp>
      <p:sp>
        <p:nvSpPr>
          <p:cNvPr id="5" name="Freeform 4"/>
          <p:cNvSpPr/>
          <p:nvPr/>
        </p:nvSpPr>
        <p:spPr>
          <a:xfrm rot="916536">
            <a:off x="4850837" y="2424283"/>
            <a:ext cx="2312711" cy="748928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7" name="Rectangle 6"/>
          <p:cNvSpPr/>
          <p:nvPr/>
        </p:nvSpPr>
        <p:spPr>
          <a:xfrm>
            <a:off x="-202602" y="1249596"/>
            <a:ext cx="9383114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3600" b="1" dirty="0">
                <a:solidFill>
                  <a:srgbClr val="648399"/>
                </a:solidFill>
                <a:latin typeface="Helvetica 55 Roman" pitchFamily="34" charset="0"/>
              </a:rPr>
              <a:t>Emergency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3600" b="1" dirty="0">
                <a:solidFill>
                  <a:srgbClr val="648399"/>
                </a:solidFill>
                <a:latin typeface="Helvetica 55 Roman" pitchFamily="34" charset="0"/>
              </a:rPr>
              <a:t>response mapping support</a:t>
            </a:r>
          </a:p>
        </p:txBody>
      </p:sp>
      <p:grpSp>
        <p:nvGrpSpPr>
          <p:cNvPr id="8" name="Group 8"/>
          <p:cNvGrpSpPr/>
          <p:nvPr/>
        </p:nvGrpSpPr>
        <p:grpSpPr>
          <a:xfrm rot="21419268" flipV="1">
            <a:off x="2164463" y="2860279"/>
            <a:ext cx="1072349" cy="45719"/>
            <a:chOff x="2260661" y="942103"/>
            <a:chExt cx="1856678" cy="92833"/>
          </a:xfrm>
        </p:grpSpPr>
        <p:sp>
          <p:nvSpPr>
            <p:cNvPr id="9" name="Straight Connector 3"/>
            <p:cNvSpPr/>
            <p:nvPr/>
          </p:nvSpPr>
          <p:spPr>
            <a:xfrm rot="11956208">
              <a:off x="2260661" y="976158"/>
              <a:ext cx="1856678" cy="247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2361"/>
                  </a:moveTo>
                  <a:lnTo>
                    <a:pt x="1856678" y="12361"/>
                  </a:lnTo>
                </a:path>
              </a:pathLst>
            </a:cu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Straight Connector 4"/>
            <p:cNvSpPr/>
            <p:nvPr/>
          </p:nvSpPr>
          <p:spPr>
            <a:xfrm rot="22756208">
              <a:off x="3142583" y="942103"/>
              <a:ext cx="92833" cy="928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600" kern="12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4470540"/>
            <a:ext cx="2411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1600" b="1" dirty="0" smtClean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International Charter Space and Major Disasters</a:t>
            </a:r>
          </a:p>
        </p:txBody>
      </p:sp>
      <p:sp>
        <p:nvSpPr>
          <p:cNvPr id="15" name="Straight Connector 4"/>
          <p:cNvSpPr/>
          <p:nvPr/>
        </p:nvSpPr>
        <p:spPr>
          <a:xfrm rot="14300123">
            <a:off x="4568271" y="4406379"/>
            <a:ext cx="145179" cy="1395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0" rIns="12700" bIns="0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17" name="Freeform 16"/>
          <p:cNvSpPr/>
          <p:nvPr/>
        </p:nvSpPr>
        <p:spPr>
          <a:xfrm rot="2515145">
            <a:off x="3834521" y="3636572"/>
            <a:ext cx="3099406" cy="255174"/>
          </a:xfrm>
          <a:custGeom>
            <a:avLst/>
            <a:gdLst>
              <a:gd name="connsiteX0" fmla="*/ 0 w 1856678"/>
              <a:gd name="connsiteY0" fmla="*/ 12361 h 24722"/>
              <a:gd name="connsiteX1" fmla="*/ 1856678 w 1856678"/>
              <a:gd name="connsiteY1" fmla="*/ 12361 h 2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6678" h="24722">
                <a:moveTo>
                  <a:pt x="1856678" y="12361"/>
                </a:moveTo>
                <a:lnTo>
                  <a:pt x="0" y="12361"/>
                </a:ln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94622" tIns="-34055" rIns="894622" bIns="-34056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6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2741712" y="1999155"/>
            <a:ext cx="2808312" cy="997753"/>
          </a:xfrm>
          <a:custGeom>
            <a:avLst/>
            <a:gdLst>
              <a:gd name="connsiteX0" fmla="*/ 0 w 2498889"/>
              <a:gd name="connsiteY0" fmla="*/ 390865 h 781729"/>
              <a:gd name="connsiteX1" fmla="*/ 876408 w 2498889"/>
              <a:gd name="connsiteY1" fmla="*/ 17829 h 781729"/>
              <a:gd name="connsiteX2" fmla="*/ 1249445 w 2498889"/>
              <a:gd name="connsiteY2" fmla="*/ 2 h 781729"/>
              <a:gd name="connsiteX3" fmla="*/ 1622483 w 2498889"/>
              <a:gd name="connsiteY3" fmla="*/ 17829 h 781729"/>
              <a:gd name="connsiteX4" fmla="*/ 2498889 w 2498889"/>
              <a:gd name="connsiteY4" fmla="*/ 390869 h 781729"/>
              <a:gd name="connsiteX5" fmla="*/ 1622481 w 2498889"/>
              <a:gd name="connsiteY5" fmla="*/ 763907 h 781729"/>
              <a:gd name="connsiteX6" fmla="*/ 1249443 w 2498889"/>
              <a:gd name="connsiteY6" fmla="*/ 781734 h 781729"/>
              <a:gd name="connsiteX7" fmla="*/ 876405 w 2498889"/>
              <a:gd name="connsiteY7" fmla="*/ 763907 h 781729"/>
              <a:gd name="connsiteX8" fmla="*/ -2 w 2498889"/>
              <a:gd name="connsiteY8" fmla="*/ 390868 h 781729"/>
              <a:gd name="connsiteX9" fmla="*/ 0 w 2498889"/>
              <a:gd name="connsiteY9" fmla="*/ 390865 h 78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98889" h="781729">
                <a:moveTo>
                  <a:pt x="0" y="390865"/>
                </a:moveTo>
                <a:cubicBezTo>
                  <a:pt x="2" y="219950"/>
                  <a:pt x="354979" y="68857"/>
                  <a:pt x="876408" y="17829"/>
                </a:cubicBezTo>
                <a:cubicBezTo>
                  <a:pt x="997152" y="6013"/>
                  <a:pt x="1122932" y="2"/>
                  <a:pt x="1249445" y="2"/>
                </a:cubicBezTo>
                <a:cubicBezTo>
                  <a:pt x="1375959" y="2"/>
                  <a:pt x="1501739" y="6013"/>
                  <a:pt x="1622483" y="17829"/>
                </a:cubicBezTo>
                <a:cubicBezTo>
                  <a:pt x="2143915" y="68858"/>
                  <a:pt x="2498892" y="219953"/>
                  <a:pt x="2498889" y="390869"/>
                </a:cubicBezTo>
                <a:cubicBezTo>
                  <a:pt x="2498889" y="561784"/>
                  <a:pt x="2143912" y="712878"/>
                  <a:pt x="1622481" y="763907"/>
                </a:cubicBezTo>
                <a:cubicBezTo>
                  <a:pt x="1501737" y="775723"/>
                  <a:pt x="1375957" y="781734"/>
                  <a:pt x="1249443" y="781734"/>
                </a:cubicBezTo>
                <a:cubicBezTo>
                  <a:pt x="1122929" y="781734"/>
                  <a:pt x="997149" y="775723"/>
                  <a:pt x="876405" y="763907"/>
                </a:cubicBezTo>
                <a:cubicBezTo>
                  <a:pt x="354973" y="712878"/>
                  <a:pt x="-4" y="561783"/>
                  <a:pt x="-2" y="390868"/>
                </a:cubicBezTo>
                <a:cubicBezTo>
                  <a:pt x="-1" y="390867"/>
                  <a:pt x="-1" y="390866"/>
                  <a:pt x="0" y="39086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83734" tIns="132261" rIns="383734" bIns="132261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kern="1200" dirty="0" smtClean="0">
                <a:solidFill>
                  <a:schemeClr val="bg1"/>
                </a:solidFill>
              </a:rPr>
              <a:t>Emergency response</a:t>
            </a:r>
            <a:endParaRPr lang="en-GB" sz="2400" kern="1200" dirty="0">
              <a:solidFill>
                <a:schemeClr val="bg1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35502" r="36658"/>
          <a:stretch/>
        </p:blipFill>
        <p:spPr bwMode="auto">
          <a:xfrm>
            <a:off x="196096" y="2422895"/>
            <a:ext cx="2196663" cy="172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368" y="5438626"/>
            <a:ext cx="1905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" y="5637802"/>
            <a:ext cx="2588121" cy="107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IWG-S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55" y="4489197"/>
            <a:ext cx="1644145" cy="195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54" y="2597720"/>
            <a:ext cx="25241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71" y="3354752"/>
            <a:ext cx="2207564" cy="31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3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8122" y="1269702"/>
            <a:ext cx="8642350" cy="7191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de-DE" sz="32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Sendai framework for DRR (2015 – 2030)</a:t>
            </a:r>
            <a:endParaRPr lang="en-GB" sz="3200" b="1" dirty="0">
              <a:solidFill>
                <a:srgbClr val="648399"/>
              </a:solidFill>
              <a:latin typeface="Helvetica 55 Roman" pitchFamily="34" charset="0"/>
              <a:ea typeface="+mn-ea"/>
              <a:cs typeface="+mn-cs"/>
            </a:endParaRPr>
          </a:p>
        </p:txBody>
      </p:sp>
      <p:sp>
        <p:nvSpPr>
          <p:cNvPr id="4" name="Rectangle 18"/>
          <p:cNvSpPr/>
          <p:nvPr/>
        </p:nvSpPr>
        <p:spPr>
          <a:xfrm>
            <a:off x="4283968" y="2471405"/>
            <a:ext cx="460851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+mj-lt"/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Understanding disaster risk;</a:t>
            </a: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 smtClean="0">
                <a:latin typeface="+mn-lt"/>
              </a:rPr>
              <a:t>Strengthening [governance  / institutional arrangements / organizational, legal and policy frameworks] to manage disaster risk;</a:t>
            </a: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 smtClean="0">
                <a:latin typeface="+mn-lt"/>
              </a:rPr>
              <a:t>Investing in disaster risk reduction for resilience;</a:t>
            </a:r>
          </a:p>
          <a:p>
            <a:pPr marL="265113" indent="-265113">
              <a:spcBef>
                <a:spcPts val="1200"/>
              </a:spcBef>
              <a:buFont typeface="+mj-lt"/>
              <a:buAutoNum type="arabicPeriod"/>
            </a:pPr>
            <a:r>
              <a:rPr lang="en-US" sz="2000" b="1" dirty="0" smtClean="0">
                <a:solidFill>
                  <a:srgbClr val="0070C0"/>
                </a:solidFill>
                <a:latin typeface="+mn-lt"/>
              </a:rPr>
              <a:t>Enhancing disaster preparedness for effective response, and to Build Back Better in recovery, rehabilitation and reconstruction.</a:t>
            </a:r>
          </a:p>
        </p:txBody>
      </p:sp>
      <p:sp>
        <p:nvSpPr>
          <p:cNvPr id="5" name="Rectangle 20"/>
          <p:cNvSpPr/>
          <p:nvPr/>
        </p:nvSpPr>
        <p:spPr>
          <a:xfrm>
            <a:off x="4184582" y="1897668"/>
            <a:ext cx="3339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800" b="1" dirty="0" smtClean="0">
                <a:latin typeface="+mn-lt"/>
              </a:rPr>
              <a:t>Priorities for Action:</a:t>
            </a: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2360911"/>
            <a:ext cx="2808312" cy="313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eft Brace 6"/>
          <p:cNvSpPr/>
          <p:nvPr/>
        </p:nvSpPr>
        <p:spPr>
          <a:xfrm flipH="1">
            <a:off x="3707904" y="2132856"/>
            <a:ext cx="381000" cy="4104456"/>
          </a:xfrm>
          <a:prstGeom prst="leftBrace">
            <a:avLst/>
          </a:prstGeom>
          <a:ln w="38100">
            <a:solidFill>
              <a:srgbClr val="0047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IN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67556" y="5529287"/>
            <a:ext cx="2655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CA" sz="2000" b="1" dirty="0">
                <a:solidFill>
                  <a:srgbClr val="4F81BD">
                    <a:lumMod val="75000"/>
                  </a:srgbClr>
                </a:solidFill>
              </a:rPr>
              <a:t>Support from space technologies</a:t>
            </a:r>
          </a:p>
        </p:txBody>
      </p:sp>
    </p:spTree>
    <p:extLst>
      <p:ext uri="{BB962C8B-B14F-4D97-AF65-F5344CB8AC3E}">
        <p14:creationId xmlns:p14="http://schemas.microsoft.com/office/powerpoint/2010/main" val="873805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8122" y="1341710"/>
            <a:ext cx="8642350" cy="7191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GB" sz="24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Global partnership – Space Technology Applications for Risk Reduction (GP-STAR)</a:t>
            </a:r>
          </a:p>
        </p:txBody>
      </p:sp>
      <p:pic>
        <p:nvPicPr>
          <p:cNvPr id="4" name="Picture 2" descr="FA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936104" cy="87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UNITAR/UNOSA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16637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SCA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16462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GE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1087437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EOS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368152" cy="6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GFDRR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37312"/>
            <a:ext cx="15827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CAS-TWAS-SDIM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01008"/>
            <a:ext cx="939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ADRC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93096"/>
            <a:ext cx="99212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ICIMOD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24944"/>
            <a:ext cx="1368151" cy="52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ESA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12954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DLR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77072"/>
            <a:ext cx="262813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 descr="JAXA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41168"/>
            <a:ext cx="1295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MEXT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615" y="2924944"/>
            <a:ext cx="1897385" cy="35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MoDMR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429000"/>
            <a:ext cx="9794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0" descr="NDRCC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60848"/>
            <a:ext cx="864096" cy="81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2" descr="NEC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437112"/>
            <a:ext cx="1093788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 descr="Tohoku University / IRIDeS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45224"/>
            <a:ext cx="864096" cy="86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 descr="Home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1872208" cy="40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http://www.dmc.gov.lk/Images/dmc-banner22012015.jpg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517232"/>
            <a:ext cx="8651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www.dmc.gov.lk/Images/dmc-banner22012015.jpg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2" y="6381328"/>
            <a:ext cx="2232248" cy="22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 descr="UNOOSA/UN-SPIDER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150040" cy="56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2" descr="IWMI_Logo.png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04864"/>
            <a:ext cx="1460946" cy="63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pustina\Desktop\copernicus-figurative-trade-mark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211960" y="3645024"/>
            <a:ext cx="1523489" cy="509563"/>
          </a:xfrm>
          <a:prstGeom prst="rect">
            <a:avLst/>
          </a:prstGeom>
          <a:noFill/>
        </p:spPr>
      </p:pic>
      <p:pic>
        <p:nvPicPr>
          <p:cNvPr id="27" name="Picture 2" descr=" See full-sized image  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403648" y="3789040"/>
            <a:ext cx="936104" cy="936104"/>
          </a:xfrm>
          <a:prstGeom prst="rect">
            <a:avLst/>
          </a:prstGeom>
          <a:noFill/>
        </p:spPr>
      </p:pic>
      <p:pic>
        <p:nvPicPr>
          <p:cNvPr id="28" name="Picture 4" descr=" See full-sized image  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67544" y="3068960"/>
            <a:ext cx="1905000" cy="666751"/>
          </a:xfrm>
          <a:prstGeom prst="rect">
            <a:avLst/>
          </a:prstGeom>
          <a:noFill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27" cstate="print"/>
          <a:srcRect l="28738" t="21650" r="26375" b="27950"/>
          <a:stretch>
            <a:fillRect/>
          </a:stretch>
        </p:blipFill>
        <p:spPr bwMode="auto">
          <a:xfrm>
            <a:off x="3923928" y="5589240"/>
            <a:ext cx="1224136" cy="10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 descr=" See full-sized image  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483768" y="5013176"/>
            <a:ext cx="942975" cy="76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98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279371"/>
            <a:ext cx="8659689" cy="7094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GB" sz="2400" b="1" dirty="0" smtClean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International </a:t>
            </a:r>
            <a:r>
              <a:rPr lang="en-GB" sz="24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Network on Multi-Hazard Early Warning Systems (IN-MHEWS): A Voluntary </a:t>
            </a:r>
            <a:r>
              <a:rPr lang="en-GB" sz="2400" b="1" dirty="0" smtClean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commitment</a:t>
            </a:r>
            <a:endParaRPr lang="en-GB" sz="2400" b="1" dirty="0">
              <a:solidFill>
                <a:srgbClr val="648399"/>
              </a:solidFill>
              <a:latin typeface="Helvetica 55 Roman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4" y="2204864"/>
            <a:ext cx="8642350" cy="432048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To </a:t>
            </a:r>
            <a:r>
              <a:rPr lang="en-US" sz="2400" b="1" dirty="0">
                <a:solidFill>
                  <a:schemeClr val="tx2"/>
                </a:solidFill>
              </a:rPr>
              <a:t>identify effective strategies and actions </a:t>
            </a:r>
            <a:r>
              <a:rPr lang="en-US" sz="2400" dirty="0"/>
              <a:t>to promote and strengthen MHEWS in support of the implementation of the Sendai Framework;</a:t>
            </a:r>
            <a:endParaRPr lang="de-DE" sz="2400" dirty="0"/>
          </a:p>
          <a:p>
            <a:r>
              <a:rPr lang="en-US" sz="2400" b="1" dirty="0">
                <a:solidFill>
                  <a:schemeClr val="tx2"/>
                </a:solidFill>
              </a:rPr>
              <a:t>To facilitate the sharing of good practice </a:t>
            </a:r>
            <a:r>
              <a:rPr lang="en-US" sz="2400" dirty="0"/>
              <a:t>and making available to governments and key stakeholders expertise and policy-relevant guidance to enhance and sustain MHEWS and related services;</a:t>
            </a:r>
            <a:endParaRPr lang="de-DE" sz="2400" dirty="0"/>
          </a:p>
          <a:p>
            <a:r>
              <a:rPr lang="en-US" sz="2400" b="1" dirty="0">
                <a:solidFill>
                  <a:schemeClr val="tx2"/>
                </a:solidFill>
              </a:rPr>
              <a:t>To promote synergies and partnerships </a:t>
            </a:r>
            <a:r>
              <a:rPr lang="en-US" sz="2400" dirty="0"/>
              <a:t>between and among stakeholders at national, regional and international levels and those in charge of MHEWS at the national and local levels;</a:t>
            </a:r>
            <a:endParaRPr lang="de-DE" sz="2400" dirty="0"/>
          </a:p>
          <a:p>
            <a:r>
              <a:rPr lang="en-US" sz="2400" b="1" dirty="0">
                <a:solidFill>
                  <a:schemeClr val="tx2"/>
                </a:solidFill>
              </a:rPr>
              <a:t>To advocate</a:t>
            </a:r>
            <a:r>
              <a:rPr lang="en-US" sz="2400" dirty="0"/>
              <a:t> </a:t>
            </a:r>
            <a:r>
              <a:rPr lang="en-US" sz="2400" b="1" dirty="0">
                <a:solidFill>
                  <a:schemeClr val="tx2"/>
                </a:solidFill>
              </a:rPr>
              <a:t>the usefulness of MHEWS </a:t>
            </a:r>
            <a:r>
              <a:rPr lang="en-US" sz="2400" dirty="0"/>
              <a:t>in regional and international platforms and among key stakeholders.</a:t>
            </a:r>
            <a:endParaRPr lang="de-DE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509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6154" y="1341710"/>
            <a:ext cx="8642350" cy="7191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GB" sz="24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International Network on Multi-Hazard Early Warning Systems (IN-MHEWS) </a:t>
            </a:r>
          </a:p>
        </p:txBody>
      </p:sp>
      <p:pic>
        <p:nvPicPr>
          <p:cNvPr id="4" name="Picture 2" descr="FA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62" y="2276872"/>
            <a:ext cx="936054" cy="8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UNITAR/UNOSA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495477"/>
            <a:ext cx="166370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ESCA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95477"/>
            <a:ext cx="16462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GFDR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98" y="2420888"/>
            <a:ext cx="15827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Hom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1368152" cy="29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UNOOSA/UN-SPID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2520280" cy="45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 See full-sized image 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610" y="2132856"/>
            <a:ext cx="1008112" cy="1008112"/>
          </a:xfrm>
          <a:prstGeom prst="rect">
            <a:avLst/>
          </a:prstGeom>
          <a:noFill/>
        </p:spPr>
      </p:pic>
      <p:pic>
        <p:nvPicPr>
          <p:cNvPr id="11" name="Picture 4" descr=" See full-sized image 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802" y="2276872"/>
            <a:ext cx="1905000" cy="666751"/>
          </a:xfrm>
          <a:prstGeom prst="rect">
            <a:avLst/>
          </a:prstGeom>
          <a:noFill/>
        </p:spPr>
      </p:pic>
      <p:pic>
        <p:nvPicPr>
          <p:cNvPr id="12" name="Picture 10" descr=" See full-sized image  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5373216"/>
            <a:ext cx="1152128" cy="1152128"/>
          </a:xfrm>
          <a:prstGeom prst="rect">
            <a:avLst/>
          </a:prstGeom>
          <a:noFill/>
        </p:spPr>
      </p:pic>
      <p:pic>
        <p:nvPicPr>
          <p:cNvPr id="13" name="Picture 12" descr=" See full-sized image 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5517232"/>
            <a:ext cx="2234949" cy="936104"/>
          </a:xfrm>
          <a:prstGeom prst="rect">
            <a:avLst/>
          </a:prstGeom>
          <a:noFill/>
        </p:spPr>
      </p:pic>
      <p:pic>
        <p:nvPicPr>
          <p:cNvPr id="14" name="Picture 14" descr=" See full-sized image  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76257" y="5589240"/>
            <a:ext cx="1656184" cy="849325"/>
          </a:xfrm>
          <a:prstGeom prst="rect">
            <a:avLst/>
          </a:prstGeom>
          <a:noFill/>
        </p:spPr>
      </p:pic>
      <p:pic>
        <p:nvPicPr>
          <p:cNvPr id="15" name="Picture 16" descr=" See full-sized image  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3356992"/>
            <a:ext cx="1656184" cy="833300"/>
          </a:xfrm>
          <a:prstGeom prst="rect">
            <a:avLst/>
          </a:prstGeom>
          <a:noFill/>
        </p:spPr>
      </p:pic>
      <p:pic>
        <p:nvPicPr>
          <p:cNvPr id="16" name="Picture 18" descr=" See full-sized image  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55776" y="5661248"/>
            <a:ext cx="1512168" cy="650395"/>
          </a:xfrm>
          <a:prstGeom prst="rect">
            <a:avLst/>
          </a:prstGeom>
          <a:noFill/>
        </p:spPr>
      </p:pic>
      <p:pic>
        <p:nvPicPr>
          <p:cNvPr id="17" name="Picture 20" descr=" See full-sized image  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528" y="4437112"/>
            <a:ext cx="1800200" cy="795669"/>
          </a:xfrm>
          <a:prstGeom prst="rect">
            <a:avLst/>
          </a:prstGeom>
          <a:noFill/>
        </p:spPr>
      </p:pic>
      <p:pic>
        <p:nvPicPr>
          <p:cNvPr id="18" name="Picture 24" descr=" See full-sized image  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87824" y="4365104"/>
            <a:ext cx="802889" cy="944576"/>
          </a:xfrm>
          <a:prstGeom prst="rect">
            <a:avLst/>
          </a:prstGeom>
          <a:noFill/>
        </p:spPr>
      </p:pic>
      <p:pic>
        <p:nvPicPr>
          <p:cNvPr id="19" name="Picture 26" descr=" See full-sized image  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08104" y="4293096"/>
            <a:ext cx="877598" cy="1080120"/>
          </a:xfrm>
          <a:prstGeom prst="rect">
            <a:avLst/>
          </a:prstGeom>
          <a:noFill/>
        </p:spPr>
      </p:pic>
      <p:pic>
        <p:nvPicPr>
          <p:cNvPr id="20" name="Picture 28" descr=" See full-sized image  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32240" y="4293095"/>
            <a:ext cx="2232248" cy="892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59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7504" y="1197372"/>
            <a:ext cx="8642350" cy="10795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24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Agreements with VHR Imagery Providers</a:t>
            </a:r>
            <a:br>
              <a:rPr lang="en-US" sz="24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</a:br>
            <a:r>
              <a:rPr lang="en-US" sz="1600" b="1" dirty="0">
                <a:latin typeface="Helvetica 55 Roman" pitchFamily="34" charset="0"/>
                <a:ea typeface="+mn-ea"/>
                <a:cs typeface="+mn-cs"/>
              </a:rPr>
              <a:t>(free data for disasters, emergencies, full cycle - facilities in other applications)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349003"/>
            <a:ext cx="8642350" cy="43923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MoU with DigitalGlobe – completed</a:t>
            </a:r>
          </a:p>
          <a:p>
            <a:r>
              <a:rPr lang="en-US" sz="2000" dirty="0" smtClean="0"/>
              <a:t>MoU with China National Space Agency (5-7 sensors, 30m LC data) – completed</a:t>
            </a:r>
          </a:p>
          <a:p>
            <a:r>
              <a:rPr lang="en-US" sz="2000" dirty="0" smtClean="0"/>
              <a:t>MoU with UAE Space Agency (DubaiSat) – in preparation</a:t>
            </a:r>
          </a:p>
          <a:p>
            <a:r>
              <a:rPr lang="en-US" sz="2000" dirty="0" smtClean="0"/>
              <a:t>MoU with Kazakhstan (KazSat) – in preparation</a:t>
            </a:r>
          </a:p>
          <a:p>
            <a:r>
              <a:rPr lang="en-US" sz="2000" dirty="0" smtClean="0"/>
              <a:t>MoU with Israel Space Agency (EROS) – in preparation</a:t>
            </a:r>
          </a:p>
          <a:p>
            <a:r>
              <a:rPr lang="en-US" sz="2000" dirty="0" smtClean="0"/>
              <a:t>MoU with Italian Space Agency (Cosmo-Skymed) – in preparation</a:t>
            </a:r>
          </a:p>
          <a:p>
            <a:r>
              <a:rPr lang="en-US" sz="2000" dirty="0" smtClean="0"/>
              <a:t>MoU with Planet (and Terra Bella) – under discussion</a:t>
            </a:r>
          </a:p>
          <a:p>
            <a:r>
              <a:rPr lang="en-US" sz="2000" dirty="0" smtClean="0"/>
              <a:t>MoU with Airbus – under discussion</a:t>
            </a:r>
          </a:p>
          <a:p>
            <a:r>
              <a:rPr lang="en-US" sz="2000" dirty="0" smtClean="0"/>
              <a:t>MoU with BlackSky – under discussion </a:t>
            </a:r>
          </a:p>
          <a:p>
            <a:pPr marL="0" indent="0">
              <a:buNone/>
            </a:pPr>
            <a:r>
              <a:rPr lang="en-US" sz="2000" dirty="0" smtClean="0"/>
              <a:t>Informal arrangements also with Thailand, Venezuela, India and others on free access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870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orld Conference on Disaster Risk Reduc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r="60966"/>
          <a:stretch/>
        </p:blipFill>
        <p:spPr bwMode="auto">
          <a:xfrm>
            <a:off x="-523919" y="10178252"/>
            <a:ext cx="561871" cy="3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61" y="5726703"/>
            <a:ext cx="1450503" cy="8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un.org/sustainabledevelopment/wp-content/uploads/2015/08/UNSustainableDevelopmentGoals_Brand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22032" r="9823" b="25737"/>
          <a:stretch/>
        </p:blipFill>
        <p:spPr bwMode="auto">
          <a:xfrm>
            <a:off x="1626802" y="5085184"/>
            <a:ext cx="3521262" cy="4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3"/>
          <p:cNvSpPr txBox="1">
            <a:spLocks/>
          </p:cNvSpPr>
          <p:nvPr/>
        </p:nvSpPr>
        <p:spPr>
          <a:xfrm>
            <a:off x="457200" y="1124744"/>
            <a:ext cx="8363272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lnSpc>
                <a:spcPct val="90000"/>
              </a:lnSpc>
              <a:buNone/>
              <a:defRPr sz="2400" b="1">
                <a:solidFill>
                  <a:srgbClr val="648399"/>
                </a:solidFill>
                <a:latin typeface="Helvetica 55 Roman" pitchFamily="34" charset="0"/>
              </a:defRPr>
            </a:lvl1pPr>
          </a:lstStyle>
          <a:p>
            <a:r>
              <a:rPr lang="en-GB" sz="3200" dirty="0"/>
              <a:t>UNISPACE+50: The Process and beyond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9" y="2006590"/>
            <a:ext cx="4663289" cy="27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47681" y="2998815"/>
            <a:ext cx="1826141" cy="523220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UN-SPIDER</a:t>
            </a:r>
          </a:p>
        </p:txBody>
      </p:sp>
      <p:pic>
        <p:nvPicPr>
          <p:cNvPr id="1026" name="Picture 2" descr="IAW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01" y="5023094"/>
            <a:ext cx="874360" cy="8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10501" y="5897454"/>
            <a:ext cx="2957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Resiliency of space based systems (</a:t>
            </a:r>
            <a:r>
              <a:rPr lang="en-GB" sz="1100" dirty="0" smtClean="0">
                <a:solidFill>
                  <a:schemeClr val="accent1">
                    <a:lumMod val="75000"/>
                  </a:schemeClr>
                </a:solidFill>
              </a:rPr>
              <a:t>IAWN and SMPAG)</a:t>
            </a: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AIM and CubeSats watch impact. Copyright: ESA - ScienceOffice.or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023094"/>
            <a:ext cx="1552485" cy="87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-Right Arrow 1"/>
          <p:cNvSpPr/>
          <p:nvPr/>
        </p:nvSpPr>
        <p:spPr>
          <a:xfrm>
            <a:off x="5098757" y="3195822"/>
            <a:ext cx="576064" cy="1292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Image result for sendai framework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04" y="5847767"/>
            <a:ext cx="2095015" cy="5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7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23528" y="1974284"/>
          <a:ext cx="8568952" cy="4887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xmlns="" val="348874741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xmlns="" val="4183016716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xmlns="" val="1852407957"/>
                    </a:ext>
                  </a:extLst>
                </a:gridCol>
              </a:tblGrid>
              <a:tr h="432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 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Risks emerging from earth environment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Risks emerging from space to earth and space based systems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996610034"/>
                  </a:ext>
                </a:extLst>
              </a:tr>
              <a:tr h="432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Global framework 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Sendai framework for disaster risk reduction 2015-2030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…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3317485386"/>
                  </a:ext>
                </a:extLst>
              </a:tr>
              <a:tr h="653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Agencies providing strategic support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Disaster management authorities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>
                          <a:effectLst/>
                        </a:rPr>
                        <a:t>(well established)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Space community in cooperation with disaster management authorities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>
                          <a:effectLst/>
                        </a:rPr>
                        <a:t>(to be established)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746775964"/>
                  </a:ext>
                </a:extLst>
              </a:tr>
              <a:tr h="875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Early warning 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Technical agencies (such as meteorology, geology, hydrology) along with disaster management </a:t>
                      </a:r>
                      <a:r>
                        <a:rPr lang="en-GB" sz="1350" dirty="0" smtClean="0">
                          <a:effectLst/>
                        </a:rPr>
                        <a:t>authorities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(well established in most countries)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Specialised space community such as space agencies/ institutions/ universities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>
                          <a:effectLst/>
                        </a:rPr>
                        <a:t>(missing in the countries that not yet space faring nations)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1706197660"/>
                  </a:ext>
                </a:extLst>
              </a:tr>
              <a:tr h="6539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Response agencies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Civil protection agencies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Dedicated ministers for disaster management in some countries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Awareness needs to be generated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1368428635"/>
                  </a:ext>
                </a:extLst>
              </a:tr>
              <a:tr h="4489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</a:rPr>
                        <a:t>Early </a:t>
                      </a:r>
                      <a:r>
                        <a:rPr lang="en-GB" sz="1350" dirty="0">
                          <a:effectLst/>
                        </a:rPr>
                        <a:t>warning </a:t>
                      </a:r>
                      <a:r>
                        <a:rPr lang="en-GB" sz="1350" dirty="0" smtClean="0">
                          <a:effectLst/>
                        </a:rPr>
                        <a:t>networks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50" dirty="0" smtClean="0">
                          <a:effectLst/>
                        </a:rPr>
                        <a:t>Global </a:t>
                      </a:r>
                      <a:r>
                        <a:rPr lang="en-GB" sz="1350" dirty="0">
                          <a:effectLst/>
                        </a:rPr>
                        <a:t>Disaster Alert and Coordination System (GDACS</a:t>
                      </a:r>
                      <a:r>
                        <a:rPr lang="en-GB" sz="1350" dirty="0" smtClean="0">
                          <a:effectLst/>
                        </a:rPr>
                        <a:t>), Pacific Disaster Centre, networks</a:t>
                      </a:r>
                      <a:r>
                        <a:rPr lang="en-GB" sz="1350" baseline="0" dirty="0" smtClean="0">
                          <a:effectLst/>
                        </a:rPr>
                        <a:t> at regional and national level</a:t>
                      </a:r>
                      <a:endParaRPr lang="en-GB" sz="1350" dirty="0" smtClean="0">
                        <a:effectLst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</a:rPr>
                        <a:t>IAWN</a:t>
                      </a:r>
                      <a:r>
                        <a:rPr lang="en-GB" sz="1350" dirty="0">
                          <a:effectLst/>
                        </a:rPr>
                        <a:t>, </a:t>
                      </a:r>
                      <a:r>
                        <a:rPr lang="en-GB" sz="1350" dirty="0" smtClean="0">
                          <a:effectLst/>
                        </a:rPr>
                        <a:t>SMPAG, </a:t>
                      </a:r>
                      <a:r>
                        <a:rPr lang="en-GB" sz="1350" dirty="0">
                          <a:effectLst/>
                        </a:rPr>
                        <a:t>…. </a:t>
                      </a:r>
                      <a:endParaRPr lang="en-GB" sz="135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i="1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(regional/national level ???)</a:t>
                      </a:r>
                      <a:endParaRPr lang="en-GB" sz="1350" i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1639321521"/>
                  </a:ext>
                </a:extLst>
              </a:tr>
              <a:tr h="704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Emergency response mechanisms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International Charter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Copernicus emergency management service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Sentinel </a:t>
                      </a:r>
                      <a:r>
                        <a:rPr lang="en-GB" sz="1350" dirty="0" smtClean="0">
                          <a:effectLst/>
                        </a:rPr>
                        <a:t>Asia, UN-SPIDER, UNOSAT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…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3475312686"/>
                  </a:ext>
                </a:extLst>
              </a:tr>
              <a:tr h="432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Knowledge management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>
                          <a:effectLst/>
                        </a:rPr>
                        <a:t>Several existing portals using UN-SPIDER knowledge portal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350" dirty="0" smtClean="0">
                          <a:effectLst/>
                          <a:latin typeface="Calibri" panose="020F0502020204030204" pitchFamily="34" charset="0"/>
                          <a:ea typeface="DengXian" panose="02010600030101010101" pitchFamily="2" charset="-122"/>
                          <a:cs typeface="Arial" panose="020B0604020202020204" pitchFamily="34" charset="0"/>
                        </a:rPr>
                        <a:t>…</a:t>
                      </a:r>
                      <a:endParaRPr lang="en-GB" sz="135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5451" marR="55451" marT="0" marB="0"/>
                </a:tc>
                <a:extLst>
                  <a:ext uri="{0D108BD9-81ED-4DB2-BD59-A6C34878D82A}">
                    <a16:rowId xmlns:a16="http://schemas.microsoft.com/office/drawing/2014/main" xmlns="" val="3871977587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39552" y="1255146"/>
            <a:ext cx="8642350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400" b="1" dirty="0" smtClean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UN-SPIDER and IAWN: Connection</a:t>
            </a:r>
            <a:endParaRPr lang="en-GB" sz="2400" b="1" dirty="0">
              <a:solidFill>
                <a:srgbClr val="648399"/>
              </a:solidFill>
              <a:latin typeface="Helvetica 55 Roman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122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6154" y="1197694"/>
            <a:ext cx="8642350" cy="719138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UN-SPIDER @ UNOOSA</a:t>
            </a:r>
            <a:endParaRPr lang="en-GB" sz="3200" b="1" dirty="0">
              <a:solidFill>
                <a:srgbClr val="648399"/>
              </a:solidFill>
              <a:latin typeface="Helvetica 55 Roman" pitchFamily="34" charset="0"/>
              <a:ea typeface="+mn-ea"/>
              <a:cs typeface="+mn-cs"/>
            </a:endParaRPr>
          </a:p>
        </p:txBody>
      </p:sp>
      <p:pic>
        <p:nvPicPr>
          <p:cNvPr id="2051" name="Picture 3" descr="C:\Users\kvasha\Downloads\UNOOSA structure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945706"/>
            <a:ext cx="7488832" cy="472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347864" y="3861110"/>
            <a:ext cx="1368152" cy="1368152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5156942" y="4059254"/>
            <a:ext cx="1296144" cy="1152190"/>
          </a:xfrm>
          <a:prstGeom prst="ellipse">
            <a:avLst/>
          </a:prstGeom>
          <a:noFill/>
          <a:ln w="3810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47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1341710"/>
            <a:ext cx="7272808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GB" sz="2800" b="1" dirty="0" smtClean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UN-SPIDER and IAWN: Synergy</a:t>
            </a:r>
            <a:endParaRPr lang="en-GB" sz="2800" b="1" dirty="0">
              <a:solidFill>
                <a:srgbClr val="648399"/>
              </a:solidFill>
              <a:latin typeface="Helvetica 55 Roman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204864"/>
            <a:ext cx="68407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IAWN to use UN-SPIDER Experience 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building network/community similar to regional support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</a:t>
            </a:r>
            <a:r>
              <a:rPr lang="en-GB" dirty="0" smtClean="0"/>
              <a:t>onducting technical advisory support – as a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developing and working with response mechanisms – as a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dissemination of information (Knowledge portal – as a model)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r>
              <a:rPr lang="en-GB" b="1" dirty="0" smtClean="0"/>
              <a:t>UN-SPIDER to 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integrate IAWN aspects in UN-SPIDER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GB" dirty="0" smtClean="0"/>
              <a:t>echnical advisory 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capacity-building </a:t>
            </a:r>
            <a:r>
              <a:rPr lang="en-GB" dirty="0" smtClean="0"/>
              <a:t>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GB" dirty="0" smtClean="0"/>
              <a:t>mergency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GB" dirty="0" smtClean="0"/>
              <a:t>romote awareness about disasters emerging from space at international platforms (UNISDR, OCHA, UNESCO-IOC)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04317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UN-SPIDER\Presentations\Template\Haiyan_tmo_2013314_lrg.jpg"/>
          <p:cNvPicPr>
            <a:picLocks noChangeAspect="1" noChangeArrowheads="1"/>
          </p:cNvPicPr>
          <p:nvPr/>
        </p:nvPicPr>
        <p:blipFill>
          <a:blip r:embed="rId2" cstate="print"/>
          <a:srcRect t="17348" r="1936" b="258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995936" y="1124744"/>
            <a:ext cx="6336704" cy="6768752"/>
          </a:xfrm>
          <a:prstGeom prst="ellipse">
            <a:avLst/>
          </a:prstGeom>
          <a:solidFill>
            <a:srgbClr val="000000">
              <a:alpha val="40000"/>
            </a:srgbClr>
          </a:solidFill>
          <a:ln>
            <a:noFill/>
          </a:ln>
          <a:effectLst>
            <a:softEdge rad="965200"/>
          </a:effectLst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509863" y="2708920"/>
            <a:ext cx="4392487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</a:t>
            </a:r>
            <a:r>
              <a:rPr lang="en-GB" sz="45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</a:t>
            </a:r>
          </a:p>
          <a:p>
            <a:pPr algn="r"/>
            <a:endParaRPr lang="en-GB" sz="4000" b="1" baseline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ClrTx/>
              <a:buSzPct val="76000"/>
              <a:buFontTx/>
              <a:buNone/>
              <a:defRPr/>
            </a:pPr>
            <a:r>
              <a:rPr lang="en-GB" altLang="en-US" sz="1800" dirty="0" smtClean="0">
                <a:solidFill>
                  <a:schemeClr val="bg1"/>
                </a:solidFill>
                <a:effectLst/>
                <a:latin typeface="+mn-lt"/>
              </a:rPr>
              <a:t>United Nations Office for Outer Space Affairs</a:t>
            </a:r>
          </a:p>
          <a:p>
            <a:pPr algn="r">
              <a:buClrTx/>
              <a:buSzPct val="76000"/>
              <a:buFontTx/>
              <a:buNone/>
              <a:defRPr/>
            </a:pPr>
            <a:r>
              <a:rPr lang="en-GB" altLang="en-US" sz="1800" dirty="0" smtClean="0">
                <a:solidFill>
                  <a:schemeClr val="bg1"/>
                </a:solidFill>
                <a:effectLst/>
                <a:latin typeface="+mn-lt"/>
              </a:rPr>
              <a:t>United Nations Office at Vienna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6000"/>
              <a:buFontTx/>
              <a:buNone/>
              <a:tabLst/>
              <a:defRPr/>
            </a:pPr>
            <a:endParaRPr lang="en-GB" altLang="en-US" sz="1800" b="1" dirty="0" smtClean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5229200"/>
            <a:ext cx="2952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bg1"/>
                </a:solidFill>
              </a:rPr>
              <a:t>Shirish Ravan</a:t>
            </a:r>
          </a:p>
          <a:p>
            <a:pPr algn="r"/>
            <a:r>
              <a:rPr lang="en-GB" b="1" dirty="0">
                <a:solidFill>
                  <a:schemeClr val="bg1"/>
                </a:solidFill>
              </a:rPr>
              <a:t>s</a:t>
            </a:r>
            <a:r>
              <a:rPr lang="en-GB" b="1" dirty="0" smtClean="0">
                <a:solidFill>
                  <a:schemeClr val="bg1"/>
                </a:solidFill>
              </a:rPr>
              <a:t>hirish.ravan@un.org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7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6869" y="1556792"/>
            <a:ext cx="7416824" cy="71913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6154" y="2421012"/>
            <a:ext cx="7778254" cy="3960316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United Nations Office for Outer Space Affairs (UNOOSA) - established in 1962</a:t>
            </a:r>
          </a:p>
          <a:p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UNISPACE Conferences - 3 (1968, 1982, 1999)</a:t>
            </a:r>
          </a:p>
          <a:p>
            <a:r>
              <a:rPr lang="en-GB" sz="2000" b="1" dirty="0">
                <a:solidFill>
                  <a:schemeClr val="bg2">
                    <a:lumMod val="25000"/>
                  </a:schemeClr>
                </a:solidFill>
              </a:rPr>
              <a:t>UNISPACE-3 in 1999 lead to the Creation of the International Charter on Space and Major Disasters (voluntary) and initiated discussions for establishing the UN-SPIDER programme 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in the framework of the UN General Assembly</a:t>
            </a:r>
          </a:p>
          <a:p>
            <a:r>
              <a:rPr lang="en-GB" sz="2000" dirty="0" smtClean="0">
                <a:solidFill>
                  <a:schemeClr val="bg2">
                    <a:lumMod val="25000"/>
                  </a:schemeClr>
                </a:solidFill>
              </a:rPr>
              <a:t>In 2006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, all 193 UN Member States mandated OOSA to establish and implement UN-SPIDER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i="1" dirty="0" smtClean="0"/>
              <a:t>UNISPACE+50 : Opportunity to launch similar programme for IAWN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151901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UN-SPIDER\Presentations\2013_BBK\Photos\EOC_Erde (2).jpg"/>
          <p:cNvPicPr>
            <a:picLocks noChangeAspect="1" noChangeArrowheads="1"/>
          </p:cNvPicPr>
          <p:nvPr/>
        </p:nvPicPr>
        <p:blipFill>
          <a:blip r:embed="rId3" cstate="print">
            <a:lum bright="3000"/>
          </a:blip>
          <a:srcRect r="41437" b="28125"/>
          <a:stretch>
            <a:fillRect/>
          </a:stretch>
        </p:blipFill>
        <p:spPr bwMode="auto">
          <a:xfrm>
            <a:off x="4860032" y="1627584"/>
            <a:ext cx="4283968" cy="5257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7504" y="1700808"/>
            <a:ext cx="5791200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b="1" dirty="0" smtClean="0">
                <a:solidFill>
                  <a:srgbClr val="648399"/>
                </a:solidFill>
                <a:latin typeface="Helvetica 55 Roman" pitchFamily="34" charset="0"/>
              </a:rPr>
              <a:t>Mission statement</a:t>
            </a:r>
          </a:p>
          <a:p>
            <a:endParaRPr lang="de-DE" sz="2400" b="1" dirty="0" smtClean="0">
              <a:solidFill>
                <a:srgbClr val="004761"/>
              </a:solidFill>
              <a:latin typeface="Helvetica 55 Roman" pitchFamily="34" charset="0"/>
            </a:endParaRPr>
          </a:p>
          <a:p>
            <a:r>
              <a:rPr lang="en-US" sz="3000" dirty="0" smtClean="0">
                <a:solidFill>
                  <a:srgbClr val="004761"/>
                </a:solidFill>
                <a:latin typeface="Helvetica 55 Roman" pitchFamily="34" charset="0"/>
              </a:rPr>
              <a:t>“Ensure that all countries have access</a:t>
            </a:r>
            <a:r>
              <a:rPr lang="en-US" sz="3500" dirty="0" smtClean="0">
                <a:solidFill>
                  <a:srgbClr val="004761"/>
                </a:solidFill>
                <a:latin typeface="Helvetica 55 Roman" pitchFamily="34" charset="0"/>
              </a:rPr>
              <a:t> </a:t>
            </a:r>
            <a:r>
              <a:rPr lang="en-US" sz="3000" dirty="0" smtClean="0">
                <a:solidFill>
                  <a:srgbClr val="004761"/>
                </a:solidFill>
                <a:latin typeface="Helvetica 55 Roman" pitchFamily="34" charset="0"/>
              </a:rPr>
              <a:t>to and develop the capacity</a:t>
            </a:r>
            <a:r>
              <a:rPr lang="en-US" sz="3500" dirty="0" smtClean="0">
                <a:solidFill>
                  <a:srgbClr val="004761"/>
                </a:solidFill>
                <a:latin typeface="Helvetica 55 Roman" pitchFamily="34" charset="0"/>
              </a:rPr>
              <a:t> </a:t>
            </a:r>
            <a:r>
              <a:rPr lang="en-US" sz="3000" dirty="0" smtClean="0">
                <a:solidFill>
                  <a:srgbClr val="004761"/>
                </a:solidFill>
                <a:latin typeface="Helvetica 55 Roman" pitchFamily="34" charset="0"/>
              </a:rPr>
              <a:t>to use all types of </a:t>
            </a:r>
            <a:r>
              <a:rPr lang="en-US" sz="3500" b="1" dirty="0" smtClean="0">
                <a:solidFill>
                  <a:srgbClr val="004761"/>
                </a:solidFill>
                <a:latin typeface="Helvetica 55 Roman" pitchFamily="34" charset="0"/>
              </a:rPr>
              <a:t>space-based information</a:t>
            </a:r>
            <a:r>
              <a:rPr lang="en-US" sz="3500" dirty="0" smtClean="0">
                <a:solidFill>
                  <a:srgbClr val="004761"/>
                </a:solidFill>
                <a:latin typeface="Helvetica 55 Roman" pitchFamily="34" charset="0"/>
              </a:rPr>
              <a:t> </a:t>
            </a:r>
          </a:p>
          <a:p>
            <a:r>
              <a:rPr lang="en-US" sz="3000" dirty="0" smtClean="0">
                <a:solidFill>
                  <a:srgbClr val="004761"/>
                </a:solidFill>
                <a:latin typeface="Helvetica 55 Roman" pitchFamily="34" charset="0"/>
              </a:rPr>
              <a:t>to support the </a:t>
            </a:r>
            <a:r>
              <a:rPr lang="en-US" sz="3500" b="1" dirty="0" smtClean="0">
                <a:solidFill>
                  <a:srgbClr val="004761"/>
                </a:solidFill>
                <a:latin typeface="Helvetica 55 Roman" pitchFamily="34" charset="0"/>
              </a:rPr>
              <a:t>full disaster management cycle</a:t>
            </a:r>
            <a:r>
              <a:rPr lang="en-US" sz="3000" dirty="0" smtClean="0">
                <a:solidFill>
                  <a:srgbClr val="004761"/>
                </a:solidFill>
                <a:latin typeface="Helvetica 55 Roman" pitchFamily="34" charset="0"/>
              </a:rPr>
              <a:t>.”</a:t>
            </a:r>
            <a:endParaRPr lang="en-US" sz="3000" dirty="0">
              <a:solidFill>
                <a:srgbClr val="004761"/>
              </a:solidFill>
              <a:latin typeface="Helvetica 55 Roman" pitchFamily="34" charset="0"/>
            </a:endParaRPr>
          </a:p>
        </p:txBody>
      </p:sp>
      <p:pic>
        <p:nvPicPr>
          <p:cNvPr id="2051" name="Picture 3" descr="O:\UN-SPIDER\_OUTREACH AND CB\AWARENESS RAISING\1_NEWSLETTER\2013 02_Knowledge Management\Choice of pics\terrasar_freigestellt.gif"/>
          <p:cNvPicPr>
            <a:picLocks noChangeAspect="1" noChangeArrowheads="1"/>
          </p:cNvPicPr>
          <p:nvPr/>
        </p:nvPicPr>
        <p:blipFill>
          <a:blip r:embed="rId4" cstate="print"/>
          <a:srcRect l="12761" t="6552" r="21346" b="8270"/>
          <a:stretch>
            <a:fillRect/>
          </a:stretch>
        </p:blipFill>
        <p:spPr bwMode="auto">
          <a:xfrm flipH="1">
            <a:off x="5698232" y="1700808"/>
            <a:ext cx="2438400" cy="1790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48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2138" y="1197694"/>
            <a:ext cx="8642350" cy="719138"/>
          </a:xfrm>
        </p:spPr>
        <p:txBody>
          <a:bodyPr>
            <a:noAutofit/>
          </a:bodyPr>
          <a:lstStyle/>
          <a:p>
            <a:r>
              <a:rPr lang="de-DE" sz="1800" dirty="0">
                <a:solidFill>
                  <a:srgbClr val="004761"/>
                </a:solidFill>
                <a:latin typeface="Helvetica 55 Roman" pitchFamily="34" charset="0"/>
              </a:rPr>
              <a:t>... to support the </a:t>
            </a:r>
            <a:r>
              <a:rPr lang="de-DE" sz="3200" dirty="0">
                <a:solidFill>
                  <a:srgbClr val="004761"/>
                </a:solidFill>
                <a:latin typeface="Helvetica 55 Roman" pitchFamily="34" charset="0"/>
              </a:rPr>
              <a:t>full disaster management cycle</a:t>
            </a:r>
            <a:endParaRPr lang="en-GB" sz="1800" dirty="0"/>
          </a:p>
        </p:txBody>
      </p:sp>
      <p:sp>
        <p:nvSpPr>
          <p:cNvPr id="4" name="Rectangle 3"/>
          <p:cNvSpPr/>
          <p:nvPr/>
        </p:nvSpPr>
        <p:spPr>
          <a:xfrm>
            <a:off x="251520" y="2564904"/>
            <a:ext cx="7788696" cy="3888432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" name="Group 40"/>
          <p:cNvGrpSpPr/>
          <p:nvPr/>
        </p:nvGrpSpPr>
        <p:grpSpPr>
          <a:xfrm>
            <a:off x="3171295" y="2367628"/>
            <a:ext cx="4125682" cy="3188601"/>
            <a:chOff x="2362200" y="1828800"/>
            <a:chExt cx="4125682" cy="3188601"/>
          </a:xfrm>
        </p:grpSpPr>
        <p:grpSp>
          <p:nvGrpSpPr>
            <p:cNvPr id="6" name="Group 38"/>
            <p:cNvGrpSpPr/>
            <p:nvPr/>
          </p:nvGrpSpPr>
          <p:grpSpPr>
            <a:xfrm>
              <a:off x="2362200" y="1828800"/>
              <a:ext cx="4125682" cy="3188601"/>
              <a:chOff x="2362200" y="1828800"/>
              <a:chExt cx="4125682" cy="318860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3" r="2371"/>
              <a:stretch/>
            </p:blipFill>
            <p:spPr bwMode="auto">
              <a:xfrm>
                <a:off x="2362200" y="1828800"/>
                <a:ext cx="4125682" cy="3188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36"/>
              <p:cNvSpPr/>
              <p:nvPr/>
            </p:nvSpPr>
            <p:spPr>
              <a:xfrm>
                <a:off x="3352800" y="2971800"/>
                <a:ext cx="15240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37"/>
              <p:cNvSpPr/>
              <p:nvPr/>
            </p:nvSpPr>
            <p:spPr>
              <a:xfrm>
                <a:off x="3352800" y="3276600"/>
                <a:ext cx="12192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extBox 39"/>
            <p:cNvSpPr txBox="1"/>
            <p:nvPr/>
          </p:nvSpPr>
          <p:spPr>
            <a:xfrm>
              <a:off x="3383898" y="2930910"/>
              <a:ext cx="1447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/>
                </a:rPr>
                <a:t>Disaster management cycle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27584" y="4393068"/>
            <a:ext cx="2160240" cy="1477328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</a:rPr>
              <a:t>Geoinformation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Post Disaster Needs Assessment (PDNA)/ Damage and Loss Assessment (DaLA)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72777" y="5701977"/>
            <a:ext cx="2088232" cy="92333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</a:rPr>
              <a:t>Geoinformation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Rapid mapping: Extent and impact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616" y="2017659"/>
            <a:ext cx="2268760" cy="1200329"/>
          </a:xfrm>
          <a:prstGeom prst="rect">
            <a:avLst/>
          </a:prstGeom>
          <a:solidFill>
            <a:srgbClr val="0066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</a:rPr>
              <a:t>Geoinformation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Hazard, exposure, vulnerability, and risk assessment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8224" y="2367628"/>
            <a:ext cx="2088232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</a:rPr>
              <a:t>Geoinformation for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</a:rPr>
              <a:t>Early Warning systems</a:t>
            </a:r>
          </a:p>
        </p:txBody>
      </p:sp>
    </p:spTree>
    <p:extLst>
      <p:ext uri="{BB962C8B-B14F-4D97-AF65-F5344CB8AC3E}">
        <p14:creationId xmlns:p14="http://schemas.microsoft.com/office/powerpoint/2010/main" val="44227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9512" y="1269702"/>
            <a:ext cx="8642350" cy="7191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altLang="en-US" sz="40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UN-SPIDER </a:t>
            </a:r>
          </a:p>
        </p:txBody>
      </p:sp>
      <p:grpSp>
        <p:nvGrpSpPr>
          <p:cNvPr id="14340" name="Group 18"/>
          <p:cNvGrpSpPr>
            <a:grpSpLocks/>
          </p:cNvGrpSpPr>
          <p:nvPr/>
        </p:nvGrpSpPr>
        <p:grpSpPr bwMode="auto">
          <a:xfrm>
            <a:off x="252413" y="2019002"/>
            <a:ext cx="8710612" cy="4578350"/>
            <a:chOff x="252731" y="1802978"/>
            <a:chExt cx="8709725" cy="4578350"/>
          </a:xfrm>
        </p:grpSpPr>
        <p:sp>
          <p:nvSpPr>
            <p:cNvPr id="20" name="Freeform 19"/>
            <p:cNvSpPr/>
            <p:nvPr/>
          </p:nvSpPr>
          <p:spPr>
            <a:xfrm>
              <a:off x="252731" y="1802978"/>
              <a:ext cx="2130208" cy="4578350"/>
            </a:xfrm>
            <a:custGeom>
              <a:avLst/>
              <a:gdLst>
                <a:gd name="connsiteX0" fmla="*/ 0 w 2129517"/>
                <a:gd name="connsiteY0" fmla="*/ 212952 h 4578350"/>
                <a:gd name="connsiteX1" fmla="*/ 212952 w 2129517"/>
                <a:gd name="connsiteY1" fmla="*/ 0 h 4578350"/>
                <a:gd name="connsiteX2" fmla="*/ 1916565 w 2129517"/>
                <a:gd name="connsiteY2" fmla="*/ 0 h 4578350"/>
                <a:gd name="connsiteX3" fmla="*/ 2129517 w 2129517"/>
                <a:gd name="connsiteY3" fmla="*/ 212952 h 4578350"/>
                <a:gd name="connsiteX4" fmla="*/ 2129517 w 2129517"/>
                <a:gd name="connsiteY4" fmla="*/ 4365398 h 4578350"/>
                <a:gd name="connsiteX5" fmla="*/ 1916565 w 2129517"/>
                <a:gd name="connsiteY5" fmla="*/ 4578350 h 4578350"/>
                <a:gd name="connsiteX6" fmla="*/ 212952 w 2129517"/>
                <a:gd name="connsiteY6" fmla="*/ 4578350 h 4578350"/>
                <a:gd name="connsiteX7" fmla="*/ 0 w 2129517"/>
                <a:gd name="connsiteY7" fmla="*/ 4365398 h 4578350"/>
                <a:gd name="connsiteX8" fmla="*/ 0 w 2129517"/>
                <a:gd name="connsiteY8" fmla="*/ 212952 h 45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9517" h="4578350">
                  <a:moveTo>
                    <a:pt x="0" y="212952"/>
                  </a:moveTo>
                  <a:cubicBezTo>
                    <a:pt x="0" y="95342"/>
                    <a:pt x="95342" y="0"/>
                    <a:pt x="212952" y="0"/>
                  </a:cubicBezTo>
                  <a:lnTo>
                    <a:pt x="1916565" y="0"/>
                  </a:lnTo>
                  <a:cubicBezTo>
                    <a:pt x="2034175" y="0"/>
                    <a:pt x="2129517" y="95342"/>
                    <a:pt x="2129517" y="212952"/>
                  </a:cubicBezTo>
                  <a:lnTo>
                    <a:pt x="2129517" y="4365398"/>
                  </a:lnTo>
                  <a:cubicBezTo>
                    <a:pt x="2129517" y="4483008"/>
                    <a:pt x="2034175" y="4578350"/>
                    <a:pt x="1916565" y="4578350"/>
                  </a:cubicBezTo>
                  <a:lnTo>
                    <a:pt x="212952" y="4578350"/>
                  </a:lnTo>
                  <a:cubicBezTo>
                    <a:pt x="95342" y="4578350"/>
                    <a:pt x="0" y="4483008"/>
                    <a:pt x="0" y="4365398"/>
                  </a:cubicBezTo>
                  <a:lnTo>
                    <a:pt x="0" y="21295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1959356" rIns="128016" bIns="1043686" spcCol="1270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Knowledge </a:t>
              </a:r>
              <a:b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Portal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300" dirty="0">
                  <a:solidFill>
                    <a:schemeClr val="tx1"/>
                  </a:solidFill>
                </a:rPr>
                <a:t>The UN-SPIDER Knowledge Portal is a web-based tool for information, communication and process support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555194" y="2077679"/>
              <a:ext cx="1524590" cy="1524590"/>
            </a:xfrm>
            <a:prstGeom prst="ellipse">
              <a:avLst/>
            </a:prstGeom>
            <a:blipFill>
              <a:blip r:embed="rId3">
                <a:extLst/>
              </a:blip>
              <a:srcRect/>
              <a:stretch>
                <a:fillRect l="-9000" r="-9000"/>
              </a:stretch>
            </a:blipFill>
            <a:ln w="1270">
              <a:solidFill>
                <a:schemeClr val="bg2">
                  <a:lumMod val="75000"/>
                </a:schemeClr>
              </a:solidFill>
            </a:ln>
            <a:effectLst>
              <a:outerShdw blurRad="50800" dist="19050" dir="5400000" algn="c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2446433" y="1802978"/>
              <a:ext cx="2128620" cy="4578350"/>
            </a:xfrm>
            <a:custGeom>
              <a:avLst/>
              <a:gdLst>
                <a:gd name="connsiteX0" fmla="*/ 0 w 2129517"/>
                <a:gd name="connsiteY0" fmla="*/ 212952 h 4578350"/>
                <a:gd name="connsiteX1" fmla="*/ 212952 w 2129517"/>
                <a:gd name="connsiteY1" fmla="*/ 0 h 4578350"/>
                <a:gd name="connsiteX2" fmla="*/ 1916565 w 2129517"/>
                <a:gd name="connsiteY2" fmla="*/ 0 h 4578350"/>
                <a:gd name="connsiteX3" fmla="*/ 2129517 w 2129517"/>
                <a:gd name="connsiteY3" fmla="*/ 212952 h 4578350"/>
                <a:gd name="connsiteX4" fmla="*/ 2129517 w 2129517"/>
                <a:gd name="connsiteY4" fmla="*/ 4365398 h 4578350"/>
                <a:gd name="connsiteX5" fmla="*/ 1916565 w 2129517"/>
                <a:gd name="connsiteY5" fmla="*/ 4578350 h 4578350"/>
                <a:gd name="connsiteX6" fmla="*/ 212952 w 2129517"/>
                <a:gd name="connsiteY6" fmla="*/ 4578350 h 4578350"/>
                <a:gd name="connsiteX7" fmla="*/ 0 w 2129517"/>
                <a:gd name="connsiteY7" fmla="*/ 4365398 h 4578350"/>
                <a:gd name="connsiteX8" fmla="*/ 0 w 2129517"/>
                <a:gd name="connsiteY8" fmla="*/ 212952 h 45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9517" h="4578350">
                  <a:moveTo>
                    <a:pt x="0" y="212952"/>
                  </a:moveTo>
                  <a:cubicBezTo>
                    <a:pt x="0" y="95342"/>
                    <a:pt x="95342" y="0"/>
                    <a:pt x="212952" y="0"/>
                  </a:cubicBezTo>
                  <a:lnTo>
                    <a:pt x="1916565" y="0"/>
                  </a:lnTo>
                  <a:cubicBezTo>
                    <a:pt x="2034175" y="0"/>
                    <a:pt x="2129517" y="95342"/>
                    <a:pt x="2129517" y="212952"/>
                  </a:cubicBezTo>
                  <a:lnTo>
                    <a:pt x="2129517" y="4365398"/>
                  </a:lnTo>
                  <a:cubicBezTo>
                    <a:pt x="2129517" y="4483008"/>
                    <a:pt x="2034175" y="4578350"/>
                    <a:pt x="1916565" y="4578350"/>
                  </a:cubicBezTo>
                  <a:lnTo>
                    <a:pt x="212952" y="4578350"/>
                  </a:lnTo>
                  <a:cubicBezTo>
                    <a:pt x="95342" y="4578350"/>
                    <a:pt x="0" y="4483008"/>
                    <a:pt x="0" y="4365398"/>
                  </a:cubicBezTo>
                  <a:lnTo>
                    <a:pt x="0" y="21295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1959356" rIns="128016" bIns="1043686" spcCol="1270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Fostering Cooperation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300" dirty="0">
                  <a:solidFill>
                    <a:schemeClr val="tx1"/>
                  </a:solidFill>
                </a:rPr>
                <a:t>UN-SPIDER fosters alliances and creates forums where both space and disaster management communities can meet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748597" y="2077679"/>
              <a:ext cx="1524590" cy="1524590"/>
            </a:xfrm>
            <a:prstGeom prst="ellipse">
              <a:avLst/>
            </a:prstGeom>
            <a:blipFill>
              <a:blip r:embed="rId4">
                <a:extLst/>
              </a:blip>
              <a:srcRect/>
              <a:stretch>
                <a:fillRect l="-8000" r="-8000"/>
              </a:stretch>
            </a:blipFill>
            <a:ln w="1270">
              <a:solidFill>
                <a:schemeClr val="bg2">
                  <a:lumMod val="75000"/>
                </a:schemeClr>
              </a:solidFill>
            </a:ln>
            <a:effectLst>
              <a:outerShdw blurRad="50800" dist="19050" dir="5400000" algn="c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4640134" y="1802978"/>
              <a:ext cx="2128620" cy="4578350"/>
            </a:xfrm>
            <a:custGeom>
              <a:avLst/>
              <a:gdLst>
                <a:gd name="connsiteX0" fmla="*/ 0 w 2129517"/>
                <a:gd name="connsiteY0" fmla="*/ 212952 h 4578350"/>
                <a:gd name="connsiteX1" fmla="*/ 212952 w 2129517"/>
                <a:gd name="connsiteY1" fmla="*/ 0 h 4578350"/>
                <a:gd name="connsiteX2" fmla="*/ 1916565 w 2129517"/>
                <a:gd name="connsiteY2" fmla="*/ 0 h 4578350"/>
                <a:gd name="connsiteX3" fmla="*/ 2129517 w 2129517"/>
                <a:gd name="connsiteY3" fmla="*/ 212952 h 4578350"/>
                <a:gd name="connsiteX4" fmla="*/ 2129517 w 2129517"/>
                <a:gd name="connsiteY4" fmla="*/ 4365398 h 4578350"/>
                <a:gd name="connsiteX5" fmla="*/ 1916565 w 2129517"/>
                <a:gd name="connsiteY5" fmla="*/ 4578350 h 4578350"/>
                <a:gd name="connsiteX6" fmla="*/ 212952 w 2129517"/>
                <a:gd name="connsiteY6" fmla="*/ 4578350 h 4578350"/>
                <a:gd name="connsiteX7" fmla="*/ 0 w 2129517"/>
                <a:gd name="connsiteY7" fmla="*/ 4365398 h 4578350"/>
                <a:gd name="connsiteX8" fmla="*/ 0 w 2129517"/>
                <a:gd name="connsiteY8" fmla="*/ 212952 h 45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9517" h="4578350">
                  <a:moveTo>
                    <a:pt x="0" y="212952"/>
                  </a:moveTo>
                  <a:cubicBezTo>
                    <a:pt x="0" y="95342"/>
                    <a:pt x="95342" y="0"/>
                    <a:pt x="212952" y="0"/>
                  </a:cubicBezTo>
                  <a:lnTo>
                    <a:pt x="1916565" y="0"/>
                  </a:lnTo>
                  <a:cubicBezTo>
                    <a:pt x="2034175" y="0"/>
                    <a:pt x="2129517" y="95342"/>
                    <a:pt x="2129517" y="212952"/>
                  </a:cubicBezTo>
                  <a:lnTo>
                    <a:pt x="2129517" y="4365398"/>
                  </a:lnTo>
                  <a:cubicBezTo>
                    <a:pt x="2129517" y="4483008"/>
                    <a:pt x="2034175" y="4578350"/>
                    <a:pt x="1916565" y="4578350"/>
                  </a:cubicBezTo>
                  <a:lnTo>
                    <a:pt x="212952" y="4578350"/>
                  </a:lnTo>
                  <a:cubicBezTo>
                    <a:pt x="95342" y="4578350"/>
                    <a:pt x="0" y="4483008"/>
                    <a:pt x="0" y="4365398"/>
                  </a:cubicBezTo>
                  <a:lnTo>
                    <a:pt x="0" y="21295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1959356" rIns="128016" bIns="1043686" spcCol="1270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Capacity </a:t>
              </a:r>
              <a:b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Building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300" dirty="0">
                  <a:solidFill>
                    <a:schemeClr val="tx1"/>
                  </a:solidFill>
                </a:rPr>
                <a:t>UN-SPIDER facilitates capacity building and institutional strengthening, including the development of curricula and </a:t>
              </a:r>
              <a:br>
                <a:rPr lang="en-GB" sz="1300" dirty="0">
                  <a:solidFill>
                    <a:schemeClr val="tx1"/>
                  </a:solidFill>
                </a:rPr>
              </a:br>
              <a:r>
                <a:rPr lang="en-GB" sz="1300" dirty="0">
                  <a:solidFill>
                    <a:schemeClr val="tx1"/>
                  </a:solidFill>
                </a:rPr>
                <a:t>an e-learning platform </a:t>
              </a:r>
              <a:br>
                <a:rPr lang="en-GB" sz="1300" dirty="0">
                  <a:solidFill>
                    <a:schemeClr val="tx1"/>
                  </a:solidFill>
                </a:rPr>
              </a:br>
              <a:r>
                <a:rPr lang="en-GB" sz="1300" dirty="0">
                  <a:solidFill>
                    <a:schemeClr val="tx1"/>
                  </a:solidFill>
                </a:rPr>
                <a:t>(e-SPIDER)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4941999" y="2077679"/>
              <a:ext cx="1524590" cy="1524590"/>
            </a:xfrm>
            <a:prstGeom prst="ellipse">
              <a:avLst/>
            </a:prstGeom>
            <a:blipFill>
              <a:blip r:embed="rId5">
                <a:extLst/>
              </a:blip>
              <a:srcRect/>
              <a:stretch>
                <a:fillRect l="-31000" r="-31000"/>
              </a:stretch>
            </a:blipFill>
            <a:ln w="1270">
              <a:solidFill>
                <a:schemeClr val="bg2">
                  <a:lumMod val="75000"/>
                </a:schemeClr>
              </a:solidFill>
            </a:ln>
            <a:effectLst>
              <a:outerShdw blurRad="50800" dist="19050" dir="5400000" algn="c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 25"/>
            <p:cNvSpPr/>
            <p:nvPr/>
          </p:nvSpPr>
          <p:spPr>
            <a:xfrm>
              <a:off x="6832248" y="1802978"/>
              <a:ext cx="2130208" cy="4578350"/>
            </a:xfrm>
            <a:custGeom>
              <a:avLst/>
              <a:gdLst>
                <a:gd name="connsiteX0" fmla="*/ 0 w 2129517"/>
                <a:gd name="connsiteY0" fmla="*/ 212952 h 4578350"/>
                <a:gd name="connsiteX1" fmla="*/ 212952 w 2129517"/>
                <a:gd name="connsiteY1" fmla="*/ 0 h 4578350"/>
                <a:gd name="connsiteX2" fmla="*/ 1916565 w 2129517"/>
                <a:gd name="connsiteY2" fmla="*/ 0 h 4578350"/>
                <a:gd name="connsiteX3" fmla="*/ 2129517 w 2129517"/>
                <a:gd name="connsiteY3" fmla="*/ 212952 h 4578350"/>
                <a:gd name="connsiteX4" fmla="*/ 2129517 w 2129517"/>
                <a:gd name="connsiteY4" fmla="*/ 4365398 h 4578350"/>
                <a:gd name="connsiteX5" fmla="*/ 1916565 w 2129517"/>
                <a:gd name="connsiteY5" fmla="*/ 4578350 h 4578350"/>
                <a:gd name="connsiteX6" fmla="*/ 212952 w 2129517"/>
                <a:gd name="connsiteY6" fmla="*/ 4578350 h 4578350"/>
                <a:gd name="connsiteX7" fmla="*/ 0 w 2129517"/>
                <a:gd name="connsiteY7" fmla="*/ 4365398 h 4578350"/>
                <a:gd name="connsiteX8" fmla="*/ 0 w 2129517"/>
                <a:gd name="connsiteY8" fmla="*/ 212952 h 457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9517" h="4578350">
                  <a:moveTo>
                    <a:pt x="0" y="212952"/>
                  </a:moveTo>
                  <a:cubicBezTo>
                    <a:pt x="0" y="95342"/>
                    <a:pt x="95342" y="0"/>
                    <a:pt x="212952" y="0"/>
                  </a:cubicBezTo>
                  <a:lnTo>
                    <a:pt x="1916565" y="0"/>
                  </a:lnTo>
                  <a:cubicBezTo>
                    <a:pt x="2034175" y="0"/>
                    <a:pt x="2129517" y="95342"/>
                    <a:pt x="2129517" y="212952"/>
                  </a:cubicBezTo>
                  <a:lnTo>
                    <a:pt x="2129517" y="4365398"/>
                  </a:lnTo>
                  <a:cubicBezTo>
                    <a:pt x="2129517" y="4483008"/>
                    <a:pt x="2034175" y="4578350"/>
                    <a:pt x="1916565" y="4578350"/>
                  </a:cubicBezTo>
                  <a:lnTo>
                    <a:pt x="212952" y="4578350"/>
                  </a:lnTo>
                  <a:cubicBezTo>
                    <a:pt x="95342" y="4578350"/>
                    <a:pt x="0" y="4483008"/>
                    <a:pt x="0" y="4365398"/>
                  </a:cubicBezTo>
                  <a:lnTo>
                    <a:pt x="0" y="21295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1905">
              <a:solidFill>
                <a:schemeClr val="bg2">
                  <a:lumMod val="90000"/>
                </a:schemeClr>
              </a:solidFill>
            </a:ln>
            <a:effectLst/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1959356" rIns="128016" bIns="1043686" spcCol="1270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Technical </a:t>
              </a:r>
              <a:b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en-GB" b="1" dirty="0">
                  <a:solidFill>
                    <a:schemeClr val="tx2">
                      <a:lumMod val="50000"/>
                    </a:schemeClr>
                  </a:solidFill>
                </a:rPr>
                <a:t>Advisory Support</a:t>
              </a:r>
            </a:p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GB" sz="1300" dirty="0">
                  <a:solidFill>
                    <a:schemeClr val="tx1"/>
                  </a:solidFill>
                </a:rPr>
                <a:t>UN-SPIDER provides support to countries in assessing national capacity and in evaluating disaster and risk reduction activities, policies and plans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7135402" y="2077679"/>
              <a:ext cx="1524590" cy="1524590"/>
            </a:xfrm>
            <a:prstGeom prst="ellipse">
              <a:avLst/>
            </a:prstGeom>
            <a:blipFill>
              <a:blip r:embed="rId6">
                <a:extLst/>
              </a:blip>
              <a:srcRect/>
              <a:stretch>
                <a:fillRect l="-17000" r="-17000"/>
              </a:stretch>
            </a:blipFill>
            <a:ln w="1270">
              <a:solidFill>
                <a:schemeClr val="bg2">
                  <a:lumMod val="75000"/>
                </a:schemeClr>
              </a:solidFill>
            </a:ln>
            <a:effectLst>
              <a:outerShdw blurRad="50800" dist="19050" dir="5400000" algn="c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Left-Right Arrow 27"/>
            <p:cNvSpPr/>
            <p:nvPr/>
          </p:nvSpPr>
          <p:spPr>
            <a:xfrm>
              <a:off x="598771" y="5660603"/>
              <a:ext cx="8017645" cy="687388"/>
            </a:xfrm>
            <a:prstGeom prst="leftRightArrow">
              <a:avLst/>
            </a:prstGeom>
            <a:solidFill>
              <a:schemeClr val="accent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19050" dir="5400000" algn="ctr" rotWithShape="0">
                <a:schemeClr val="bg2">
                  <a:lumMod val="10000"/>
                  <a:alpha val="40000"/>
                </a:scheme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extBox 7"/>
          <p:cNvSpPr txBox="1"/>
          <p:nvPr/>
        </p:nvSpPr>
        <p:spPr>
          <a:xfrm>
            <a:off x="3713956" y="6035377"/>
            <a:ext cx="18494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many more…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0130" y="1413718"/>
            <a:ext cx="8642350" cy="7191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40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UN-SPIDER Offices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142" y="5943309"/>
            <a:ext cx="17281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Bonn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630941"/>
            <a:ext cx="2664296" cy="242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14816" y="5151221"/>
            <a:ext cx="152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Vienna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5782" y="5871301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elvetica 55 Roman" pitchFamily="34" charset="0"/>
              </a:rPr>
              <a:t>Beijing</a:t>
            </a:r>
          </a:p>
        </p:txBody>
      </p:sp>
      <p:pic>
        <p:nvPicPr>
          <p:cNvPr id="8" name="Picture 21" descr="P8080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094" y="2846965"/>
            <a:ext cx="20960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34" y="2754842"/>
            <a:ext cx="2279706" cy="29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7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NOOSA\RSOs_2017.png"/>
          <p:cNvPicPr>
            <a:picLocks noChangeAspect="1" noChangeArrowheads="1"/>
          </p:cNvPicPr>
          <p:nvPr/>
        </p:nvPicPr>
        <p:blipFill>
          <a:blip r:embed="rId3"/>
          <a:srcRect t="10013" b="7020"/>
          <a:stretch>
            <a:fillRect/>
          </a:stretch>
        </p:blipFill>
        <p:spPr bwMode="auto">
          <a:xfrm>
            <a:off x="0" y="1663881"/>
            <a:ext cx="9144000" cy="5365519"/>
          </a:xfrm>
          <a:prstGeom prst="rect">
            <a:avLst/>
          </a:prstGeom>
          <a:noFill/>
        </p:spPr>
      </p:pic>
      <p:sp>
        <p:nvSpPr>
          <p:cNvPr id="61" name="Title 1"/>
          <p:cNvSpPr>
            <a:spLocks noGrp="1"/>
          </p:cNvSpPr>
          <p:nvPr>
            <p:ph type="title" idx="4294967295"/>
          </p:nvPr>
        </p:nvSpPr>
        <p:spPr>
          <a:xfrm>
            <a:off x="683568" y="1124099"/>
            <a:ext cx="8642350" cy="720725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GB" altLang="en-US" sz="3200" b="1" dirty="0">
                <a:solidFill>
                  <a:srgbClr val="648399"/>
                </a:solidFill>
                <a:latin typeface="Helvetica 55 Roman" pitchFamily="34" charset="0"/>
                <a:ea typeface="+mn-ea"/>
                <a:cs typeface="+mn-cs"/>
              </a:rPr>
              <a:t>Network of Regional Support Offices</a:t>
            </a:r>
          </a:p>
        </p:txBody>
      </p:sp>
    </p:spTree>
    <p:extLst>
      <p:ext uri="{BB962C8B-B14F-4D97-AF65-F5344CB8AC3E}">
        <p14:creationId xmlns:p14="http://schemas.microsoft.com/office/powerpoint/2010/main" val="3220880543"/>
      </p:ext>
    </p:extLst>
  </p:cSld>
  <p:clrMapOvr>
    <a:masterClrMapping/>
  </p:clrMapOvr>
  <p:transition xmlns:p14="http://schemas.microsoft.com/office/powerpoint/2010/main" spd="slow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/>
      <a:lstStyle/>
      <a:style>
        <a:lnRef idx="2">
          <a:schemeClr val="accent1">
            <a:shade val="80000"/>
            <a:hueOff val="0"/>
            <a:satOff val="0"/>
            <a:lumOff val="0"/>
            <a:alphaOff val="0"/>
          </a:schemeClr>
        </a:lnRef>
        <a:fillRef idx="0">
          <a:scrgbClr r="0" g="0" b="0"/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tx1">
            <a:hueOff val="0"/>
            <a:satOff val="0"/>
            <a:lumOff val="0"/>
            <a:alphaOff val="0"/>
          </a:schemeClr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1483</Words>
  <Application>Microsoft Macintosh PowerPoint</Application>
  <PresentationFormat>On-screen Show (4:3)</PresentationFormat>
  <Paragraphs>243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Custom Design</vt:lpstr>
      <vt:lpstr>PowerPoint Presentation</vt:lpstr>
      <vt:lpstr>PowerPoint Presentation</vt:lpstr>
      <vt:lpstr>UN-SPIDER @ UNOOSA</vt:lpstr>
      <vt:lpstr>Background</vt:lpstr>
      <vt:lpstr>PowerPoint Presentation</vt:lpstr>
      <vt:lpstr>... to support the full disaster management cycle</vt:lpstr>
      <vt:lpstr>UN-SPIDER </vt:lpstr>
      <vt:lpstr>UN-SPIDER Offices</vt:lpstr>
      <vt:lpstr>Network of Regional Support Offices</vt:lpstr>
      <vt:lpstr>Technical Advisory Support</vt:lpstr>
      <vt:lpstr>PowerPoint Presentation</vt:lpstr>
      <vt:lpstr>Technical Advisory Missions (2008 - 2017)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Recommended practice: step-by-step procedures</vt:lpstr>
      <vt:lpstr>PowerPoint Presentation</vt:lpstr>
      <vt:lpstr>PowerPoint Presentation</vt:lpstr>
      <vt:lpstr>Sendai framework for DRR (2015 – 2030)</vt:lpstr>
      <vt:lpstr>Global partnership – Space Technology Applications for Risk Reduction (GP-STAR)</vt:lpstr>
      <vt:lpstr>International Network on Multi-Hazard Early Warning Systems (IN-MHEWS): A Voluntary commitment</vt:lpstr>
      <vt:lpstr>International Network on Multi-Hazard Early Warning Systems (IN-MHEWS) </vt:lpstr>
      <vt:lpstr>Agreements with VHR Imagery Providers (free data for disasters, emergencies, full cycle - facilities in other applications)</vt:lpstr>
      <vt:lpstr>PowerPoint Presentation</vt:lpstr>
      <vt:lpstr>PowerPoint Presentation</vt:lpstr>
      <vt:lpstr>PowerPoint Presentation</vt:lpstr>
      <vt:lpstr>PowerPoint Presentation</vt:lpstr>
    </vt:vector>
  </TitlesOfParts>
  <Company>UNOV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Sinead Harvey</dc:creator>
  <cp:lastModifiedBy>Rob Landis</cp:lastModifiedBy>
  <cp:revision>439</cp:revision>
  <cp:lastPrinted>2014-12-10T10:29:52Z</cp:lastPrinted>
  <dcterms:created xsi:type="dcterms:W3CDTF">2014-05-16T13:16:35Z</dcterms:created>
  <dcterms:modified xsi:type="dcterms:W3CDTF">2018-01-30T12:46:15Z</dcterms:modified>
</cp:coreProperties>
</file>