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66" r:id="rId4"/>
    <p:sldId id="267" r:id="rId5"/>
    <p:sldId id="273" r:id="rId6"/>
    <p:sldId id="274" r:id="rId7"/>
    <p:sldId id="275" r:id="rId8"/>
    <p:sldId id="279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45"/>
    <p:restoredTop sz="94665"/>
  </p:normalViewPr>
  <p:slideViewPr>
    <p:cSldViewPr snapToGrid="0" snapToObjects="1">
      <p:cViewPr>
        <p:scale>
          <a:sx n="70" d="100"/>
          <a:sy n="70" d="100"/>
        </p:scale>
        <p:origin x="1888" y="1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0544E-8808-8F4D-9C8D-21C4C05233E2}" type="datetimeFigureOut">
              <a:rPr lang="en-US" smtClean="0"/>
              <a:t>2/16/18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097D5-6D4E-B24F-A586-D03F250B3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0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9089-2D4D-9E4E-9920-BC1232759C1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ADD-0F49-5948-BA5A-F43B60B1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9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9089-2D4D-9E4E-9920-BC1232759C1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ADD-0F49-5948-BA5A-F43B60B1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1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9089-2D4D-9E4E-9920-BC1232759C1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ADD-0F49-5948-BA5A-F43B60B1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9089-2D4D-9E4E-9920-BC1232759C1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ADD-0F49-5948-BA5A-F43B60B1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7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9089-2D4D-9E4E-9920-BC1232759C1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ADD-0F49-5948-BA5A-F43B60B1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7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9089-2D4D-9E4E-9920-BC1232759C1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ADD-0F49-5948-BA5A-F43B60B1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7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9089-2D4D-9E4E-9920-BC1232759C1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ADD-0F49-5948-BA5A-F43B60B1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8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9089-2D4D-9E4E-9920-BC1232759C1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ADD-0F49-5948-BA5A-F43B60B1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9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9089-2D4D-9E4E-9920-BC1232759C1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ADD-0F49-5948-BA5A-F43B60B1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3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9089-2D4D-9E4E-9920-BC1232759C1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ADD-0F49-5948-BA5A-F43B60B1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9089-2D4D-9E4E-9920-BC1232759C1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ADD-0F49-5948-BA5A-F43B60B1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4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F9089-2D4D-9E4E-9920-BC1232759C1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99ADD-0F49-5948-BA5A-F43B60B1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2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iawn.net)/" TargetMode="External"/><Relationship Id="rId3" Type="http://schemas.openxmlformats.org/officeDocument/2006/relationships/hyperlink" Target="NUL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182245"/>
            <a:ext cx="11448288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+mn-lt"/>
              </a:rPr>
              <a:t>IAWN-specifi</a:t>
            </a:r>
            <a:r>
              <a:rPr lang="en-US" sz="4800" b="1" dirty="0" smtClean="0">
                <a:latin typeface="+mn-lt"/>
              </a:rPr>
              <a:t>c Actions Items (to SMPAG)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64" y="1891856"/>
            <a:ext cx="11320272" cy="51673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5.1 – Criteria/Thresholds for Impact Response Actions</a:t>
            </a:r>
            <a:endParaRPr lang="en-US" sz="1500" dirty="0" smtClean="0"/>
          </a:p>
          <a:p>
            <a:endParaRPr lang="en-US" dirty="0" smtClean="0"/>
          </a:p>
          <a:p>
            <a:r>
              <a:rPr lang="en-US" sz="3200" dirty="0" smtClean="0"/>
              <a:t>5.6 - </a:t>
            </a:r>
            <a:r>
              <a:rPr lang="en-US" sz="3200" dirty="0"/>
              <a:t>Communication Guidelines (in the event of a credible threat per IAWN)</a:t>
            </a:r>
          </a:p>
          <a:p>
            <a:endParaRPr lang="en-US" sz="3200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0" y="1654692"/>
            <a:ext cx="12192000" cy="0"/>
          </a:xfrm>
          <a:prstGeom prst="line">
            <a:avLst/>
          </a:prstGeom>
          <a:ln w="254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74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174442" y="1555069"/>
            <a:ext cx="11923773" cy="0"/>
          </a:xfrm>
          <a:prstGeom prst="line">
            <a:avLst/>
          </a:prstGeom>
          <a:ln w="38100" cmpd="dbl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hape 132"/>
          <p:cNvSpPr/>
          <p:nvPr/>
        </p:nvSpPr>
        <p:spPr>
          <a:xfrm>
            <a:off x="440822" y="1792390"/>
            <a:ext cx="11322810" cy="1292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457200" indent="-457200">
              <a:buSzPct val="100000"/>
              <a:buFont typeface="Arial"/>
              <a:buChar char="•"/>
              <a:defRPr sz="4300"/>
            </a:pPr>
            <a:r>
              <a:rPr lang="en-US" sz="2600" dirty="0" smtClean="0"/>
              <a:t>IAWN </a:t>
            </a:r>
            <a:r>
              <a:rPr lang="en-US" sz="2600" dirty="0"/>
              <a:t>shall warn of predicted </a:t>
            </a:r>
            <a:r>
              <a:rPr lang="en-US" sz="2600" b="1" dirty="0"/>
              <a:t>impacts exceeding a probability of 1% </a:t>
            </a:r>
            <a:r>
              <a:rPr lang="en-US" sz="2600" dirty="0"/>
              <a:t>for all objects characterized to be </a:t>
            </a:r>
            <a:r>
              <a:rPr lang="en-US" sz="2600" b="1" dirty="0"/>
              <a:t>greater than 10 meters in size</a:t>
            </a:r>
            <a:r>
              <a:rPr lang="en-US" sz="2600" dirty="0"/>
              <a:t>, or roughly equivalent to </a:t>
            </a:r>
            <a:r>
              <a:rPr lang="en-US" sz="2600" b="1" dirty="0"/>
              <a:t>absolute magnitude of 28 </a:t>
            </a:r>
            <a:r>
              <a:rPr lang="en-US" sz="2600" dirty="0"/>
              <a:t>if only brightness data can be </a:t>
            </a:r>
            <a:r>
              <a:rPr lang="en-US" sz="2600" dirty="0" smtClean="0"/>
              <a:t>collected. 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6051011" y="90209"/>
            <a:ext cx="47850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Criteria/Thresholds for </a:t>
            </a:r>
          </a:p>
          <a:p>
            <a:r>
              <a:rPr lang="en-US" sz="2800" b="1" dirty="0" smtClean="0"/>
              <a:t>Impact Response Actions</a:t>
            </a:r>
            <a:endParaRPr lang="en-US" sz="28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41222" y="-31080"/>
            <a:ext cx="43179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latin typeface="+mn-lt"/>
              </a:rPr>
              <a:t>IAWN/SMPAG:  </a:t>
            </a:r>
            <a:endParaRPr lang="en-US" sz="4800" b="1" dirty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94316" y="3445495"/>
            <a:ext cx="11220773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4456021" y="-32448"/>
            <a:ext cx="16770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latin typeface="+mn-lt"/>
              </a:rPr>
              <a:t>5.1</a:t>
            </a:r>
            <a:endParaRPr lang="en-US" sz="4800" b="1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9941" y="939336"/>
            <a:ext cx="112171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</a:rPr>
              <a:t>Discussion </a:t>
            </a:r>
            <a:r>
              <a:rPr lang="en-US" sz="2800" b="1" i="1" dirty="0">
                <a:solidFill>
                  <a:srgbClr val="0070C0"/>
                </a:solidFill>
              </a:rPr>
              <a:t>and </a:t>
            </a:r>
            <a:r>
              <a:rPr lang="en-US" sz="2800" b="1" i="1" dirty="0" smtClean="0">
                <a:solidFill>
                  <a:srgbClr val="0070C0"/>
                </a:solidFill>
              </a:rPr>
              <a:t>concurrence </a:t>
            </a:r>
            <a:r>
              <a:rPr lang="en-US" sz="2800" b="1" i="1" dirty="0">
                <a:solidFill>
                  <a:srgbClr val="0070C0"/>
                </a:solidFill>
              </a:rPr>
              <a:t>at previous SMPAG Meeting in </a:t>
            </a:r>
            <a:r>
              <a:rPr lang="en-US" sz="2800" b="1" i="1" dirty="0" smtClean="0">
                <a:solidFill>
                  <a:srgbClr val="0070C0"/>
                </a:solidFill>
              </a:rPr>
              <a:t>February 2017</a:t>
            </a:r>
            <a:endParaRPr lang="en-US" sz="2800" b="1" i="1" dirty="0">
              <a:solidFill>
                <a:srgbClr val="0070C0"/>
              </a:solidFill>
            </a:endParaRPr>
          </a:p>
          <a:p>
            <a:endParaRPr lang="en-US" sz="2800" b="1" i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442" y="3531495"/>
            <a:ext cx="11755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Rationale</a:t>
            </a:r>
            <a:r>
              <a:rPr lang="en-US" sz="2400" dirty="0"/>
              <a:t>: Impact probabilities greater than 1 per cent are </a:t>
            </a:r>
            <a:r>
              <a:rPr lang="en-US" sz="2400" dirty="0" smtClean="0"/>
              <a:t>rare yet warrant awareness of possible effects. </a:t>
            </a:r>
            <a:r>
              <a:rPr lang="en-US" sz="2400" dirty="0"/>
              <a:t>Most objects greater than </a:t>
            </a:r>
            <a:r>
              <a:rPr lang="en-US" sz="2400" dirty="0" smtClean="0"/>
              <a:t>10 </a:t>
            </a:r>
            <a:r>
              <a:rPr lang="en-US" sz="2400" dirty="0"/>
              <a:t>meters in size </a:t>
            </a:r>
            <a:r>
              <a:rPr lang="en-US" sz="2400" dirty="0" smtClean="0"/>
              <a:t>could have some effects (</a:t>
            </a:r>
            <a:r>
              <a:rPr lang="en-US" sz="2400" dirty="0"/>
              <a:t>air blast and pieces) that could reach the </a:t>
            </a:r>
            <a:r>
              <a:rPr lang="en-US" sz="2400" dirty="0" smtClean="0"/>
              <a:t>Earth’s surface</a:t>
            </a:r>
            <a:r>
              <a:rPr lang="en-US" sz="2400" dirty="0"/>
              <a:t>. </a:t>
            </a:r>
            <a:r>
              <a:rPr lang="en-US" sz="2400" dirty="0" smtClean="0"/>
              <a:t> IAWN </a:t>
            </a:r>
            <a:r>
              <a:rPr lang="en-US" sz="2400" dirty="0"/>
              <a:t>is compelled to warn populations if bodies will </a:t>
            </a:r>
            <a:r>
              <a:rPr lang="en-US" sz="2400" dirty="0" smtClean="0"/>
              <a:t>have  effects </a:t>
            </a:r>
            <a:r>
              <a:rPr lang="en-US" sz="2400" dirty="0"/>
              <a:t>that reach the ground. Setting threshold at 1 per cent is a compromise between not being </a:t>
            </a:r>
            <a:r>
              <a:rPr lang="en-US" sz="2400" dirty="0" smtClean="0"/>
              <a:t>overly alarmist and </a:t>
            </a:r>
            <a:r>
              <a:rPr lang="en-US" sz="2400" dirty="0"/>
              <a:t>not warning too late for necessary action to be initiated. It is a probability figure that individuals and governments </a:t>
            </a:r>
            <a:r>
              <a:rPr lang="en-US" sz="2400" dirty="0" smtClean="0"/>
              <a:t>can </a:t>
            </a:r>
            <a:r>
              <a:rPr lang="en-US" sz="2400" dirty="0"/>
              <a:t>comprehend. </a:t>
            </a:r>
            <a:r>
              <a:rPr lang="en-US" sz="2400" dirty="0" smtClean="0"/>
              <a:t> An </a:t>
            </a:r>
            <a:r>
              <a:rPr lang="en-US" sz="2400" dirty="0"/>
              <a:t>alert such as this demonstrates that the IAWN is functioning. </a:t>
            </a:r>
            <a:r>
              <a:rPr lang="en-US" sz="2400" dirty="0" smtClean="0"/>
              <a:t>Further</a:t>
            </a:r>
            <a:r>
              <a:rPr lang="en-US" sz="2400" dirty="0"/>
              <a:t>, it ensures the flow of </a:t>
            </a:r>
            <a:r>
              <a:rPr lang="en-US" sz="2400" dirty="0" smtClean="0"/>
              <a:t>communications </a:t>
            </a:r>
            <a:r>
              <a:rPr lang="en-US" sz="2400" dirty="0"/>
              <a:t>from IAWN to the public and the United Nations. </a:t>
            </a:r>
          </a:p>
          <a:p>
            <a:endParaRPr lang="en-US" sz="24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0713697" y="-217635"/>
            <a:ext cx="16770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mtClean="0">
                <a:latin typeface="+mn-lt"/>
              </a:rPr>
              <a:t>(1/3)</a:t>
            </a: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41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174442" y="1044316"/>
            <a:ext cx="11923773" cy="0"/>
          </a:xfrm>
          <a:prstGeom prst="line">
            <a:avLst/>
          </a:prstGeom>
          <a:ln w="38100" cmpd="dbl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hape 132"/>
          <p:cNvSpPr/>
          <p:nvPr/>
        </p:nvSpPr>
        <p:spPr>
          <a:xfrm>
            <a:off x="421866" y="1179522"/>
            <a:ext cx="11353473" cy="2369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457200" indent="-457200">
              <a:buSzPct val="100000"/>
              <a:buFont typeface="Arial"/>
              <a:buChar char="•"/>
              <a:defRPr sz="4300"/>
            </a:pPr>
            <a:r>
              <a:rPr lang="en-US" sz="2600" dirty="0" smtClean="0"/>
              <a:t>Terrestrial </a:t>
            </a:r>
            <a:r>
              <a:rPr lang="en-US" sz="2600" dirty="0"/>
              <a:t>preparedness planning should begin when warned of a possible impact</a:t>
            </a:r>
            <a:r>
              <a:rPr lang="en-US" sz="2600" dirty="0" smtClean="0"/>
              <a:t>:</a:t>
            </a:r>
          </a:p>
          <a:p>
            <a:pPr marL="914400" lvl="1" indent="-457200">
              <a:buSzPct val="100000"/>
              <a:buFont typeface="Arial"/>
              <a:buChar char="•"/>
              <a:defRPr sz="4300"/>
            </a:pPr>
            <a:r>
              <a:rPr lang="en-US" sz="2400" dirty="0" smtClean="0"/>
              <a:t>Predicted </a:t>
            </a:r>
            <a:r>
              <a:rPr lang="en-US" sz="2400" dirty="0"/>
              <a:t>to be </a:t>
            </a:r>
            <a:r>
              <a:rPr lang="en-US" sz="2400" b="1" dirty="0"/>
              <a:t>within 20 years</a:t>
            </a:r>
            <a:r>
              <a:rPr lang="en-US" sz="2400" dirty="0" smtClean="0"/>
              <a:t>,</a:t>
            </a:r>
          </a:p>
          <a:p>
            <a:pPr marL="914400" lvl="1" indent="-457200">
              <a:buSzPct val="100000"/>
              <a:buFont typeface="Arial"/>
              <a:buChar char="•"/>
              <a:defRPr sz="4300"/>
            </a:pPr>
            <a:r>
              <a:rPr lang="en-US" sz="2400" dirty="0" smtClean="0"/>
              <a:t>Probability </a:t>
            </a:r>
            <a:r>
              <a:rPr lang="en-US" sz="2400" dirty="0"/>
              <a:t>of impact is assessed to be </a:t>
            </a:r>
            <a:r>
              <a:rPr lang="en-US" sz="2400" b="1" dirty="0"/>
              <a:t>greater than 10%, </a:t>
            </a:r>
            <a:r>
              <a:rPr lang="en-US" sz="2400" dirty="0" smtClean="0"/>
              <a:t>and</a:t>
            </a:r>
          </a:p>
          <a:p>
            <a:pPr marL="914400" lvl="1" indent="-457200">
              <a:buSzPct val="100000"/>
              <a:buFont typeface="Arial"/>
              <a:buChar char="•"/>
              <a:defRPr sz="4300"/>
            </a:pPr>
            <a:r>
              <a:rPr lang="en-US" sz="2400" dirty="0" smtClean="0"/>
              <a:t>Object </a:t>
            </a:r>
            <a:r>
              <a:rPr lang="en-US" sz="2400" dirty="0"/>
              <a:t>is characterized to be </a:t>
            </a:r>
            <a:r>
              <a:rPr lang="en-US" sz="2400" b="1" dirty="0"/>
              <a:t>greater than 20 meters in size</a:t>
            </a:r>
            <a:r>
              <a:rPr lang="en-US" sz="2400" dirty="0"/>
              <a:t>, or roughly equivalent to </a:t>
            </a:r>
            <a:r>
              <a:rPr lang="en-US" sz="2400" b="1" dirty="0"/>
              <a:t>absolute magnitude of 27 </a:t>
            </a:r>
            <a:r>
              <a:rPr lang="en-US" sz="2400" dirty="0"/>
              <a:t>if only brightness data can be </a:t>
            </a:r>
            <a:r>
              <a:rPr lang="en-US" sz="2400" dirty="0" smtClean="0"/>
              <a:t>collected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51011" y="90209"/>
            <a:ext cx="47850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Criteria/Thresholds for </a:t>
            </a:r>
          </a:p>
          <a:p>
            <a:r>
              <a:rPr lang="en-US" sz="2800" b="1" dirty="0" smtClean="0"/>
              <a:t>Impact Response Actions</a:t>
            </a:r>
            <a:endParaRPr lang="en-US" sz="28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41222" y="-31080"/>
            <a:ext cx="43179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latin typeface="+mn-lt"/>
              </a:rPr>
              <a:t>IAWN/SMPAG:  </a:t>
            </a:r>
            <a:endParaRPr lang="en-US" sz="4800" b="1" dirty="0"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41222" y="3617679"/>
            <a:ext cx="11417641" cy="1604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4456021" y="-32448"/>
            <a:ext cx="16770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latin typeface="+mn-lt"/>
              </a:rPr>
              <a:t>5.1</a:t>
            </a:r>
            <a:endParaRPr lang="en-US" sz="4800" b="1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3305" y="3637434"/>
            <a:ext cx="1135347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/>
              <a:t>Rationale</a:t>
            </a:r>
            <a:r>
              <a:rPr lang="en-US" sz="2600" dirty="0"/>
              <a:t>: </a:t>
            </a:r>
            <a:r>
              <a:rPr lang="en-US" sz="2600" dirty="0" smtClean="0"/>
              <a:t>Effective terrestrial </a:t>
            </a:r>
            <a:r>
              <a:rPr lang="en-US" sz="2600" dirty="0"/>
              <a:t>preparedness </a:t>
            </a:r>
            <a:r>
              <a:rPr lang="en-US" sz="2600" dirty="0" smtClean="0"/>
              <a:t>involves </a:t>
            </a:r>
            <a:r>
              <a:rPr lang="en-US" sz="2600" dirty="0"/>
              <a:t>determination of </a:t>
            </a:r>
            <a:r>
              <a:rPr lang="en-US" sz="2600" dirty="0" smtClean="0"/>
              <a:t>the </a:t>
            </a:r>
            <a:r>
              <a:rPr lang="en-US" sz="2600" dirty="0"/>
              <a:t>“risk corridor” </a:t>
            </a:r>
            <a:r>
              <a:rPr lang="en-US" sz="2600" dirty="0" smtClean="0"/>
              <a:t>for impact of an object.  This is made possible with the increased 10% </a:t>
            </a:r>
            <a:r>
              <a:rPr lang="en-US" sz="2600" dirty="0"/>
              <a:t>impact probabilities </a:t>
            </a:r>
            <a:r>
              <a:rPr lang="en-US" sz="2600" dirty="0" smtClean="0"/>
              <a:t>within 20 years, which is not too long to begin planning, especially in cases for larger objects. </a:t>
            </a:r>
            <a:r>
              <a:rPr lang="en-US" sz="2600" dirty="0"/>
              <a:t>This provides </a:t>
            </a:r>
            <a:r>
              <a:rPr lang="en-US" sz="2600" dirty="0" smtClean="0"/>
              <a:t>population </a:t>
            </a:r>
            <a:r>
              <a:rPr lang="en-US" sz="2600" dirty="0" err="1"/>
              <a:t>centres</a:t>
            </a:r>
            <a:r>
              <a:rPr lang="en-US" sz="2600" dirty="0"/>
              <a:t> on the Earth information to begin </a:t>
            </a:r>
            <a:r>
              <a:rPr lang="en-US" sz="2600" dirty="0" smtClean="0"/>
              <a:t>plans </a:t>
            </a:r>
            <a:r>
              <a:rPr lang="en-US" sz="2600" dirty="0"/>
              <a:t>for emergency preparedness if needed. </a:t>
            </a:r>
            <a:r>
              <a:rPr lang="en-US" sz="2600" dirty="0" smtClean="0"/>
              <a:t> The </a:t>
            </a:r>
            <a:r>
              <a:rPr lang="en-US" sz="2600" dirty="0"/>
              <a:t>surprising effects of the Chelyabinsk event in 2013 from an object ~18 meters in </a:t>
            </a:r>
            <a:r>
              <a:rPr lang="en-US" sz="2600" dirty="0" smtClean="0"/>
              <a:t>size </a:t>
            </a:r>
            <a:r>
              <a:rPr lang="en-US" sz="2600" dirty="0"/>
              <a:t>led to the establishment of </a:t>
            </a:r>
            <a:r>
              <a:rPr lang="en-US" sz="2600" dirty="0" smtClean="0"/>
              <a:t>a relatively low </a:t>
            </a:r>
            <a:r>
              <a:rPr lang="en-US" sz="2600" dirty="0"/>
              <a:t>limit (20 meters) in </a:t>
            </a:r>
            <a:r>
              <a:rPr lang="en-US" sz="2600" dirty="0" smtClean="0"/>
              <a:t>this </a:t>
            </a:r>
            <a:r>
              <a:rPr lang="en-US" sz="2600" dirty="0"/>
              <a:t>threshold criteria. </a:t>
            </a:r>
          </a:p>
          <a:p>
            <a:endParaRPr lang="en-US" sz="26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0713697" y="-217635"/>
            <a:ext cx="16770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latin typeface="+mn-lt"/>
              </a:rPr>
              <a:t>(2/3)</a:t>
            </a: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648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174442" y="1044316"/>
            <a:ext cx="11923773" cy="0"/>
          </a:xfrm>
          <a:prstGeom prst="line">
            <a:avLst/>
          </a:prstGeom>
          <a:ln w="38100" cmpd="dbl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hape 132"/>
          <p:cNvSpPr/>
          <p:nvPr/>
        </p:nvSpPr>
        <p:spPr>
          <a:xfrm>
            <a:off x="451343" y="1190679"/>
            <a:ext cx="11097672" cy="2739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457200" indent="-457200">
              <a:buSzPct val="100000"/>
              <a:buFont typeface="Arial"/>
              <a:buChar char="•"/>
              <a:defRPr sz="4300"/>
            </a:pPr>
            <a:r>
              <a:rPr lang="en-US" sz="2600" dirty="0" smtClean="0"/>
              <a:t>SMPAG </a:t>
            </a:r>
            <a:r>
              <a:rPr lang="en-US" sz="2600" dirty="0"/>
              <a:t>should start </a:t>
            </a:r>
            <a:r>
              <a:rPr lang="en-US" sz="2600" dirty="0" smtClean="0"/>
              <a:t>mitigation mission </a:t>
            </a:r>
            <a:r>
              <a:rPr lang="en-US" sz="2600" dirty="0"/>
              <a:t>option(s) planning when warned of a possible impact</a:t>
            </a:r>
            <a:r>
              <a:rPr lang="en-US" sz="2600" dirty="0" smtClean="0"/>
              <a:t>:</a:t>
            </a:r>
          </a:p>
          <a:p>
            <a:pPr marL="914400" lvl="1" indent="-457200">
              <a:buSzPct val="100000"/>
              <a:buFont typeface="Arial"/>
              <a:buChar char="•"/>
              <a:defRPr sz="4300"/>
            </a:pPr>
            <a:r>
              <a:rPr lang="en-US" sz="2400" dirty="0" smtClean="0"/>
              <a:t>Predicted </a:t>
            </a:r>
            <a:r>
              <a:rPr lang="en-US" sz="2400" dirty="0"/>
              <a:t>to be </a:t>
            </a:r>
            <a:r>
              <a:rPr lang="en-US" sz="2400" b="1" dirty="0"/>
              <a:t>within 50 years</a:t>
            </a:r>
            <a:r>
              <a:rPr lang="en-US" sz="2400" dirty="0"/>
              <a:t>,</a:t>
            </a:r>
          </a:p>
          <a:p>
            <a:pPr marL="914400" lvl="1" indent="-457200">
              <a:buSzPct val="100000"/>
              <a:buFont typeface="Arial"/>
              <a:buChar char="•"/>
              <a:defRPr sz="4300"/>
            </a:pPr>
            <a:r>
              <a:rPr lang="en-US" sz="2400" dirty="0" smtClean="0"/>
              <a:t>Probability </a:t>
            </a:r>
            <a:r>
              <a:rPr lang="en-US" sz="2400" dirty="0"/>
              <a:t>is assessed to be </a:t>
            </a:r>
            <a:r>
              <a:rPr lang="en-US" sz="2400" b="1" dirty="0"/>
              <a:t>greater than 1%, </a:t>
            </a:r>
            <a:r>
              <a:rPr lang="en-US" sz="2400" dirty="0" smtClean="0"/>
              <a:t>and</a:t>
            </a:r>
          </a:p>
          <a:p>
            <a:pPr marL="914400" lvl="1" indent="-457200">
              <a:buSzPct val="100000"/>
              <a:buFont typeface="Arial"/>
              <a:buChar char="•"/>
              <a:defRPr sz="4300"/>
            </a:pPr>
            <a:r>
              <a:rPr lang="en-US" sz="2400" dirty="0" smtClean="0"/>
              <a:t>Object </a:t>
            </a:r>
            <a:r>
              <a:rPr lang="en-US" sz="2400" dirty="0"/>
              <a:t>is characterized to be </a:t>
            </a:r>
            <a:r>
              <a:rPr lang="en-US" sz="2400" b="1" dirty="0"/>
              <a:t>greater than 50 meters in size</a:t>
            </a:r>
            <a:r>
              <a:rPr lang="en-US" sz="2400" dirty="0"/>
              <a:t>, or roughly equivalent to </a:t>
            </a:r>
            <a:r>
              <a:rPr lang="en-US" sz="2400" b="1" dirty="0"/>
              <a:t>absolute magnitude of 26 </a:t>
            </a:r>
            <a:r>
              <a:rPr lang="en-US" sz="2400" b="1" smtClean="0"/>
              <a:t>(assuming)</a:t>
            </a:r>
            <a:r>
              <a:rPr lang="en-US" sz="2400" smtClean="0"/>
              <a:t>if </a:t>
            </a:r>
            <a:r>
              <a:rPr lang="en-US" sz="2400" dirty="0"/>
              <a:t>only brightness data can be collected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51011" y="90209"/>
            <a:ext cx="47850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Criteria/Thresholds for </a:t>
            </a:r>
          </a:p>
          <a:p>
            <a:r>
              <a:rPr lang="en-US" sz="2800" b="1" dirty="0" smtClean="0"/>
              <a:t>Impact Response Actions</a:t>
            </a:r>
            <a:endParaRPr lang="en-US" sz="28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41222" y="-31080"/>
            <a:ext cx="43179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latin typeface="+mn-lt"/>
              </a:rPr>
              <a:t>IAWN/SMPAG:  </a:t>
            </a:r>
            <a:endParaRPr lang="en-US" sz="4800" b="1" dirty="0"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43301" y="3869499"/>
            <a:ext cx="10874419" cy="2344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4456021" y="-32448"/>
            <a:ext cx="16770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latin typeface="+mn-lt"/>
              </a:rPr>
              <a:t>5.1</a:t>
            </a:r>
            <a:endParaRPr lang="en-US" sz="48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423" y="3904617"/>
            <a:ext cx="112007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/>
              <a:t>Rationale</a:t>
            </a:r>
            <a:r>
              <a:rPr lang="en-US" sz="2600" dirty="0"/>
              <a:t>: Several decades warning, if available, </a:t>
            </a:r>
            <a:r>
              <a:rPr lang="en-US" sz="2600" dirty="0" smtClean="0"/>
              <a:t>provides sufficient </a:t>
            </a:r>
            <a:r>
              <a:rPr lang="en-US" sz="2600" dirty="0"/>
              <a:t>lead time to mount </a:t>
            </a:r>
            <a:r>
              <a:rPr lang="en-US" sz="2600" dirty="0" smtClean="0"/>
              <a:t>in-space </a:t>
            </a:r>
            <a:r>
              <a:rPr lang="en-US" sz="2600" dirty="0"/>
              <a:t>characterization </a:t>
            </a:r>
            <a:r>
              <a:rPr lang="en-US" sz="2600" dirty="0" smtClean="0"/>
              <a:t>missions to enable more effective mitigation techniques. </a:t>
            </a:r>
            <a:r>
              <a:rPr lang="en-US" sz="2600" dirty="0"/>
              <a:t>If </a:t>
            </a:r>
            <a:r>
              <a:rPr lang="en-US" sz="2600" dirty="0" smtClean="0"/>
              <a:t>more than </a:t>
            </a:r>
            <a:r>
              <a:rPr lang="en-US" sz="2600" dirty="0"/>
              <a:t>1 per cent probability </a:t>
            </a:r>
            <a:r>
              <a:rPr lang="en-US" sz="2600" dirty="0" smtClean="0"/>
              <a:t>of impact by </a:t>
            </a:r>
            <a:r>
              <a:rPr lang="en-US" sz="2600" dirty="0"/>
              <a:t>a </a:t>
            </a:r>
            <a:r>
              <a:rPr lang="en-US" sz="2600" dirty="0" smtClean="0"/>
              <a:t>50-meter sized object </a:t>
            </a:r>
            <a:r>
              <a:rPr lang="en-US" sz="2600" dirty="0"/>
              <a:t>is assessed, </a:t>
            </a:r>
            <a:r>
              <a:rPr lang="en-US" sz="2600" dirty="0" smtClean="0"/>
              <a:t>IAWN will inform SMPAG </a:t>
            </a:r>
            <a:r>
              <a:rPr lang="en-US" sz="2600" dirty="0"/>
              <a:t>immediately following verification of the </a:t>
            </a:r>
            <a:r>
              <a:rPr lang="en-US" sz="2600" dirty="0" smtClean="0"/>
              <a:t>orbit</a:t>
            </a:r>
            <a:r>
              <a:rPr lang="en-US" sz="2600" dirty="0"/>
              <a:t>. Part of </a:t>
            </a:r>
            <a:r>
              <a:rPr lang="en-US" sz="2600" dirty="0" smtClean="0"/>
              <a:t>a </a:t>
            </a:r>
            <a:r>
              <a:rPr lang="en-US" sz="2600" dirty="0"/>
              <a:t>characterization mission </a:t>
            </a:r>
            <a:r>
              <a:rPr lang="en-US" sz="2600" dirty="0" smtClean="0"/>
              <a:t>plan would </a:t>
            </a:r>
            <a:r>
              <a:rPr lang="en-US" sz="2600" dirty="0"/>
              <a:t>likely </a:t>
            </a:r>
            <a:r>
              <a:rPr lang="en-US" sz="2600" dirty="0" smtClean="0"/>
              <a:t>be to deploy </a:t>
            </a:r>
            <a:r>
              <a:rPr lang="en-US" sz="2600" dirty="0"/>
              <a:t>a </a:t>
            </a:r>
            <a:r>
              <a:rPr lang="en-US" sz="2600" dirty="0" smtClean="0"/>
              <a:t>radio transponder </a:t>
            </a:r>
            <a:r>
              <a:rPr lang="en-US" sz="2600" dirty="0"/>
              <a:t>with the </a:t>
            </a:r>
            <a:r>
              <a:rPr lang="en-US" sz="2600" dirty="0" smtClean="0"/>
              <a:t>object to enable more precise tracking of the orbit.</a:t>
            </a:r>
            <a:r>
              <a:rPr lang="en-US" sz="2600" dirty="0"/>
              <a:t> 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713697" y="-217635"/>
            <a:ext cx="16770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latin typeface="+mn-lt"/>
              </a:rPr>
              <a:t>(3/3)</a:t>
            </a: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85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174442" y="1044316"/>
            <a:ext cx="11923773" cy="0"/>
          </a:xfrm>
          <a:prstGeom prst="line">
            <a:avLst/>
          </a:prstGeom>
          <a:ln w="38100" cmpd="dbl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hape 132"/>
          <p:cNvSpPr/>
          <p:nvPr/>
        </p:nvSpPr>
        <p:spPr>
          <a:xfrm>
            <a:off x="1134430" y="1233209"/>
            <a:ext cx="10242164" cy="5278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457200" indent="-457200">
              <a:buSzPct val="100000"/>
              <a:buFont typeface="Arial"/>
              <a:buChar char="•"/>
              <a:defRPr sz="4300"/>
            </a:pPr>
            <a:r>
              <a:rPr lang="en-US" sz="2100" dirty="0" smtClean="0"/>
              <a:t>If an object (10-meters or greater in size has a 1% or greater probability of impact), IAWN shall warn of the pending impact on the IAWN webpage (</a:t>
            </a:r>
            <a:r>
              <a:rPr lang="en-US" sz="2100" dirty="0" smtClean="0">
                <a:hlinkClick r:id="rId2"/>
              </a:rPr>
              <a:t>http://www.iawn.net</a:t>
            </a:r>
            <a:r>
              <a:rPr lang="en-US" sz="2100" dirty="0" smtClean="0"/>
              <a:t> ) and JPL sentry page (</a:t>
            </a:r>
            <a:r>
              <a:rPr lang="en-US" sz="2100" dirty="0" smtClean="0">
                <a:hlinkClick r:id="rId3" invalidUrl="http://neo.jpl.nasa.gov/risks )"/>
              </a:rPr>
              <a:t>http://neo.jpl.nasa.gov/risks</a:t>
            </a:r>
            <a:r>
              <a:rPr lang="en-US" sz="2100" dirty="0" smtClean="0"/>
              <a:t> ).  One page description suffices.</a:t>
            </a:r>
          </a:p>
          <a:p>
            <a:pPr marL="457200" indent="-457200">
              <a:buSzPct val="100000"/>
              <a:buFont typeface="Arial"/>
              <a:buChar char="•"/>
              <a:defRPr sz="4300"/>
            </a:pPr>
            <a:endParaRPr lang="en-US" sz="2100" dirty="0" smtClean="0"/>
          </a:p>
          <a:p>
            <a:pPr marL="457200" indent="-457200">
              <a:buSzPct val="100000"/>
              <a:buFont typeface="Arial"/>
              <a:buChar char="•"/>
              <a:defRPr sz="4300"/>
            </a:pPr>
            <a:r>
              <a:rPr lang="en-US" sz="2100" dirty="0" smtClean="0"/>
              <a:t>if such an object is on impact trajectory, NASA’s Center For NEO Studies (CNEOS) and ESA’s Near-Earth Object Dynamic Site (</a:t>
            </a:r>
            <a:r>
              <a:rPr lang="en-US" sz="2100" dirty="0" err="1" smtClean="0"/>
              <a:t>NEODyS</a:t>
            </a:r>
            <a:r>
              <a:rPr lang="en-US" sz="2100" dirty="0" smtClean="0"/>
              <a:t>) shall independently prepare appropriately relevant maps of the Earth impact sites with time of impact</a:t>
            </a:r>
          </a:p>
          <a:p>
            <a:pPr marL="457200" indent="-457200">
              <a:buSzPct val="100000"/>
              <a:buFont typeface="Arial"/>
              <a:buChar char="•"/>
              <a:defRPr sz="4300"/>
            </a:pPr>
            <a:endParaRPr lang="en-US" sz="2100" dirty="0" smtClean="0"/>
          </a:p>
          <a:p>
            <a:pPr marL="457200" indent="-457200">
              <a:buSzPct val="100000"/>
              <a:buFont typeface="Arial"/>
              <a:buChar char="•"/>
              <a:defRPr sz="4300"/>
            </a:pPr>
            <a:r>
              <a:rPr lang="en-US" sz="2100" dirty="0" smtClean="0"/>
              <a:t>Content of the page</a:t>
            </a:r>
          </a:p>
          <a:p>
            <a:pPr marL="914400" lvl="1" indent="-457200">
              <a:buSzPct val="100000"/>
              <a:buFont typeface="Arial"/>
              <a:buChar char="•"/>
              <a:defRPr sz="4300"/>
            </a:pPr>
            <a:r>
              <a:rPr lang="en-US" sz="1700" dirty="0" smtClean="0"/>
              <a:t>Designation</a:t>
            </a:r>
          </a:p>
          <a:p>
            <a:pPr marL="914400" lvl="1" indent="-457200">
              <a:buSzPct val="100000"/>
              <a:buFont typeface="Arial"/>
              <a:buChar char="•"/>
              <a:defRPr sz="4300"/>
            </a:pPr>
            <a:r>
              <a:rPr lang="en-US" sz="1700" dirty="0" smtClean="0"/>
              <a:t>Facts (discovery, size estimate, composition)</a:t>
            </a:r>
          </a:p>
          <a:p>
            <a:pPr marL="914400" lvl="1" indent="-457200">
              <a:buSzPct val="100000"/>
              <a:buFont typeface="Arial"/>
              <a:buChar char="•"/>
              <a:defRPr sz="4300"/>
            </a:pPr>
            <a:r>
              <a:rPr lang="en-US" sz="1700" dirty="0" smtClean="0"/>
              <a:t>Impact location</a:t>
            </a:r>
          </a:p>
          <a:p>
            <a:pPr marL="914400" lvl="1" indent="-457200">
              <a:buSzPct val="100000"/>
              <a:buFont typeface="Arial"/>
              <a:buChar char="•"/>
              <a:defRPr sz="4300"/>
            </a:pPr>
            <a:r>
              <a:rPr lang="en-US" sz="1700" dirty="0" smtClean="0"/>
              <a:t>(example – next pages)</a:t>
            </a:r>
          </a:p>
          <a:p>
            <a:pPr marL="914400" lvl="1" indent="-457200">
              <a:buSzPct val="100000"/>
              <a:buFont typeface="Arial"/>
              <a:buChar char="•"/>
              <a:defRPr sz="4300"/>
            </a:pPr>
            <a:endParaRPr lang="en-US" sz="1700" dirty="0"/>
          </a:p>
          <a:p>
            <a:pPr marL="457200" indent="-457200">
              <a:buSzPct val="100000"/>
              <a:buFont typeface="Arial"/>
              <a:buChar char="•"/>
              <a:defRPr sz="4300"/>
            </a:pPr>
            <a:r>
              <a:rPr lang="en-US" sz="2100" dirty="0" smtClean="0"/>
              <a:t>IAWN spokesperson informs UNOOSA </a:t>
            </a:r>
            <a:endParaRPr lang="en-US" sz="2100" dirty="0" smtClean="0">
              <a:solidFill>
                <a:srgbClr val="FF0000"/>
              </a:solidFill>
            </a:endParaRPr>
          </a:p>
          <a:p>
            <a:pPr marL="457200" indent="-457200">
              <a:buSzPct val="100000"/>
              <a:buFont typeface="Arial"/>
              <a:buChar char="•"/>
              <a:defRPr sz="4300"/>
            </a:pPr>
            <a:endParaRPr lang="en-US" sz="2100" dirty="0"/>
          </a:p>
          <a:p>
            <a:pPr marL="457200" indent="-457200">
              <a:buSzPct val="100000"/>
              <a:buFont typeface="Arial"/>
              <a:buChar char="•"/>
              <a:defRPr sz="4300"/>
            </a:pPr>
            <a:r>
              <a:rPr lang="en-US" sz="2100" dirty="0" smtClean="0"/>
              <a:t>UNOOSA informs appropriate entities and member states of the credible threat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51011" y="90209"/>
            <a:ext cx="5906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Communication Guidelines (in the event of a credible threat per IAWN)</a:t>
            </a:r>
            <a:endParaRPr lang="en-US" sz="28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41222" y="-31080"/>
            <a:ext cx="43179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latin typeface="+mn-lt"/>
              </a:rPr>
              <a:t>IAWN/SMPAG:  </a:t>
            </a:r>
            <a:endParaRPr lang="en-US" sz="4800" b="1" dirty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57200" y="2418344"/>
            <a:ext cx="11189368" cy="3609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48043" y="3645197"/>
            <a:ext cx="11405936" cy="3609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4456021" y="-32448"/>
            <a:ext cx="16770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latin typeface="+mn-lt"/>
              </a:rPr>
              <a:t>5.6</a:t>
            </a:r>
            <a:endParaRPr lang="en-US" sz="4800" b="1" dirty="0">
              <a:latin typeface="+mn-lt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41222" y="5299385"/>
            <a:ext cx="11405936" cy="3609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1902" y="56633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85334" y="5957113"/>
            <a:ext cx="11405936" cy="3609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98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332" y="-92983"/>
            <a:ext cx="8569271" cy="132556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Example Notification Sheet</a:t>
            </a:r>
            <a:endParaRPr lang="en-US" b="1" dirty="0"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58944" y="1025554"/>
            <a:ext cx="11923773" cy="0"/>
          </a:xfrm>
          <a:prstGeom prst="line">
            <a:avLst/>
          </a:prstGeom>
          <a:ln w="38100" cmpd="dbl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2662" y="1232580"/>
            <a:ext cx="548943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small asteroid, provisionally designated 2017 XYZ) was discovered on 31 Nov 2017 by Pan-STARRS located atop </a:t>
            </a:r>
            <a:r>
              <a:rPr lang="en-US" sz="1600" dirty="0" err="1" smtClean="0"/>
              <a:t>Halekakala</a:t>
            </a:r>
            <a:r>
              <a:rPr lang="en-US" sz="1600" dirty="0" smtClean="0"/>
              <a:t> (Maui), Hawaii and reported to the Minor Planet Center.  Additional follow-up observations by the Catalina Sky Survey, the University of Hawaii 2.2-meter, and the Large Altazimuth Telescope (BTA-6) 6-meter telescopes have confirmed the orbit of 2017 XYZ.</a:t>
            </a:r>
          </a:p>
          <a:p>
            <a:endParaRPr lang="en-US" sz="1600" dirty="0"/>
          </a:p>
          <a:p>
            <a:r>
              <a:rPr lang="en-US" sz="1600" dirty="0" smtClean="0"/>
              <a:t>2017 XYZ is observed to be approximately 120 meters in size.  Based on current calculations, the asteroid has a 4% probability of impact will be on 31 Sep 2028 in the Eastern Pacific Ocean near the northern coast of Mexico at 13:13 UTC.</a:t>
            </a:r>
          </a:p>
          <a:p>
            <a:endParaRPr lang="en-US" sz="1600" dirty="0" smtClean="0"/>
          </a:p>
          <a:p>
            <a:r>
              <a:rPr lang="en-US" sz="1600" dirty="0" smtClean="0"/>
              <a:t>Future observations are planned with the planetary radar systems located in Goldstone and Arecibo on 1 April 2018.  Further radar observations will precisely determine the orbit of 2017 XYZ.</a:t>
            </a:r>
          </a:p>
          <a:p>
            <a:endParaRPr lang="en-US" sz="1600" dirty="0"/>
          </a:p>
          <a:p>
            <a:r>
              <a:rPr lang="en-US" sz="1600" dirty="0" smtClean="0"/>
              <a:t>The International Asteroid Warning Network (IAWN) has informed the Space Mission Planning Advisory Group (SMPAG), currently chaired by the European Space Agency.  </a:t>
            </a:r>
          </a:p>
          <a:p>
            <a:endParaRPr lang="en-US" sz="1600" dirty="0"/>
          </a:p>
        </p:txBody>
      </p:sp>
      <p:sp>
        <p:nvSpPr>
          <p:cNvPr id="9" name="Freeform 8"/>
          <p:cNvSpPr/>
          <p:nvPr/>
        </p:nvSpPr>
        <p:spPr>
          <a:xfrm>
            <a:off x="320842" y="1203158"/>
            <a:ext cx="5839326" cy="5598695"/>
          </a:xfrm>
          <a:custGeom>
            <a:avLst/>
            <a:gdLst>
              <a:gd name="connsiteX0" fmla="*/ 80211 w 5839326"/>
              <a:gd name="connsiteY0" fmla="*/ 64168 h 5598695"/>
              <a:gd name="connsiteX1" fmla="*/ 80211 w 5839326"/>
              <a:gd name="connsiteY1" fmla="*/ 2213810 h 5598695"/>
              <a:gd name="connsiteX2" fmla="*/ 0 w 5839326"/>
              <a:gd name="connsiteY2" fmla="*/ 3529263 h 5598695"/>
              <a:gd name="connsiteX3" fmla="*/ 64169 w 5839326"/>
              <a:gd name="connsiteY3" fmla="*/ 5037221 h 5598695"/>
              <a:gd name="connsiteX4" fmla="*/ 64169 w 5839326"/>
              <a:gd name="connsiteY4" fmla="*/ 5598695 h 5598695"/>
              <a:gd name="connsiteX5" fmla="*/ 3866147 w 5839326"/>
              <a:gd name="connsiteY5" fmla="*/ 5598695 h 5598695"/>
              <a:gd name="connsiteX6" fmla="*/ 4507832 w 5839326"/>
              <a:gd name="connsiteY6" fmla="*/ 5438274 h 5598695"/>
              <a:gd name="connsiteX7" fmla="*/ 5759116 w 5839326"/>
              <a:gd name="connsiteY7" fmla="*/ 5486400 h 5598695"/>
              <a:gd name="connsiteX8" fmla="*/ 5630779 w 5839326"/>
              <a:gd name="connsiteY8" fmla="*/ 4572000 h 5598695"/>
              <a:gd name="connsiteX9" fmla="*/ 5710990 w 5839326"/>
              <a:gd name="connsiteY9" fmla="*/ 3593431 h 5598695"/>
              <a:gd name="connsiteX10" fmla="*/ 5839326 w 5839326"/>
              <a:gd name="connsiteY10" fmla="*/ 2037347 h 5598695"/>
              <a:gd name="connsiteX11" fmla="*/ 5743074 w 5839326"/>
              <a:gd name="connsiteY11" fmla="*/ 770021 h 5598695"/>
              <a:gd name="connsiteX12" fmla="*/ 5678905 w 5839326"/>
              <a:gd name="connsiteY12" fmla="*/ 16042 h 5598695"/>
              <a:gd name="connsiteX13" fmla="*/ 4555958 w 5839326"/>
              <a:gd name="connsiteY13" fmla="*/ 32084 h 5598695"/>
              <a:gd name="connsiteX14" fmla="*/ 3481137 w 5839326"/>
              <a:gd name="connsiteY14" fmla="*/ 0 h 5598695"/>
              <a:gd name="connsiteX15" fmla="*/ 2903621 w 5839326"/>
              <a:gd name="connsiteY15" fmla="*/ 64168 h 5598695"/>
              <a:gd name="connsiteX16" fmla="*/ 2165684 w 5839326"/>
              <a:gd name="connsiteY16" fmla="*/ 48126 h 5598695"/>
              <a:gd name="connsiteX17" fmla="*/ 914400 w 5839326"/>
              <a:gd name="connsiteY17" fmla="*/ 48126 h 5598695"/>
              <a:gd name="connsiteX18" fmla="*/ 80211 w 5839326"/>
              <a:gd name="connsiteY18" fmla="*/ 64168 h 559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39326" h="5598695">
                <a:moveTo>
                  <a:pt x="80211" y="64168"/>
                </a:moveTo>
                <a:lnTo>
                  <a:pt x="80211" y="2213810"/>
                </a:lnTo>
                <a:lnTo>
                  <a:pt x="0" y="3529263"/>
                </a:lnTo>
                <a:lnTo>
                  <a:pt x="64169" y="5037221"/>
                </a:lnTo>
                <a:lnTo>
                  <a:pt x="64169" y="5598695"/>
                </a:lnTo>
                <a:lnTo>
                  <a:pt x="3866147" y="5598695"/>
                </a:lnTo>
                <a:lnTo>
                  <a:pt x="4507832" y="5438274"/>
                </a:lnTo>
                <a:lnTo>
                  <a:pt x="5759116" y="5486400"/>
                </a:lnTo>
                <a:lnTo>
                  <a:pt x="5630779" y="4572000"/>
                </a:lnTo>
                <a:lnTo>
                  <a:pt x="5710990" y="3593431"/>
                </a:lnTo>
                <a:lnTo>
                  <a:pt x="5839326" y="2037347"/>
                </a:lnTo>
                <a:lnTo>
                  <a:pt x="5743074" y="770021"/>
                </a:lnTo>
                <a:lnTo>
                  <a:pt x="5678905" y="16042"/>
                </a:lnTo>
                <a:lnTo>
                  <a:pt x="4555958" y="32084"/>
                </a:lnTo>
                <a:lnTo>
                  <a:pt x="3481137" y="0"/>
                </a:lnTo>
                <a:lnTo>
                  <a:pt x="2903621" y="64168"/>
                </a:lnTo>
                <a:lnTo>
                  <a:pt x="2165684" y="48126"/>
                </a:lnTo>
                <a:lnTo>
                  <a:pt x="914400" y="48126"/>
                </a:lnTo>
                <a:lnTo>
                  <a:pt x="80211" y="64168"/>
                </a:lnTo>
                <a:close/>
              </a:path>
            </a:pathLst>
          </a:custGeom>
          <a:noFill/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60864" y="1493262"/>
            <a:ext cx="4221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Basic </a:t>
            </a:r>
            <a:r>
              <a:rPr lang="en-US" sz="2800" b="1" smtClean="0">
                <a:solidFill>
                  <a:srgbClr val="0070C0"/>
                </a:solidFill>
              </a:rPr>
              <a:t>facts RE: discovery, follow-up, etc.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00325" y="3308710"/>
            <a:ext cx="4146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</a:rPr>
              <a:t>Current predicted details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00325" y="5419071"/>
            <a:ext cx="41468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IAWN &amp; SMPAG (trusted sources of information</a:t>
            </a:r>
            <a:r>
              <a:rPr lang="en-US" sz="2800" b="1" smtClean="0"/>
              <a:t>, etc.)</a:t>
            </a:r>
            <a:endParaRPr lang="en-US" sz="2800" b="1" dirty="0"/>
          </a:p>
        </p:txBody>
      </p:sp>
      <p:sp>
        <p:nvSpPr>
          <p:cNvPr id="13" name="Right Brace 12"/>
          <p:cNvSpPr/>
          <p:nvPr/>
        </p:nvSpPr>
        <p:spPr>
          <a:xfrm>
            <a:off x="6232166" y="1203158"/>
            <a:ext cx="418091" cy="1778518"/>
          </a:xfrm>
          <a:prstGeom prst="rightBrac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6232166" y="3160468"/>
            <a:ext cx="303056" cy="971663"/>
          </a:xfrm>
          <a:prstGeom prst="righ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>
            <a:off x="6182215" y="4323787"/>
            <a:ext cx="517992" cy="1007044"/>
          </a:xfrm>
          <a:prstGeom prst="rightBrace">
            <a:avLst/>
          </a:prstGeom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00325" y="4493085"/>
            <a:ext cx="3896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Next Observations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6064527" y="5592887"/>
            <a:ext cx="517992" cy="1007044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905" y="2824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Notification Particulars </a:t>
            </a:r>
            <a:br>
              <a:rPr lang="en-US" b="1" dirty="0" smtClean="0">
                <a:latin typeface="+mn-lt"/>
              </a:rPr>
            </a:br>
            <a:r>
              <a:rPr lang="en-US" sz="2400" b="1" dirty="0" smtClean="0">
                <a:latin typeface="+mn-lt"/>
              </a:rPr>
              <a:t>(to be agreed upon by IAWN members)</a:t>
            </a:r>
            <a:endParaRPr lang="en-US" sz="2400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6778" y="1555097"/>
            <a:ext cx="115743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b="1" dirty="0" smtClean="0"/>
              <a:t>Asteroid name/designation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Asteroid </a:t>
            </a:r>
            <a:r>
              <a:rPr lang="en-US" sz="2400" b="1" dirty="0"/>
              <a:t>characteristics</a:t>
            </a:r>
            <a:r>
              <a:rPr lang="en-US" sz="2400" dirty="0"/>
              <a:t> – size (metric and standard), </a:t>
            </a:r>
            <a:r>
              <a:rPr lang="en-US" sz="2400" dirty="0" smtClean="0"/>
              <a:t>composition (if known), brightness/albedo</a:t>
            </a:r>
            <a:r>
              <a:rPr lang="en-US" sz="2400" dirty="0"/>
              <a:t>, </a:t>
            </a:r>
            <a:r>
              <a:rPr lang="en-US" sz="2400" dirty="0" smtClean="0"/>
              <a:t>etc.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b="1" dirty="0" smtClean="0"/>
              <a:t>Observational history</a:t>
            </a:r>
            <a:r>
              <a:rPr lang="en-US" sz="2400" b="1" dirty="0"/>
              <a:t> </a:t>
            </a:r>
            <a:r>
              <a:rPr lang="en-US" sz="2400" dirty="0" smtClean="0"/>
              <a:t>(discovery information, follow-up)</a:t>
            </a: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b="1" dirty="0" smtClean="0"/>
              <a:t>Prediction</a:t>
            </a:r>
            <a:r>
              <a:rPr lang="en-US" sz="2400" dirty="0" smtClean="0"/>
              <a:t> </a:t>
            </a:r>
            <a:r>
              <a:rPr lang="en-US" sz="2400" dirty="0"/>
              <a:t>of asteroid trajectory including closest distance to Earth (surface, not center) </a:t>
            </a:r>
            <a:r>
              <a:rPr lang="en-US" sz="2400" dirty="0" smtClean="0"/>
              <a:t>and </a:t>
            </a:r>
            <a:r>
              <a:rPr lang="en-US" sz="2400" dirty="0"/>
              <a:t>date and time of close approach.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colloquial (non-statistical) </a:t>
            </a:r>
            <a:r>
              <a:rPr lang="en-US" sz="2400" b="1" dirty="0"/>
              <a:t>qualifier of impact </a:t>
            </a:r>
            <a:r>
              <a:rPr lang="en-US" sz="2400" b="1" dirty="0" smtClean="0"/>
              <a:t>risk</a:t>
            </a:r>
            <a:endParaRPr lang="en-US" sz="2400" b="1" dirty="0"/>
          </a:p>
          <a:p>
            <a:pPr marL="285750" indent="-285750">
              <a:buFont typeface="Arial" charset="0"/>
              <a:buChar char="•"/>
            </a:pPr>
            <a:r>
              <a:rPr lang="en-US" sz="2400" b="1" dirty="0" smtClean="0"/>
              <a:t>Hazard </a:t>
            </a:r>
            <a:r>
              <a:rPr lang="en-US" sz="2400" b="1" dirty="0"/>
              <a:t>to space assets </a:t>
            </a:r>
            <a:r>
              <a:rPr lang="en-US" sz="2400" dirty="0" smtClean="0"/>
              <a:t>(if any)</a:t>
            </a: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b="1" dirty="0" smtClean="0"/>
              <a:t>Future </a:t>
            </a:r>
            <a:r>
              <a:rPr lang="en-US" sz="2400" b="1" dirty="0"/>
              <a:t>observations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Visibility, visual magnitude (i.e., amateur astronomers </a:t>
            </a:r>
            <a:r>
              <a:rPr lang="en-US" sz="2400" dirty="0"/>
              <a:t>be able to see the </a:t>
            </a:r>
            <a:r>
              <a:rPr lang="en-US" sz="2400" dirty="0" smtClean="0"/>
              <a:t>object) </a:t>
            </a: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Consistent </a:t>
            </a:r>
            <a:r>
              <a:rPr lang="en-US" sz="2400" dirty="0"/>
              <a:t>terms of measurement: “size” rather than “diameter” of object, </a:t>
            </a:r>
            <a:r>
              <a:rPr lang="en-US" sz="2400" dirty="0" smtClean="0"/>
              <a:t>brightness/albedo of object</a:t>
            </a:r>
            <a:r>
              <a:rPr lang="en-US" sz="2400" dirty="0"/>
              <a:t>, etc.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b="1" dirty="0" smtClean="0"/>
              <a:t>Authoritative </a:t>
            </a:r>
            <a:r>
              <a:rPr lang="en-US" sz="2400" b="1" dirty="0"/>
              <a:t>source(s) </a:t>
            </a:r>
            <a:r>
              <a:rPr lang="en-US" sz="2400" dirty="0"/>
              <a:t>for more </a:t>
            </a:r>
            <a:r>
              <a:rPr lang="en-US" sz="2400" dirty="0" smtClean="0"/>
              <a:t>information</a:t>
            </a:r>
            <a:r>
              <a:rPr lang="en-US" sz="2400" dirty="0"/>
              <a:t> </a:t>
            </a:r>
            <a:r>
              <a:rPr lang="en-US" sz="2400" dirty="0" smtClean="0"/>
              <a:t>(i.e., IAWN, SMPAG)</a:t>
            </a:r>
            <a:endParaRPr lang="en-US" sz="2400" dirty="0"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58944" y="1394520"/>
            <a:ext cx="11923773" cy="0"/>
          </a:xfrm>
          <a:prstGeom prst="line">
            <a:avLst/>
          </a:prstGeom>
          <a:ln w="38100" cmpd="dbl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09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07594" y="262630"/>
            <a:ext cx="8448517" cy="654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+mn-lt"/>
              </a:rPr>
              <a:t>Overview for NEO Threat Response</a:t>
            </a:r>
          </a:p>
          <a:p>
            <a:pPr algn="ctr"/>
            <a:r>
              <a:rPr lang="en-US" sz="3200" b="1" dirty="0" smtClean="0">
                <a:latin typeface="+mn-lt"/>
              </a:rPr>
              <a:t>(very simplified)</a:t>
            </a:r>
            <a:endParaRPr lang="en-US" sz="3200" b="1" dirty="0">
              <a:latin typeface="+mn-lt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125768" y="6206383"/>
            <a:ext cx="1905000" cy="457200"/>
          </a:xfrm>
        </p:spPr>
        <p:txBody>
          <a:bodyPr/>
          <a:lstStyle/>
          <a:p>
            <a:pPr>
              <a:defRPr/>
            </a:pPr>
            <a:fld id="{572F0217-1124-4429-BF90-3F029303DED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1447800"/>
            <a:ext cx="2819400" cy="947838"/>
          </a:xfrm>
          <a:prstGeom prst="rect">
            <a:avLst/>
          </a:prstGeom>
          <a:solidFill>
            <a:srgbClr val="4978B9"/>
          </a:solidFill>
          <a:ln>
            <a:solidFill>
              <a:srgbClr val="385D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dirty="0" smtClean="0">
                <a:solidFill>
                  <a:prstClr val="white"/>
                </a:solidFill>
              </a:rPr>
              <a:t>United Nations</a:t>
            </a:r>
          </a:p>
          <a:p>
            <a:pPr algn="ctr" defTabSz="914400"/>
            <a:r>
              <a:rPr lang="en-US" dirty="0" smtClean="0">
                <a:solidFill>
                  <a:prstClr val="white"/>
                </a:solidFill>
              </a:rPr>
              <a:t>COPUOS/OOSA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8698" y="2362200"/>
            <a:ext cx="1459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b="1" i="1" dirty="0">
                <a:solidFill>
                  <a:prstClr val="black"/>
                </a:solidFill>
              </a:rPr>
              <a:t>Inform in case of </a:t>
            </a:r>
            <a:endParaRPr lang="en-US" sz="1400" b="1" i="1" dirty="0" smtClean="0">
              <a:solidFill>
                <a:prstClr val="black"/>
              </a:solidFill>
            </a:endParaRPr>
          </a:p>
          <a:p>
            <a:pPr defTabSz="914400"/>
            <a:r>
              <a:rPr lang="en-US" sz="1400" b="1" i="1" dirty="0" smtClean="0">
                <a:solidFill>
                  <a:prstClr val="black"/>
                </a:solidFill>
              </a:rPr>
              <a:t>credible </a:t>
            </a:r>
            <a:r>
              <a:rPr lang="en-US" sz="1400" b="1" i="1" dirty="0">
                <a:solidFill>
                  <a:prstClr val="black"/>
                </a:solidFill>
              </a:rPr>
              <a:t>threat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66716" y="3743980"/>
            <a:ext cx="2348084" cy="2571004"/>
            <a:chOff x="1766716" y="3743980"/>
            <a:chExt cx="2348084" cy="2571004"/>
          </a:xfrm>
        </p:grpSpPr>
        <p:sp>
          <p:nvSpPr>
            <p:cNvPr id="9" name="Rectangle 8"/>
            <p:cNvSpPr/>
            <p:nvPr/>
          </p:nvSpPr>
          <p:spPr>
            <a:xfrm>
              <a:off x="1826536" y="4381618"/>
              <a:ext cx="2133600" cy="1371600"/>
            </a:xfrm>
            <a:prstGeom prst="rect">
              <a:avLst/>
            </a:prstGeom>
            <a:solidFill>
              <a:srgbClr val="2E4E7E"/>
            </a:solidFill>
            <a:ln>
              <a:solidFill>
                <a:srgbClr val="4F7E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en-US" dirty="0">
                  <a:solidFill>
                    <a:prstClr val="white"/>
                  </a:solidFill>
                </a:rPr>
                <a:t>International Asteroid Warning Network (IAWN)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18227" y="5730209"/>
              <a:ext cx="22965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4400"/>
              <a:r>
                <a:rPr lang="en-US" sz="1600" b="1" dirty="0">
                  <a:solidFill>
                    <a:prstClr val="black"/>
                  </a:solidFill>
                </a:rPr>
                <a:t>Observers, analysts, modelers…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66716" y="3743980"/>
              <a:ext cx="21956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sz="1400" b="1" dirty="0" smtClean="0">
                  <a:solidFill>
                    <a:prstClr val="black"/>
                  </a:solidFill>
                </a:rPr>
                <a:t>Determine Impact time</a:t>
              </a:r>
              <a:r>
                <a:rPr lang="en-US" sz="1400" b="1" dirty="0">
                  <a:solidFill>
                    <a:prstClr val="black"/>
                  </a:solidFill>
                </a:rPr>
                <a:t>,  </a:t>
              </a:r>
              <a:r>
                <a:rPr lang="en-US" sz="1400" b="1" dirty="0" smtClean="0">
                  <a:solidFill>
                    <a:prstClr val="black"/>
                  </a:solidFill>
                </a:rPr>
                <a:t>location and </a:t>
              </a:r>
              <a:r>
                <a:rPr lang="en-US" sz="1400" b="1" dirty="0">
                  <a:solidFill>
                    <a:prstClr val="black"/>
                  </a:solidFill>
                </a:rPr>
                <a:t>severity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60136" y="3733800"/>
            <a:ext cx="2985083" cy="2590800"/>
            <a:chOff x="3960136" y="3733800"/>
            <a:chExt cx="2985083" cy="2590800"/>
          </a:xfrm>
        </p:grpSpPr>
        <p:sp>
          <p:nvSpPr>
            <p:cNvPr id="13" name="Rectangle 12"/>
            <p:cNvSpPr/>
            <p:nvPr/>
          </p:nvSpPr>
          <p:spPr>
            <a:xfrm>
              <a:off x="4724400" y="4364262"/>
              <a:ext cx="2220819" cy="13716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4978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en-US" dirty="0">
                  <a:solidFill>
                    <a:prstClr val="white"/>
                  </a:solidFill>
                </a:rPr>
                <a:t>Space Missions Planning Advisory Group</a:t>
              </a:r>
              <a:br>
                <a:rPr lang="en-US" dirty="0">
                  <a:solidFill>
                    <a:prstClr val="white"/>
                  </a:solidFill>
                </a:rPr>
              </a:br>
              <a:r>
                <a:rPr lang="en-US" dirty="0">
                  <a:solidFill>
                    <a:prstClr val="white"/>
                  </a:solidFill>
                </a:rPr>
                <a:t>(SMPAG)</a:t>
              </a:r>
            </a:p>
          </p:txBody>
        </p:sp>
        <p:cxnSp>
          <p:nvCxnSpPr>
            <p:cNvPr id="14" name="Straight Arrow Connector 13"/>
            <p:cNvCxnSpPr>
              <a:stCxn id="12" idx="3"/>
              <a:endCxn id="13" idx="1"/>
            </p:cNvCxnSpPr>
            <p:nvPr/>
          </p:nvCxnSpPr>
          <p:spPr>
            <a:xfrm flipV="1">
              <a:off x="3960136" y="5050062"/>
              <a:ext cx="764264" cy="17356"/>
            </a:xfrm>
            <a:prstGeom prst="straightConnector1">
              <a:avLst/>
            </a:prstGeom>
            <a:ln w="15875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648200" y="5739825"/>
              <a:ext cx="185281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US" sz="1600" b="1" dirty="0">
                  <a:solidFill>
                    <a:prstClr val="black"/>
                  </a:solidFill>
                </a:rPr>
                <a:t>Space </a:t>
              </a:r>
              <a:r>
                <a:rPr lang="en-US" sz="1600" b="1" dirty="0" smtClean="0">
                  <a:solidFill>
                    <a:prstClr val="black"/>
                  </a:solidFill>
                </a:rPr>
                <a:t>Agencies and</a:t>
              </a:r>
            </a:p>
            <a:p>
              <a:pPr defTabSz="914400"/>
              <a:r>
                <a:rPr lang="en-US" sz="1600" b="1" dirty="0" smtClean="0">
                  <a:solidFill>
                    <a:prstClr val="black"/>
                  </a:solidFill>
                </a:rPr>
                <a:t>Offices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24400" y="3733800"/>
              <a:ext cx="17874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sz="1400" b="1" dirty="0" smtClean="0">
                  <a:solidFill>
                    <a:prstClr val="black"/>
                  </a:solidFill>
                </a:rPr>
                <a:t>Potential deflection </a:t>
              </a:r>
              <a:r>
                <a:rPr lang="en-US" sz="1400" b="1" dirty="0">
                  <a:solidFill>
                    <a:prstClr val="black"/>
                  </a:solidFill>
                </a:rPr>
                <a:t>mission plans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09600" y="2395638"/>
            <a:ext cx="7543800" cy="4172206"/>
            <a:chOff x="609600" y="2395638"/>
            <a:chExt cx="7543800" cy="4172206"/>
          </a:xfrm>
        </p:grpSpPr>
        <p:cxnSp>
          <p:nvCxnSpPr>
            <p:cNvPr id="18" name="Straight Arrow Connector 17"/>
            <p:cNvCxnSpPr/>
            <p:nvPr/>
          </p:nvCxnSpPr>
          <p:spPr>
            <a:xfrm flipV="1">
              <a:off x="4495800" y="2395638"/>
              <a:ext cx="457200" cy="489782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609600" y="2890653"/>
              <a:ext cx="7543800" cy="3677191"/>
            </a:xfrm>
            <a:prstGeom prst="ellipse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24200" y="2971800"/>
              <a:ext cx="270157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prstClr val="black"/>
                  </a:solidFill>
                </a:rPr>
                <a:t>Parent Government</a:t>
              </a:r>
            </a:p>
            <a:p>
              <a:pPr algn="ctr"/>
              <a:r>
                <a:rPr lang="en-US" sz="2400" b="1" dirty="0" smtClean="0">
                  <a:solidFill>
                    <a:prstClr val="black"/>
                  </a:solidFill>
                </a:rPr>
                <a:t>Delegates</a:t>
              </a:r>
              <a:endParaRPr lang="en-US" sz="2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227298" y="1787705"/>
            <a:ext cx="5074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UN Office of Outer Space Affairs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Committee on Peaceful Uses of Outer Space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0" y="1210883"/>
            <a:ext cx="11923773" cy="0"/>
          </a:xfrm>
          <a:prstGeom prst="line">
            <a:avLst/>
          </a:prstGeom>
          <a:ln w="38100" cmpd="dbl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82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0381" y="136689"/>
            <a:ext cx="10832015" cy="819306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+mn-lt"/>
              </a:rPr>
              <a:t>IAWN &amp; SMPAG Actions (again, Notional)</a:t>
            </a:r>
            <a:endParaRPr lang="en-US" sz="4000" b="1" dirty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21888" y="1277775"/>
            <a:ext cx="1655905" cy="1129552"/>
            <a:chOff x="1629988" y="1797996"/>
            <a:chExt cx="1655905" cy="1129552"/>
          </a:xfrm>
        </p:grpSpPr>
        <p:sp>
          <p:nvSpPr>
            <p:cNvPr id="6" name="Oval 5"/>
            <p:cNvSpPr/>
            <p:nvPr/>
          </p:nvSpPr>
          <p:spPr>
            <a:xfrm>
              <a:off x="1629988" y="1797996"/>
              <a:ext cx="1655905" cy="11295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54145" y="2063125"/>
              <a:ext cx="12341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Object detected, impact potential confirmed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469" y="2994288"/>
            <a:ext cx="12998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IAWN, </a:t>
            </a:r>
            <a:r>
              <a:rPr lang="en-US" sz="1200" dirty="0"/>
              <a:t>supported by NASA</a:t>
            </a:r>
            <a:r>
              <a:rPr lang="en-US" sz="1200" dirty="0" smtClean="0"/>
              <a:t>, ESA and others </a:t>
            </a:r>
            <a:r>
              <a:rPr lang="en-US" sz="1200" dirty="0"/>
              <a:t>validates </a:t>
            </a:r>
            <a:r>
              <a:rPr lang="en-US" sz="1200" dirty="0" smtClean="0"/>
              <a:t>existence of impact threat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166479" y="4331469"/>
            <a:ext cx="2429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IAWN formally communicates the threat to UNOOSA who in turn inform member states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633452" y="1705373"/>
            <a:ext cx="1560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SMPAG members convene to formulate recommendations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825205" y="3196639"/>
            <a:ext cx="181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SMPAG recommendations briefed to member states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973463" y="2032261"/>
            <a:ext cx="1842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SMPAG member agencies vet, and agree to, recommendations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26513" y="3600844"/>
            <a:ext cx="1677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Member states agree to support SMPAG recommendations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21888" y="5311834"/>
            <a:ext cx="195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IAWN, serves as a central  international information point of contact</a:t>
            </a:r>
            <a:endParaRPr lang="en-US" sz="1200" dirty="0"/>
          </a:p>
        </p:txBody>
      </p:sp>
      <p:cxnSp>
        <p:nvCxnSpPr>
          <p:cNvPr id="15" name="Straight Arrow Connector 14"/>
          <p:cNvCxnSpPr>
            <a:stCxn id="9" idx="3"/>
            <a:endCxn id="12" idx="1"/>
          </p:cNvCxnSpPr>
          <p:nvPr/>
        </p:nvCxnSpPr>
        <p:spPr>
          <a:xfrm>
            <a:off x="8193459" y="2028539"/>
            <a:ext cx="780004" cy="326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2"/>
            <a:endCxn id="11" idx="0"/>
          </p:cNvCxnSpPr>
          <p:nvPr/>
        </p:nvCxnSpPr>
        <p:spPr>
          <a:xfrm flipH="1">
            <a:off x="9732882" y="2678592"/>
            <a:ext cx="161705" cy="518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2"/>
          </p:cNvCxnSpPr>
          <p:nvPr/>
        </p:nvCxnSpPr>
        <p:spPr>
          <a:xfrm>
            <a:off x="7413456" y="4281039"/>
            <a:ext cx="671502" cy="661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9723939" y="5362412"/>
            <a:ext cx="1600201" cy="1128245"/>
            <a:chOff x="7647717" y="5245324"/>
            <a:chExt cx="1600201" cy="1128245"/>
          </a:xfrm>
        </p:grpSpPr>
        <p:sp>
          <p:nvSpPr>
            <p:cNvPr id="19" name="Oval 18"/>
            <p:cNvSpPr/>
            <p:nvPr/>
          </p:nvSpPr>
          <p:spPr>
            <a:xfrm>
              <a:off x="7647717" y="5245324"/>
              <a:ext cx="1600201" cy="11282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145259" y="5517912"/>
              <a:ext cx="11026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Action Taken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H="1">
            <a:off x="115749" y="1018270"/>
            <a:ext cx="11923773" cy="0"/>
          </a:xfrm>
          <a:prstGeom prst="line">
            <a:avLst/>
          </a:prstGeom>
          <a:ln w="38100" cmpd="dbl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049840" y="2445033"/>
            <a:ext cx="0" cy="514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-3506334" y="2508457"/>
            <a:ext cx="0" cy="329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063108" y="4027726"/>
            <a:ext cx="0" cy="329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065807" y="4977800"/>
            <a:ext cx="0" cy="329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eft Brace 25"/>
          <p:cNvSpPr/>
          <p:nvPr/>
        </p:nvSpPr>
        <p:spPr>
          <a:xfrm>
            <a:off x="5593295" y="1704310"/>
            <a:ext cx="505881" cy="4815069"/>
          </a:xfrm>
          <a:prstGeom prst="lef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endCxn id="17" idx="1"/>
          </p:cNvCxnSpPr>
          <p:nvPr/>
        </p:nvCxnSpPr>
        <p:spPr>
          <a:xfrm flipV="1">
            <a:off x="3322854" y="4111845"/>
            <a:ext cx="2270441" cy="1284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9847980">
            <a:off x="3557126" y="4008304"/>
            <a:ext cx="1838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IAWN informs SMPAG</a:t>
            </a:r>
          </a:p>
          <a:p>
            <a:r>
              <a:rPr lang="en-US" sz="1200" dirty="0" smtClean="0"/>
              <a:t>of all known information on impact threat</a:t>
            </a:r>
            <a:endParaRPr lang="en-US" sz="1200" dirty="0"/>
          </a:p>
        </p:txBody>
      </p:sp>
      <p:cxnSp>
        <p:nvCxnSpPr>
          <p:cNvPr id="29" name="Straight Arrow Connector 28"/>
          <p:cNvCxnSpPr>
            <a:stCxn id="14" idx="0"/>
            <a:endCxn id="9" idx="2"/>
          </p:cNvCxnSpPr>
          <p:nvPr/>
        </p:nvCxnSpPr>
        <p:spPr>
          <a:xfrm flipV="1">
            <a:off x="7413456" y="2351704"/>
            <a:ext cx="0" cy="1283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712639" y="4356769"/>
            <a:ext cx="510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Yes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365394" y="3121184"/>
            <a:ext cx="510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7875888" y="3846110"/>
            <a:ext cx="1554111" cy="265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084958" y="4619039"/>
            <a:ext cx="1677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Member states inform UN of recommended actions to be taken</a:t>
            </a:r>
            <a:endParaRPr lang="en-US" sz="1200" b="1" dirty="0"/>
          </a:p>
        </p:txBody>
      </p:sp>
      <p:cxnSp>
        <p:nvCxnSpPr>
          <p:cNvPr id="34" name="Straight Arrow Connector 33"/>
          <p:cNvCxnSpPr>
            <a:endCxn id="27" idx="1"/>
          </p:cNvCxnSpPr>
          <p:nvPr/>
        </p:nvCxnSpPr>
        <p:spPr>
          <a:xfrm>
            <a:off x="8923839" y="5265370"/>
            <a:ext cx="1034444" cy="262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5593294" y="973776"/>
            <a:ext cx="6598705" cy="632872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2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6" grpId="0" animBg="1"/>
      <p:bldP spid="30" grpId="0"/>
      <p:bldP spid="31" grpId="0"/>
      <p:bldP spid="33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13914</TotalTime>
  <Words>1179</Words>
  <Application>Microsoft Macintosh PowerPoint</Application>
  <PresentationFormat>Widescreen</PresentationFormat>
  <Paragraphs>104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IAWN-specific Actions Items (to SMPAG)</vt:lpstr>
      <vt:lpstr>PowerPoint Presentation</vt:lpstr>
      <vt:lpstr>PowerPoint Presentation</vt:lpstr>
      <vt:lpstr>PowerPoint Presentation</vt:lpstr>
      <vt:lpstr>PowerPoint Presentation</vt:lpstr>
      <vt:lpstr>Example Notification Sheet</vt:lpstr>
      <vt:lpstr>Notification Particulars  (to be agreed upon by IAWN members)</vt:lpstr>
      <vt:lpstr>PowerPoint Presentation</vt:lpstr>
      <vt:lpstr>IAWN &amp; SMPAG Actions (again, Notional)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51</cp:revision>
  <dcterms:created xsi:type="dcterms:W3CDTF">2018-01-18T00:38:35Z</dcterms:created>
  <dcterms:modified xsi:type="dcterms:W3CDTF">2018-02-16T11:40:30Z</dcterms:modified>
</cp:coreProperties>
</file>