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-1408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15143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-66741" y="21166"/>
            <a:ext cx="13138283" cy="252505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t>Future Opportunities for Planetary Defense Exercises</a:t>
            </a:r>
          </a:p>
        </p:txBody>
      </p:sp>
      <p:sp>
        <p:nvSpPr>
          <p:cNvPr id="120" name="Shape 120"/>
          <p:cNvSpPr/>
          <p:nvPr/>
        </p:nvSpPr>
        <p:spPr>
          <a:xfrm>
            <a:off x="4705350" y="5075194"/>
            <a:ext cx="252237" cy="1838921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pic>
        <p:nvPicPr>
          <p:cNvPr id="121" name="TC4_orbit_change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2631440"/>
            <a:ext cx="13004802" cy="723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22" y="7573433"/>
            <a:ext cx="13004756" cy="270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defRPr sz="45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Vishnu Reddy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, University of Arizona</a:t>
            </a:r>
          </a:p>
          <a:p>
            <a:pPr>
              <a:defRPr sz="3200">
                <a:solidFill>
                  <a:srgbClr val="FFFB00"/>
                </a:solidFill>
              </a:defRPr>
            </a:pPr>
            <a:r>
              <a:t>Davide Farnocchia, JPL, Tim Spahr, NEO Sciences LLC, </a:t>
            </a:r>
          </a:p>
          <a:p>
            <a:pPr>
              <a:defRPr sz="3200">
                <a:solidFill>
                  <a:srgbClr val="FFFB00"/>
                </a:solidFill>
              </a:defRPr>
            </a:pPr>
            <a:r>
              <a:t>Michael Kelley, NASA HQ</a:t>
            </a:r>
          </a:p>
        </p:txBody>
      </p:sp>
      <p:sp>
        <p:nvSpPr>
          <p:cNvPr id="123" name="Shape 123"/>
          <p:cNvSpPr/>
          <p:nvPr/>
        </p:nvSpPr>
        <p:spPr>
          <a:xfrm>
            <a:off x="9106153" y="6623049"/>
            <a:ext cx="363169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rPr dirty="0"/>
              <a:t>Movie by Marina Brozovic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0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TC4 Campaign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idx="1"/>
          </p:nvPr>
        </p:nvSpPr>
        <p:spPr>
          <a:xfrm>
            <a:off x="190003" y="2426989"/>
            <a:ext cx="12624793" cy="489962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4000" i="1">
                <a:solidFill>
                  <a:srgbClr val="FFFB00"/>
                </a:solidFill>
              </a:defRPr>
            </a:lvl1pPr>
          </a:lstStyle>
          <a:p>
            <a:r>
              <a:rPr dirty="0"/>
              <a:t>Near-Earth Asteroid 2012 TC4 will make a close flyby on the Earth on Oct. 12, 2017 at a distance of 6825 km. The goal of TC4 Observing Campaign is to recover, track, and characterize TC4 as a potential impactor in order to exercise the entire Planetary Defense system from observations, modeling, prediction, and communication.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461433" y="254000"/>
            <a:ext cx="11980334" cy="1842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r>
              <a:t>Coalition of the willing</a:t>
            </a:r>
          </a:p>
        </p:txBody>
      </p:sp>
      <p:pic>
        <p:nvPicPr>
          <p:cNvPr id="12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16033" y="1943100"/>
            <a:ext cx="2857501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17544" t="19851" r="23236"/>
          <a:stretch>
            <a:fillRect/>
          </a:stretch>
        </p:blipFill>
        <p:spPr>
          <a:xfrm>
            <a:off x="8390466" y="1943100"/>
            <a:ext cx="4205414" cy="3810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7350" y="5803900"/>
            <a:ext cx="4330700" cy="269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asted-image.png"/>
          <p:cNvPicPr>
            <a:picLocks noChangeAspect="1"/>
          </p:cNvPicPr>
          <p:nvPr/>
        </p:nvPicPr>
        <p:blipFill>
          <a:blip r:embed="rId5">
            <a:extLst/>
          </a:blip>
          <a:srcRect l="29382" t="39353" r="34206" b="15960"/>
          <a:stretch>
            <a:fillRect/>
          </a:stretch>
        </p:blipFill>
        <p:spPr>
          <a:xfrm>
            <a:off x="4725127" y="5779823"/>
            <a:ext cx="2341331" cy="2740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asted-image.png"/>
          <p:cNvPicPr>
            <a:picLocks noChangeAspect="1"/>
          </p:cNvPicPr>
          <p:nvPr/>
        </p:nvPicPr>
        <p:blipFill>
          <a:blip r:embed="rId6">
            <a:extLst/>
          </a:blip>
          <a:srcRect l="12290" t="8336" r="36880" b="1192"/>
          <a:stretch>
            <a:fillRect/>
          </a:stretch>
        </p:blipFill>
        <p:spPr>
          <a:xfrm>
            <a:off x="7124633" y="5691414"/>
            <a:ext cx="2267308" cy="2692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385300" y="5636683"/>
            <a:ext cx="3171920" cy="280186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8434637" y="5060950"/>
            <a:ext cx="92766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LBT</a:t>
            </a:r>
          </a:p>
        </p:txBody>
      </p:sp>
      <p:sp>
        <p:nvSpPr>
          <p:cNvPr id="136" name="Shape 136"/>
          <p:cNvSpPr/>
          <p:nvPr/>
        </p:nvSpPr>
        <p:spPr>
          <a:xfrm>
            <a:off x="3375668" y="7998883"/>
            <a:ext cx="134279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BTA-6</a:t>
            </a:r>
          </a:p>
        </p:txBody>
      </p:sp>
      <p:sp>
        <p:nvSpPr>
          <p:cNvPr id="137" name="Shape 137"/>
          <p:cNvSpPr/>
          <p:nvPr/>
        </p:nvSpPr>
        <p:spPr>
          <a:xfrm>
            <a:off x="6061617" y="7863416"/>
            <a:ext cx="85999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VLT</a:t>
            </a:r>
          </a:p>
        </p:txBody>
      </p:sp>
      <p:sp>
        <p:nvSpPr>
          <p:cNvPr id="138" name="Shape 138"/>
          <p:cNvSpPr/>
          <p:nvPr/>
        </p:nvSpPr>
        <p:spPr>
          <a:xfrm>
            <a:off x="7092374" y="7863416"/>
            <a:ext cx="239298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NASA IRTF</a:t>
            </a:r>
          </a:p>
        </p:txBody>
      </p:sp>
      <p:sp>
        <p:nvSpPr>
          <p:cNvPr id="139" name="Shape 139"/>
          <p:cNvSpPr/>
          <p:nvPr/>
        </p:nvSpPr>
        <p:spPr>
          <a:xfrm>
            <a:off x="11135783" y="7863416"/>
            <a:ext cx="10287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DCT</a:t>
            </a:r>
          </a:p>
        </p:txBody>
      </p:sp>
      <p:sp>
        <p:nvSpPr>
          <p:cNvPr id="140" name="Shape 140"/>
          <p:cNvSpPr/>
          <p:nvPr/>
        </p:nvSpPr>
        <p:spPr>
          <a:xfrm>
            <a:off x="2193239" y="8532283"/>
            <a:ext cx="851672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30 observational assets around the world</a:t>
            </a:r>
          </a:p>
        </p:txBody>
      </p:sp>
      <p:pic>
        <p:nvPicPr>
          <p:cNvPr id="141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3469" y="1929738"/>
            <a:ext cx="5115631" cy="3836724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5339918" y="5179483"/>
            <a:ext cx="22233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Goldstone</a:t>
            </a:r>
          </a:p>
        </p:txBody>
      </p:sp>
      <p:sp>
        <p:nvSpPr>
          <p:cNvPr id="143" name="Shape 143"/>
          <p:cNvSpPr/>
          <p:nvPr/>
        </p:nvSpPr>
        <p:spPr>
          <a:xfrm>
            <a:off x="407932" y="5118761"/>
            <a:ext cx="260466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South Africa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461433" y="127000"/>
            <a:ext cx="11980334" cy="1842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r>
              <a:t>Coalition of the willing</a:t>
            </a:r>
          </a:p>
        </p:txBody>
      </p:sp>
      <p:pic>
        <p:nvPicPr>
          <p:cNvPr id="14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715414"/>
            <a:ext cx="13004801" cy="7237172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2477914" y="3511616"/>
            <a:ext cx="543404" cy="51878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3603981" y="4874749"/>
            <a:ext cx="543404" cy="51878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6681614" y="3452349"/>
            <a:ext cx="543404" cy="51878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2909714" y="2544498"/>
            <a:ext cx="543404" cy="51878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10487381" y="3511616"/>
            <a:ext cx="543404" cy="51878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3781781" y="6295231"/>
            <a:ext cx="543404" cy="51878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7024514" y="6295231"/>
            <a:ext cx="543404" cy="51878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6508048" y="2984764"/>
            <a:ext cx="543403" cy="518783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6179898" y="3145631"/>
            <a:ext cx="543404" cy="51878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7424497" y="3695965"/>
            <a:ext cx="543405" cy="51878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8296564" y="2540463"/>
            <a:ext cx="543405" cy="51878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10929698" y="3511616"/>
            <a:ext cx="543404" cy="51878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6602206" y="3145631"/>
            <a:ext cx="543404" cy="51878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2468295" y="8932598"/>
            <a:ext cx="80682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12 countries contributed scientific data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Key Lessons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833106" y="1776412"/>
            <a:ext cx="11773960" cy="19488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FFFB00"/>
                </a:solidFill>
              </a:rPr>
              <a:t>Operational timelines and science timelines need to be defined and enforced</a:t>
            </a:r>
          </a:p>
        </p:txBody>
      </p:sp>
      <p:sp>
        <p:nvSpPr>
          <p:cNvPr id="164" name="Shape 164"/>
          <p:cNvSpPr/>
          <p:nvPr/>
        </p:nvSpPr>
        <p:spPr>
          <a:xfrm>
            <a:off x="672240" y="3071812"/>
            <a:ext cx="11773959" cy="1948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  <a:defRPr sz="3800">
                <a:solidFill>
                  <a:srgbClr val="FFFB00"/>
                </a:solidFill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FFFB00"/>
                </a:solidFill>
              </a:rPr>
              <a:t>Identify key actors with media training to interact with media. Media interaction should be centralized</a:t>
            </a:r>
          </a:p>
        </p:txBody>
      </p:sp>
      <p:sp>
        <p:nvSpPr>
          <p:cNvPr id="165" name="Shape 165"/>
          <p:cNvSpPr/>
          <p:nvPr/>
        </p:nvSpPr>
        <p:spPr>
          <a:xfrm>
            <a:off x="615420" y="4478105"/>
            <a:ext cx="11773960" cy="1948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  <a:defRPr sz="3800">
                <a:solidFill>
                  <a:srgbClr val="FFFB00"/>
                </a:solidFill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FFFB00"/>
                </a:solidFill>
              </a:rPr>
              <a:t>Contingency plans for natural disasters. Arecibo taken offline by hurricane.</a:t>
            </a:r>
          </a:p>
        </p:txBody>
      </p:sp>
      <p:sp>
        <p:nvSpPr>
          <p:cNvPr id="166" name="Shape 166"/>
          <p:cNvSpPr/>
          <p:nvPr/>
        </p:nvSpPr>
        <p:spPr>
          <a:xfrm>
            <a:off x="615420" y="5858172"/>
            <a:ext cx="11773960" cy="1948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  <a:defRPr sz="3800">
                <a:solidFill>
                  <a:srgbClr val="FFFB00"/>
                </a:solidFill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FFFB00"/>
                </a:solidFill>
              </a:rPr>
              <a:t>Key assets (NASA IRTF) remain single point failures with no backup capabilities elsewhere on Earth. </a:t>
            </a:r>
          </a:p>
        </p:txBody>
      </p:sp>
      <p:sp>
        <p:nvSpPr>
          <p:cNvPr id="167" name="Shape 167"/>
          <p:cNvSpPr/>
          <p:nvPr/>
        </p:nvSpPr>
        <p:spPr>
          <a:xfrm>
            <a:off x="615420" y="7179799"/>
            <a:ext cx="11773960" cy="1948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  <a:defRPr sz="3800">
                <a:solidFill>
                  <a:srgbClr val="FFFB00"/>
                </a:solidFill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FFFB00"/>
                </a:solidFill>
              </a:rPr>
              <a:t>Science paper in review in The Astronomical Journal. PDC paper planned on lessons learnt.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1" animBg="1" advAuto="0"/>
      <p:bldP spid="165" grpId="2" animBg="1" advAuto="0"/>
      <p:bldP spid="166" grpId="3" animBg="1" advAuto="0"/>
      <p:bldP spid="167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Next opportunity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idx="1"/>
          </p:nvPr>
        </p:nvSpPr>
        <p:spPr>
          <a:xfrm>
            <a:off x="190003" y="2240723"/>
            <a:ext cx="12624793" cy="6543345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FFFB00"/>
                </a:solidFill>
              </a:rPr>
              <a:t>Double Asteroid Rendezvous Test (DART) mission is slated to launch in 2020s and will use a kinetic impactor to nudge moon (Didymoon) of binary NEA Didymos in 2022. </a:t>
            </a:r>
          </a:p>
          <a:p>
            <a:r>
              <a:rPr>
                <a:solidFill>
                  <a:srgbClr val="FFFB00"/>
                </a:solidFill>
              </a:rPr>
              <a:t> 2022 apparition to favorable for ground-based observations of the kinetic impactor experiment </a:t>
            </a:r>
          </a:p>
          <a:p>
            <a:r>
              <a:rPr>
                <a:solidFill>
                  <a:srgbClr val="FFFB00"/>
                </a:solidFill>
              </a:rPr>
              <a:t>Can we do precursor observational campaigns focused on binary NEAs making close flybys of the Earth to prepare for DART?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952500" y="152400"/>
            <a:ext cx="11099800" cy="1776744"/>
          </a:xfrm>
          <a:prstGeom prst="rect">
            <a:avLst/>
          </a:prstGeom>
        </p:spPr>
        <p:txBody>
          <a:bodyPr/>
          <a:lstStyle/>
          <a:p>
            <a:r>
              <a:t>Binary Opportunities</a:t>
            </a:r>
          </a:p>
        </p:txBody>
      </p:sp>
      <p:graphicFrame>
        <p:nvGraphicFramePr>
          <p:cNvPr id="173" name="Table 173"/>
          <p:cNvGraphicFramePr/>
          <p:nvPr/>
        </p:nvGraphicFramePr>
        <p:xfrm>
          <a:off x="461664" y="1879533"/>
          <a:ext cx="12025080" cy="7548159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3006270"/>
                <a:gridCol w="3006270"/>
                <a:gridCol w="3006270"/>
                <a:gridCol w="3006270"/>
              </a:tblGrid>
              <a:tr h="936608">
                <a:tc>
                  <a:txBody>
                    <a:bodyPr/>
                    <a:lstStyle/>
                    <a:p>
                      <a:pPr defTabSz="9144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Didymos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1999 KW4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2004 FG11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93660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Primary Diameter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0.75±0.1 km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1.317±0.04 km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0.15±0.03 km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93660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Secondary Diameter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0.17±0.03 km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0.451±0.027 km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&lt;0.08 km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93660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Comp. Mag. Diff.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3.3±0.2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2.5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1.4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93660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Period/Tax. Type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2.259 hrs/Xk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2.7645/S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&lt;4 hrs/?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93660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Flyby V. Mag. 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19.8/14.4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13.9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18.0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93660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Flyby Distance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0.99/0.075 AU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0.035 AU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0.049 AU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93660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Flyby Date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March 13, 2019
Sept. 27, 2022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May 26, 2019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April 12, 2020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xfrm>
            <a:off x="952500" y="152400"/>
            <a:ext cx="11099800" cy="1776744"/>
          </a:xfrm>
          <a:prstGeom prst="rect">
            <a:avLst/>
          </a:prstGeom>
        </p:spPr>
        <p:txBody>
          <a:bodyPr/>
          <a:lstStyle/>
          <a:p>
            <a:r>
              <a:t>NEA Opportunities</a:t>
            </a:r>
          </a:p>
        </p:txBody>
      </p:sp>
      <p:graphicFrame>
        <p:nvGraphicFramePr>
          <p:cNvPr id="176" name="Table 176"/>
          <p:cNvGraphicFramePr/>
          <p:nvPr/>
        </p:nvGraphicFramePr>
        <p:xfrm>
          <a:off x="489859" y="1828733"/>
          <a:ext cx="12025080" cy="7492862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2405016"/>
                <a:gridCol w="2661728"/>
                <a:gridCol w="2148304"/>
                <a:gridCol w="2405016"/>
                <a:gridCol w="2405016"/>
              </a:tblGrid>
              <a:tr h="102671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Designation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Close Approach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Uncertainty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V. Mag.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Recovery Date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89346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2015 TH145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March 20, 2021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5 deg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17.3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May 2020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74250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2016 DV1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March 06, 2021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1 deg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20.5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Dec. 2020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692973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2018 BA3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Jan. 28, 2021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3.5 deg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17.5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Nov. 2020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807037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2015 HA177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April 20, 2021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10s deg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23.2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March 2021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83254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2017 MF7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June 13, 2020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13.9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19.5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Jan. 2020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83254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2018 LB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June 01, 2021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1 deg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19.8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Feb. 2021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83254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2012 KT12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May 13, 2019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1 deg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20.6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Jan. 2019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83254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2016 GE1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  <a:solidFill>
                      <a:schemeClr val="accent6">
                        <a:hueOff val="-241736"/>
                        <a:satOff val="29413"/>
                        <a:lumOff val="2072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April 05, 2019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4 deg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16.4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Jan. 2019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478</Words>
  <Application>Microsoft Macintosh PowerPoint</Application>
  <PresentationFormat>Custom</PresentationFormat>
  <Paragraphs>106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Black</vt:lpstr>
      <vt:lpstr>Future Opportunities for Planetary Defense Exercises</vt:lpstr>
      <vt:lpstr>TC4 Campaign</vt:lpstr>
      <vt:lpstr>Coalition of the willing</vt:lpstr>
      <vt:lpstr>Coalition of the willing</vt:lpstr>
      <vt:lpstr>Key Lessons</vt:lpstr>
      <vt:lpstr>Next opportunity</vt:lpstr>
      <vt:lpstr>Binary Opportunities</vt:lpstr>
      <vt:lpstr>NEA Opportunities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Opportunities for Planetary Defense Exercises</dc:title>
  <cp:lastModifiedBy>Vishnu Kanupuru</cp:lastModifiedBy>
  <cp:revision>3</cp:revision>
  <dcterms:modified xsi:type="dcterms:W3CDTF">2018-10-19T18:03:52Z</dcterms:modified>
</cp:coreProperties>
</file>