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7" r:id="rId2"/>
    <p:sldId id="351" r:id="rId3"/>
    <p:sldId id="823" r:id="rId4"/>
    <p:sldId id="824" r:id="rId5"/>
    <p:sldId id="478" r:id="rId6"/>
    <p:sldId id="825" r:id="rId7"/>
    <p:sldId id="339" r:id="rId8"/>
    <p:sldId id="340" r:id="rId9"/>
    <p:sldId id="392" r:id="rId10"/>
    <p:sldId id="343" r:id="rId11"/>
    <p:sldId id="290" r:id="rId12"/>
    <p:sldId id="441" r:id="rId13"/>
    <p:sldId id="391" r:id="rId14"/>
    <p:sldId id="493" r:id="rId15"/>
    <p:sldId id="480" r:id="rId16"/>
    <p:sldId id="45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364FF"/>
    <a:srgbClr val="F3C348"/>
    <a:srgbClr val="446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25" autoAdjust="0"/>
    <p:restoredTop sz="94660"/>
  </p:normalViewPr>
  <p:slideViewPr>
    <p:cSldViewPr>
      <p:cViewPr varScale="1">
        <p:scale>
          <a:sx n="113" d="100"/>
          <a:sy n="113" d="100"/>
        </p:scale>
        <p:origin x="180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A90D9-62CC-4C8C-AE5B-3CB176E8802B}" type="datetimeFigureOut">
              <a:rPr lang="en-US" smtClean="0"/>
              <a:t>5/7/19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59A9B-A4F0-48CA-A22A-E03CF2D9D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35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3350" y="1160463"/>
            <a:ext cx="4178300" cy="3133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0D9A1-5B63-481A-8298-1C8A22FCFE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9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Scientists have been able</a:t>
            </a:r>
            <a:r>
              <a:rPr lang="en-US" baseline="0" dirty="0"/>
              <a:t> to acquire a great deal of infrared measurements of asteroids using a new NASA space telescope, called WISE.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0B5-EC61-5647-95EB-923DDE280D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85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7EFAF-CE20-154B-9EC8-A3886F2530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57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NEOCam is designed</a:t>
            </a:r>
            <a:r>
              <a:rPr lang="en-US" baseline="0" dirty="0"/>
              <a:t> to leverage the NEOWISE experience at finding and characterizing asteroids using a space-based IR telescope.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08904-9D28-BC43-BE52-86EBCAB530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2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PRE-DECISION DRAFT: For Planning and Discussion Purposes Only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6B1F-B4DB-4822-B9F0-302B62DF50F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040" y="0"/>
            <a:ext cx="7634036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374" y="-9166"/>
            <a:ext cx="896426" cy="36603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149" y="3495372"/>
            <a:ext cx="896426" cy="3367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6302" y="3146324"/>
            <a:ext cx="757698" cy="3703998"/>
          </a:xfrm>
          <a:prstGeom prst="rect">
            <a:avLst/>
          </a:prstGeom>
          <a:effectLst>
            <a:glow>
              <a:schemeClr val="accent1">
                <a:alpha val="42000"/>
              </a:schemeClr>
            </a:glow>
            <a:softEdge rad="0"/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87700" y="667"/>
            <a:ext cx="756300" cy="3391463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742950" y="65087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F7AE55-77E7-4C13-92D6-A571E19BF7E0}" type="datetimeFigureOut">
              <a:rPr lang="en-US" sz="1800" smtClean="0"/>
              <a:pPr/>
              <a:t>5/7/19</a:t>
            </a:fld>
            <a:endParaRPr lang="en-US" sz="1800" dirty="0"/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2265785" y="6501377"/>
            <a:ext cx="4925833" cy="2371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A6A6A6"/>
                </a:solidFill>
              </a:rPr>
              <a:t>COMPETITION SENSITIVE:  PRE-DECISION DRAFT: For Planning and Discussion Purposes Only </a:t>
            </a:r>
          </a:p>
          <a:p>
            <a:endParaRPr lang="en-US" sz="1200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572250" y="65087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56B1F-B4DB-4822-B9F0-302B62DF50F8}" type="slidenum">
              <a:rPr lang="en-US" sz="1800" smtClean="0"/>
              <a:pPr/>
              <a:t>‹#›</a:t>
            </a:fld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375" y="23250"/>
            <a:ext cx="9151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16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6B1F-B4DB-4822-B9F0-302B62DF50F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88131" y="6360027"/>
            <a:ext cx="416773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PRE-DECISION DRAFT: For Planning and Discussion Purposes Only  </a:t>
            </a:r>
          </a:p>
        </p:txBody>
      </p:sp>
    </p:spTree>
    <p:extLst>
      <p:ext uri="{BB962C8B-B14F-4D97-AF65-F5344CB8AC3E}">
        <p14:creationId xmlns:p14="http://schemas.microsoft.com/office/powerpoint/2010/main" val="397915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6B1F-B4DB-4822-B9F0-302B62DF50F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88131" y="6360027"/>
            <a:ext cx="416773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PRE-DECISION DRAFT: For Planning and Discussion Purposes Only  </a:t>
            </a:r>
          </a:p>
        </p:txBody>
      </p:sp>
    </p:spTree>
    <p:extLst>
      <p:ext uri="{BB962C8B-B14F-4D97-AF65-F5344CB8AC3E}">
        <p14:creationId xmlns:p14="http://schemas.microsoft.com/office/powerpoint/2010/main" val="371483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6B1F-B4DB-4822-B9F0-302B62DF50F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88131" y="6360027"/>
            <a:ext cx="416773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PRE-DECISION DRAFT: For Planning and Discussion Purposes Only  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0" y="353085"/>
            <a:ext cx="7886700" cy="570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628650" y="1309528"/>
            <a:ext cx="7886700" cy="493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416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6B1F-B4DB-4822-B9F0-302B62DF50F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88131" y="6360027"/>
            <a:ext cx="416773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PRE-DECISION DRAFT: For Planning and Discussion Purposes Only  </a:t>
            </a:r>
          </a:p>
        </p:txBody>
      </p:sp>
    </p:spTree>
    <p:extLst>
      <p:ext uri="{BB962C8B-B14F-4D97-AF65-F5344CB8AC3E}">
        <p14:creationId xmlns:p14="http://schemas.microsoft.com/office/powerpoint/2010/main" val="1046439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94646"/>
            <a:ext cx="3886200" cy="48823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94646"/>
            <a:ext cx="3886200" cy="48823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6B1F-B4DB-4822-B9F0-302B62DF50F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88131" y="6350974"/>
            <a:ext cx="416773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PRE-DECISION DRAFT: For Planning and Discussion Purposes Only  </a:t>
            </a:r>
          </a:p>
        </p:txBody>
      </p:sp>
    </p:spTree>
    <p:extLst>
      <p:ext uri="{BB962C8B-B14F-4D97-AF65-F5344CB8AC3E}">
        <p14:creationId xmlns:p14="http://schemas.microsoft.com/office/powerpoint/2010/main" val="2154649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5583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7485"/>
            <a:ext cx="3868340" cy="6971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46083"/>
            <a:ext cx="3868340" cy="41435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7485"/>
            <a:ext cx="3887391" cy="6971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46083"/>
            <a:ext cx="3887391" cy="41435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6B1F-B4DB-4822-B9F0-302B62DF50F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88131" y="6360027"/>
            <a:ext cx="416773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PRE-DECISION DRAFT: For Planning and Discussion Purposes Only  </a:t>
            </a:r>
          </a:p>
        </p:txBody>
      </p:sp>
    </p:spTree>
    <p:extLst>
      <p:ext uri="{BB962C8B-B14F-4D97-AF65-F5344CB8AC3E}">
        <p14:creationId xmlns:p14="http://schemas.microsoft.com/office/powerpoint/2010/main" val="1158775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6B1F-B4DB-4822-B9F0-302B62DF50F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88131" y="6360027"/>
            <a:ext cx="416773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PRE-DECISION DRAFT: For Planning and Discussion Purposes Only  </a:t>
            </a:r>
          </a:p>
        </p:txBody>
      </p:sp>
    </p:spTree>
    <p:extLst>
      <p:ext uri="{BB962C8B-B14F-4D97-AF65-F5344CB8AC3E}">
        <p14:creationId xmlns:p14="http://schemas.microsoft.com/office/powerpoint/2010/main" val="251042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6B1F-B4DB-4822-B9F0-302B62DF50F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88131" y="6360027"/>
            <a:ext cx="416773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PRE-DECISION DRAFT: For Planning and Discussion Purposes Only  </a:t>
            </a:r>
          </a:p>
        </p:txBody>
      </p:sp>
    </p:spTree>
    <p:extLst>
      <p:ext uri="{BB962C8B-B14F-4D97-AF65-F5344CB8AC3E}">
        <p14:creationId xmlns:p14="http://schemas.microsoft.com/office/powerpoint/2010/main" val="3594073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450897"/>
            <a:ext cx="2949178" cy="1069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450897"/>
            <a:ext cx="4629150" cy="44192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770359"/>
            <a:ext cx="2949178" cy="310768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6B1F-B4DB-4822-B9F0-302B62DF50F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88131" y="6360027"/>
            <a:ext cx="416773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PRE-DECISION DRAFT: For Planning and Discussion Purposes Only  </a:t>
            </a:r>
          </a:p>
        </p:txBody>
      </p:sp>
    </p:spTree>
    <p:extLst>
      <p:ext uri="{BB962C8B-B14F-4D97-AF65-F5344CB8AC3E}">
        <p14:creationId xmlns:p14="http://schemas.microsoft.com/office/powerpoint/2010/main" val="163622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582181"/>
            <a:ext cx="2949178" cy="1069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582181"/>
            <a:ext cx="4629150" cy="425171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2888055"/>
            <a:ext cx="2949178" cy="30323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6B1F-B4DB-4822-B9F0-302B62DF50F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88131" y="6360027"/>
            <a:ext cx="416773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PRE-DECISION DRAFT: For Planning and Discussion Purposes Only  </a:t>
            </a:r>
          </a:p>
        </p:txBody>
      </p:sp>
    </p:spTree>
    <p:extLst>
      <p:ext uri="{BB962C8B-B14F-4D97-AF65-F5344CB8AC3E}">
        <p14:creationId xmlns:p14="http://schemas.microsoft.com/office/powerpoint/2010/main" val="1526570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53085"/>
            <a:ext cx="7886700" cy="570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09528"/>
            <a:ext cx="7886700" cy="493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56B1F-B4DB-4822-B9F0-302B62DF50F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 flipV="1">
            <a:off x="420329" y="1106800"/>
            <a:ext cx="8303342" cy="196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88131" y="6360027"/>
            <a:ext cx="4167738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pPr algn="ctr"/>
            <a:r>
              <a:rPr lang="en-US" dirty="0"/>
              <a:t>PRE-DECISION DRAFT: For Planning and Discussion Purposes Only  </a:t>
            </a:r>
          </a:p>
        </p:txBody>
      </p:sp>
    </p:spTree>
    <p:extLst>
      <p:ext uri="{BB962C8B-B14F-4D97-AF65-F5344CB8AC3E}">
        <p14:creationId xmlns:p14="http://schemas.microsoft.com/office/powerpoint/2010/main" val="328252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797"/>
            <a:ext cx="9144000" cy="1523803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NEOCam</a:t>
            </a:r>
            <a:r>
              <a:rPr lang="en-US" sz="4800" dirty="0">
                <a:solidFill>
                  <a:schemeClr val="bg1"/>
                </a:solidFill>
              </a:rPr>
              <a:t> Briefing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SBAG June 2018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763838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Amy Mainzer, Principal Investigator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56B1F-B4DB-4822-B9F0-302B62DF5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114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565CD7-BFB7-AA4D-B38D-51642BC47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10" y="1610700"/>
            <a:ext cx="5052190" cy="2866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 Albedo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51130"/>
            <a:ext cx="3732756" cy="31553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There is a population of </a:t>
            </a:r>
            <a:r>
              <a:rPr lang="en-US" b="1" dirty="0"/>
              <a:t>very dark </a:t>
            </a:r>
            <a:r>
              <a:rPr lang="en-US" dirty="0"/>
              <a:t>NEOs (3% albedo), and a population of </a:t>
            </a:r>
            <a:r>
              <a:rPr lang="en-US" b="1" dirty="0"/>
              <a:t>less dark </a:t>
            </a:r>
            <a:r>
              <a:rPr lang="en-US" dirty="0"/>
              <a:t>ones (17% albedo)</a:t>
            </a:r>
          </a:p>
          <a:p>
            <a:pPr lvl="1"/>
            <a:r>
              <a:rPr lang="en-US" dirty="0"/>
              <a:t>Data from NEOWISE</a:t>
            </a:r>
          </a:p>
          <a:p>
            <a:pPr lvl="1"/>
            <a:r>
              <a:rPr lang="en-US" dirty="0"/>
              <a:t>Recent results from </a:t>
            </a:r>
            <a:r>
              <a:rPr lang="en-US" dirty="0" err="1"/>
              <a:t>Ryugu</a:t>
            </a:r>
            <a:r>
              <a:rPr lang="en-US" dirty="0"/>
              <a:t> and </a:t>
            </a:r>
            <a:r>
              <a:rPr lang="en-US" dirty="0" err="1"/>
              <a:t>Bennu</a:t>
            </a:r>
            <a:r>
              <a:rPr lang="en-US" dirty="0"/>
              <a:t> confirm very low albedos</a:t>
            </a:r>
          </a:p>
          <a:p>
            <a:pPr lvl="1"/>
            <a:r>
              <a:rPr lang="en-US" dirty="0"/>
              <a:t>From Wright et al. (2016)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59813" y="4462507"/>
            <a:ext cx="943845" cy="3347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75" dirty="0"/>
              <a:t>Albedo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079243" y="2772610"/>
            <a:ext cx="1785980" cy="3347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75" dirty="0"/>
              <a:t>Number of Objects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00" y="5116872"/>
            <a:ext cx="10538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3% albedo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8793" y="5106520"/>
            <a:ext cx="10538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17% albedo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4884199" y="1866810"/>
            <a:ext cx="26116" cy="266679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6022932" y="1866810"/>
            <a:ext cx="0" cy="266679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910315" y="4619326"/>
            <a:ext cx="0" cy="497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022932" y="4548441"/>
            <a:ext cx="0" cy="497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F7256B1F-B4DB-4822-B9F0-302B62DF50F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55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0" y="340247"/>
            <a:ext cx="8248650" cy="77243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Mission Summary: </a:t>
            </a:r>
            <a:br>
              <a:rPr lang="en-US" dirty="0">
                <a:latin typeface="+mn-lt"/>
              </a:rPr>
            </a:br>
            <a:r>
              <a:rPr lang="en-US" dirty="0" err="1"/>
              <a:t>NEOCam</a:t>
            </a:r>
            <a:r>
              <a:rPr lang="en-US" dirty="0"/>
              <a:t> Is a Planetary Defense Mission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7352" y="1404743"/>
            <a:ext cx="8749295" cy="4655867"/>
          </a:xfrm>
        </p:spPr>
        <p:txBody>
          <a:bodyPr>
            <a:noAutofit/>
          </a:bodyPr>
          <a:lstStyle/>
          <a:p>
            <a:r>
              <a:rPr lang="en-US" sz="2400" dirty="0" err="1"/>
              <a:t>NEOCam</a:t>
            </a:r>
            <a:r>
              <a:rPr lang="en-US" sz="2400" dirty="0"/>
              <a:t> is designed to respond to the objectives of NASA’s Planetary Defense Coordination Office by </a:t>
            </a:r>
            <a:r>
              <a:rPr lang="en-US" sz="2400" b="1" dirty="0">
                <a:solidFill>
                  <a:srgbClr val="0432FF"/>
                </a:solidFill>
              </a:rPr>
              <a:t>discovering, tracking, and characterizing</a:t>
            </a:r>
            <a:r>
              <a:rPr lang="en-US" sz="2400" dirty="0"/>
              <a:t> NEOs</a:t>
            </a:r>
          </a:p>
          <a:p>
            <a:endParaRPr lang="en-US" sz="2400" dirty="0"/>
          </a:p>
          <a:p>
            <a:r>
              <a:rPr lang="en-US" sz="2400" dirty="0" err="1"/>
              <a:t>NEOCam</a:t>
            </a:r>
            <a:r>
              <a:rPr lang="en-US" sz="2400" dirty="0"/>
              <a:t> is </a:t>
            </a:r>
            <a:r>
              <a:rPr lang="en-US" sz="2400" b="1" dirty="0">
                <a:solidFill>
                  <a:srgbClr val="0432FF"/>
                </a:solidFill>
              </a:rPr>
              <a:t>optimized</a:t>
            </a:r>
            <a:r>
              <a:rPr lang="en-US" sz="2400" dirty="0">
                <a:solidFill>
                  <a:srgbClr val="0432FF"/>
                </a:solidFill>
              </a:rPr>
              <a:t> </a:t>
            </a:r>
            <a:r>
              <a:rPr lang="en-US" sz="2400" dirty="0"/>
              <a:t>for the task of finding and characterizing the risks posed by potentially hazardous objects (PHOs), both as individual objects and as populations</a:t>
            </a:r>
          </a:p>
          <a:p>
            <a:endParaRPr lang="en-US" sz="2400" dirty="0"/>
          </a:p>
          <a:p>
            <a:r>
              <a:rPr lang="en-US" sz="2400" dirty="0" err="1"/>
              <a:t>NEOCam</a:t>
            </a:r>
            <a:r>
              <a:rPr lang="en-US" sz="2400" dirty="0"/>
              <a:t> provides critical </a:t>
            </a:r>
            <a:r>
              <a:rPr lang="en-US" sz="2400" b="1" dirty="0">
                <a:solidFill>
                  <a:srgbClr val="0432FF"/>
                </a:solidFill>
              </a:rPr>
              <a:t>decision support </a:t>
            </a:r>
            <a:r>
              <a:rPr lang="en-US" sz="2400" dirty="0"/>
              <a:t>for stakeholders who must assess the risks of NEO impacts to Earth and must identify potential mitigation strategies</a:t>
            </a:r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6B1F-B4DB-4822-B9F0-302B62DF50F8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218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178300" y="1088873"/>
            <a:ext cx="4900176" cy="5773191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-6350" algn="l"/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NEOCam  is a dual-channel imager operating in a single step-and-stare survey mode. 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Calibri" charset="0"/>
              <a:sym typeface="Calibri" charset="0"/>
            </a:endParaRPr>
          </a:p>
          <a:p>
            <a:pPr marL="400050" lvl="1" indent="-230188" algn="l">
              <a:buFont typeface="Calibri" charset="0"/>
              <a:buChar char="•"/>
              <a:tabLst>
                <a:tab pos="627063" algn="l"/>
              </a:tabLs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50 cm telescope</a:t>
            </a:r>
          </a:p>
          <a:p>
            <a:pPr marL="400050" lvl="1" indent="-230188" algn="l">
              <a:buFont typeface="Calibri" charset="0"/>
              <a:buChar char="•"/>
              <a:tabLst>
                <a:tab pos="627063" algn="l"/>
              </a:tabLs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Two 16 megapixel HgCdTe focal planes at 4-5.4  &amp; 6-10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μ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m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simultaneously imaged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Calibri" charset="0"/>
              <a:sym typeface="Calibri" charset="0"/>
            </a:endParaRPr>
          </a:p>
          <a:p>
            <a:pPr marL="400050" lvl="1" indent="-230188" algn="l">
              <a:buFont typeface="Calibri" charset="0"/>
              <a:buChar char="•"/>
              <a:tabLst>
                <a:tab pos="627063" algn="l"/>
              </a:tabLs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Detectors </a:t>
            </a:r>
            <a:r>
              <a:rPr lang="en-US" sz="2400" u="sng" dirty="0">
                <a:solidFill>
                  <a:schemeClr val="bg1">
                    <a:lumMod val="8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passively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cooled to 40K</a:t>
            </a:r>
          </a:p>
          <a:p>
            <a:pPr marL="400050" lvl="1" indent="-230188" algn="l">
              <a:buFont typeface="Calibri" charset="0"/>
              <a:buChar char="•"/>
              <a:tabLst>
                <a:tab pos="627063" algn="l"/>
              </a:tabLs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Sun-Earth L1 orbit</a:t>
            </a:r>
          </a:p>
          <a:p>
            <a:pPr marL="400050" indent="-230188" algn="l">
              <a:buFont typeface="Calibri" charset="0"/>
              <a:buChar char="•"/>
              <a:tabLst>
                <a:tab pos="627063" algn="l"/>
              </a:tabLst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First proposed 2005</a:t>
            </a:r>
          </a:p>
          <a:p>
            <a:pPr marL="400050" indent="-230188" algn="l">
              <a:buFont typeface="Calibri" charset="0"/>
              <a:buChar char="•"/>
              <a:tabLst>
                <a:tab pos="627063" algn="l"/>
              </a:tabLst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Awarded technology development funding in 2011 Discovery</a:t>
            </a:r>
          </a:p>
          <a:p>
            <a:pPr marL="400050" indent="-230188" algn="l">
              <a:buFont typeface="Calibri" charset="0"/>
              <a:buChar char="•"/>
              <a:tabLst>
                <a:tab pos="627063" algn="l"/>
              </a:tabLst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Awarded Extended Phase A in 2016</a:t>
            </a:r>
          </a:p>
          <a:p>
            <a:pPr marL="400050" indent="-230188" algn="l">
              <a:buFont typeface="Calibri" charset="0"/>
              <a:buChar char="•"/>
              <a:tabLst>
                <a:tab pos="627063" algn="l"/>
              </a:tabLst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System Requirements Review/Mission Definition Review passed 2/18</a:t>
            </a:r>
          </a:p>
          <a:p>
            <a:pPr marL="400050" indent="-230188" algn="l">
              <a:buFont typeface="Calibri" charset="0"/>
              <a:buChar char="•"/>
              <a:tabLst>
                <a:tab pos="627063" algn="l"/>
              </a:tabLst>
            </a:pPr>
            <a:r>
              <a:rPr lang="en-US" sz="2400" dirty="0">
                <a:solidFill>
                  <a:srgbClr val="1364FF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Pre-KDP-B review for instrument passed 11/18</a:t>
            </a:r>
          </a:p>
          <a:p>
            <a:pPr marL="230188" indent="-230188" algn="l">
              <a:buFont typeface="Calibri" charset="0"/>
              <a:buChar char="•"/>
            </a:pPr>
            <a:endParaRPr lang="en-US" sz="2000" dirty="0">
              <a:latin typeface="Calibri" charset="0"/>
              <a:sym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33" y="1088873"/>
            <a:ext cx="3951233" cy="383872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65200" y="-182562"/>
            <a:ext cx="76454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NEOCam</a:t>
            </a:r>
          </a:p>
        </p:txBody>
      </p:sp>
    </p:spTree>
    <p:extLst>
      <p:ext uri="{BB962C8B-B14F-4D97-AF65-F5344CB8AC3E}">
        <p14:creationId xmlns:p14="http://schemas.microsoft.com/office/powerpoint/2010/main" val="748812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0B7309-B65F-5F40-B5C2-776DD2E0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6B1F-B4DB-4822-B9F0-302B62DF50F8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BFC17-0A43-8B47-B333-EDCB3C4FC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9A8641-57CA-AE4E-9443-388C4C04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53085"/>
            <a:ext cx="8686800" cy="57065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NEOCam</a:t>
            </a:r>
            <a:r>
              <a:rPr lang="en-US" dirty="0"/>
              <a:t> Is Capable of Approaching 90% for PHAs &gt;140m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C2CCC-E090-004B-BAD8-116884971BFB}"/>
              </a:ext>
            </a:extLst>
          </p:cNvPr>
          <p:cNvSpPr txBox="1"/>
          <p:nvPr/>
        </p:nvSpPr>
        <p:spPr>
          <a:xfrm>
            <a:off x="2686050" y="5791940"/>
            <a:ext cx="4393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NASA NEO SDT Report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GBO = Ground-based observatory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C374BA-B0FC-974B-840F-B4C6F6A0F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/>
          <a:stretch/>
        </p:blipFill>
        <p:spPr>
          <a:xfrm>
            <a:off x="1402551" y="1143000"/>
            <a:ext cx="6750849" cy="46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60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7431C-DC63-4547-90ED-7C6B81176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1E877-9B56-3443-B052-F55E881FB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2/3 of PHAs &gt;140 m in 5 years (goal: 90%)</a:t>
            </a:r>
          </a:p>
          <a:p>
            <a:endParaRPr lang="en-US" dirty="0"/>
          </a:p>
          <a:p>
            <a:r>
              <a:rPr lang="en-US" dirty="0"/>
              <a:t>Produce diameters &amp; compute albedos where visible data are available</a:t>
            </a:r>
          </a:p>
          <a:p>
            <a:endParaRPr lang="en-US" dirty="0"/>
          </a:p>
          <a:p>
            <a:r>
              <a:rPr lang="en-US" dirty="0"/>
              <a:t>Compute cumulative chance of impact over next century from PHAs &gt;50 m and comets</a:t>
            </a:r>
          </a:p>
          <a:p>
            <a:endParaRPr lang="en-US" dirty="0"/>
          </a:p>
          <a:p>
            <a:r>
              <a:rPr lang="en-US" dirty="0"/>
              <a:t>Deliver </a:t>
            </a:r>
            <a:r>
              <a:rPr lang="en-US" dirty="0" err="1"/>
              <a:t>tracklet</a:t>
            </a:r>
            <a:r>
              <a:rPr lang="en-US" dirty="0"/>
              <a:t> data daily; images &amp; extracted source lists every 6 months</a:t>
            </a:r>
          </a:p>
        </p:txBody>
      </p:sp>
    </p:spTree>
    <p:extLst>
      <p:ext uri="{BB962C8B-B14F-4D97-AF65-F5344CB8AC3E}">
        <p14:creationId xmlns:p14="http://schemas.microsoft.com/office/powerpoint/2010/main" val="492623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7431C-DC63-4547-90ED-7C6B81176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Cadence &amp; Follow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1E877-9B56-3443-B052-F55E881FB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</a:t>
            </a:r>
            <a:r>
              <a:rPr lang="en-US" dirty="0" err="1"/>
              <a:t>NEOCam</a:t>
            </a:r>
            <a:r>
              <a:rPr lang="en-US" dirty="0"/>
              <a:t> survey cadence is designed to produce orbits good enough to distinguish an NEO from an MBA</a:t>
            </a:r>
          </a:p>
          <a:p>
            <a:pPr lvl="1"/>
            <a:r>
              <a:rPr lang="en-US" dirty="0"/>
              <a:t>Cadence optimized for this purpose</a:t>
            </a:r>
          </a:p>
          <a:p>
            <a:endParaRPr lang="en-US" dirty="0"/>
          </a:p>
          <a:p>
            <a:r>
              <a:rPr lang="en-US" dirty="0"/>
              <a:t>Most objects are detected on many epochs spanning months or years</a:t>
            </a:r>
          </a:p>
          <a:p>
            <a:endParaRPr lang="en-US" dirty="0"/>
          </a:p>
          <a:p>
            <a:r>
              <a:rPr lang="en-US" dirty="0"/>
              <a:t>But just in case there is an object of particular interest, we have the ability to interrupt survey &amp; target </a:t>
            </a:r>
          </a:p>
          <a:p>
            <a:endParaRPr lang="en-US" dirty="0"/>
          </a:p>
          <a:p>
            <a:r>
              <a:rPr lang="en-US" dirty="0"/>
              <a:t>Survey cadence consists of a repeating pattern collected on either side of the Sun on ~2 week cycle</a:t>
            </a:r>
          </a:p>
        </p:txBody>
      </p:sp>
    </p:spTree>
    <p:extLst>
      <p:ext uri="{BB962C8B-B14F-4D97-AF65-F5344CB8AC3E}">
        <p14:creationId xmlns:p14="http://schemas.microsoft.com/office/powerpoint/2010/main" val="953710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390" y="0"/>
            <a:ext cx="5635219" cy="1143000"/>
          </a:xfrm>
        </p:spPr>
        <p:txBody>
          <a:bodyPr/>
          <a:lstStyle/>
          <a:p>
            <a:r>
              <a:rPr lang="en-US" dirty="0"/>
              <a:t>Detectors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0800"/>
            <a:ext cx="8496300" cy="248920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Partnership between Teledyne Imaging Sensors, University of Rochester, JPL</a:t>
            </a:r>
          </a:p>
          <a:p>
            <a:r>
              <a:rPr lang="en-US" dirty="0"/>
              <a:t>4 x 1 mosaic of detectors in each channel imaging simultaneously</a:t>
            </a:r>
          </a:p>
          <a:p>
            <a:r>
              <a:rPr lang="en-US" dirty="0"/>
              <a:t>Long-wavelength HgCdTe material bonded to 2048</a:t>
            </a:r>
            <a:r>
              <a:rPr lang="en-US" baseline="30000" dirty="0"/>
              <a:t>2</a:t>
            </a:r>
            <a:r>
              <a:rPr lang="en-US" dirty="0"/>
              <a:t> HAWAII-2RG readout</a:t>
            </a:r>
          </a:p>
          <a:p>
            <a:pPr lvl="1"/>
            <a:r>
              <a:rPr lang="en-US" dirty="0"/>
              <a:t>Cutoffs &gt;10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/>
              <a:t>m demonstrated to exceed </a:t>
            </a:r>
            <a:r>
              <a:rPr lang="en-US" dirty="0" err="1"/>
              <a:t>NEOCam</a:t>
            </a:r>
            <a:r>
              <a:rPr lang="en-US" dirty="0"/>
              <a:t> dark current requirements</a:t>
            </a:r>
          </a:p>
          <a:p>
            <a:r>
              <a:rPr lang="en-US" dirty="0"/>
              <a:t>Radiation testing completed at UC Davis cyclotron</a:t>
            </a:r>
          </a:p>
          <a:p>
            <a:r>
              <a:rPr lang="en-US" dirty="0"/>
              <a:t>Dorn et al. 2016, </a:t>
            </a:r>
            <a:r>
              <a:rPr lang="en-US" dirty="0" err="1"/>
              <a:t>McMurtry</a:t>
            </a:r>
            <a:r>
              <a:rPr lang="en-US" dirty="0"/>
              <a:t> et al. 2013,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3352800"/>
            <a:ext cx="4876800" cy="325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86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67" y="74083"/>
            <a:ext cx="8180388" cy="12255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Wide-field Infrared Survey Explorer (WISE)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876800" cy="4525963"/>
          </a:xfrm>
        </p:spPr>
        <p:txBody>
          <a:bodyPr>
            <a:noAutofit/>
          </a:bodyPr>
          <a:lstStyle/>
          <a:p>
            <a:pPr marL="285750" indent="-285750"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40 cm telescope orbiting Earth launched 2009</a:t>
            </a:r>
          </a:p>
          <a:p>
            <a:pPr marL="685800" lvl="1"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Design life 7 months</a:t>
            </a:r>
          </a:p>
          <a:p>
            <a:pPr marL="685800" lvl="1"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Primary science objectives NOT asteroids</a:t>
            </a:r>
          </a:p>
          <a:p>
            <a:pPr marL="685800" lvl="1"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PI Prof. Ned Wright, UCLA</a:t>
            </a:r>
          </a:p>
          <a:p>
            <a:pPr marL="285750" indent="-285750">
              <a:defRPr/>
            </a:pP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Four channels: 3.4, 4.6, 12 and 22 um</a:t>
            </a:r>
          </a:p>
          <a:p>
            <a:pPr marL="685800" lvl="1"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3.4 &amp; 4.6 um channels still operating today as NEOWISE</a:t>
            </a:r>
          </a:p>
          <a:p>
            <a:pPr marL="285750">
              <a:defRPr/>
            </a:pP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~160,000 small bodies detected to date, including ~1300 NEOs</a:t>
            </a:r>
          </a:p>
          <a:p>
            <a:pPr marL="285750">
              <a:defRPr/>
            </a:pP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defRPr/>
            </a:pP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defRPr/>
            </a:pP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22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9413" y="1489075"/>
            <a:ext cx="3268662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349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648EF5D-9375-6847-821F-9D424376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377" y="0"/>
            <a:ext cx="5635219" cy="1143000"/>
          </a:xfrm>
        </p:spPr>
        <p:txBody>
          <a:bodyPr>
            <a:normAutofit/>
          </a:bodyPr>
          <a:lstStyle/>
          <a:p>
            <a:r>
              <a:rPr lang="en-US" dirty="0"/>
              <a:t>NEOWISE NEO Discoveries Tend to Be Large &amp; Dark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824CD9-2AF4-C345-A154-C61CFFCD7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45"/>
          <a:stretch/>
        </p:blipFill>
        <p:spPr>
          <a:xfrm>
            <a:off x="572789" y="1290180"/>
            <a:ext cx="8107748" cy="54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42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6332D5-620A-F148-9801-07B833B57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70" y="893297"/>
            <a:ext cx="8984130" cy="4492065"/>
          </a:xfrm>
          <a:prstGeom prst="rect">
            <a:avLst/>
          </a:prstGeom>
        </p:spPr>
      </p:pic>
      <p:sp>
        <p:nvSpPr>
          <p:cNvPr id="15362" name="Title 1">
            <a:extLst>
              <a:ext uri="{FF2B5EF4-FFF2-40B4-BE49-F238E27FC236}">
                <a16:creationId xmlns:a16="http://schemas.microsoft.com/office/drawing/2014/main" id="{0D703879-5661-C54F-B001-7D5B7AB80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88" y="1122"/>
            <a:ext cx="8229600" cy="8921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Independent Confirmation of Diameters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E61BB39E-1E28-F74F-9FE5-7E740E5C5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70550"/>
            <a:ext cx="8229600" cy="118745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Occultation diameters taken after 2011 agree with the NEOWISE diameters to ~10%</a:t>
            </a:r>
          </a:p>
        </p:txBody>
      </p:sp>
      <p:sp>
        <p:nvSpPr>
          <p:cNvPr id="15365" name="TextBox 4">
            <a:extLst>
              <a:ext uri="{FF2B5EF4-FFF2-40B4-BE49-F238E27FC236}">
                <a16:creationId xmlns:a16="http://schemas.microsoft.com/office/drawing/2014/main" id="{F4DA7D08-EEAD-1B41-8044-3D9F88F4C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038" y="5147330"/>
            <a:ext cx="6513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latin typeface="Calibri" panose="020F0502020204030204" pitchFamily="34" charset="0"/>
              </a:rPr>
              <a:t>1.02+11%-9%                               </a:t>
            </a:r>
            <a:r>
              <a:rPr lang="en-US" alt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0.97+9%-7%</a:t>
            </a:r>
          </a:p>
        </p:txBody>
      </p:sp>
    </p:spTree>
    <p:extLst>
      <p:ext uri="{BB962C8B-B14F-4D97-AF65-F5344CB8AC3E}">
        <p14:creationId xmlns:p14="http://schemas.microsoft.com/office/powerpoint/2010/main" val="1094894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4AE5-4733-C145-A165-260F9D97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400" y="0"/>
            <a:ext cx="5635219" cy="1143000"/>
          </a:xfrm>
        </p:spPr>
        <p:txBody>
          <a:bodyPr>
            <a:normAutofit/>
          </a:bodyPr>
          <a:lstStyle/>
          <a:p>
            <a:r>
              <a:rPr lang="en-US" dirty="0"/>
              <a:t>Comparison of ~2000 WISE Asteroids to IRAS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EC9E8-F92E-D74E-B92C-296BC3C88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76" r="66463"/>
          <a:stretch/>
        </p:blipFill>
        <p:spPr>
          <a:xfrm>
            <a:off x="4296310" y="1423521"/>
            <a:ext cx="3953435" cy="4740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0BE94A-5020-4743-97F3-FBBC97D80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463" b="59626"/>
          <a:stretch/>
        </p:blipFill>
        <p:spPr>
          <a:xfrm>
            <a:off x="-1" y="1423521"/>
            <a:ext cx="4296311" cy="407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11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6051B5-97EF-AF4F-B34A-9C2540097A1E}"/>
              </a:ext>
            </a:extLst>
          </p:cNvPr>
          <p:cNvSpPr txBox="1"/>
          <p:nvPr/>
        </p:nvSpPr>
        <p:spPr>
          <a:xfrm>
            <a:off x="1223090" y="418223"/>
            <a:ext cx="6461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Comparing WISE with IRAS and </a:t>
            </a:r>
            <a:r>
              <a:rPr lang="en-US" sz="3200" b="1" dirty="0" err="1"/>
              <a:t>Akari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469952-0549-F64F-B3C4-46E20D497467}"/>
              </a:ext>
            </a:extLst>
          </p:cNvPr>
          <p:cNvSpPr txBox="1"/>
          <p:nvPr/>
        </p:nvSpPr>
        <p:spPr>
          <a:xfrm>
            <a:off x="4572000" y="1301102"/>
            <a:ext cx="163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Usui et al. 2014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BCC677-A238-0645-AA56-311876541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34" y="1301102"/>
            <a:ext cx="3438370" cy="5099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98FEDE-EAE4-B34B-ACF7-8DA07412808E}"/>
              </a:ext>
            </a:extLst>
          </p:cNvPr>
          <p:cNvSpPr txBox="1"/>
          <p:nvPr/>
        </p:nvSpPr>
        <p:spPr>
          <a:xfrm>
            <a:off x="393404" y="3083834"/>
            <a:ext cx="661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Akari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IRAS</a:t>
            </a:r>
          </a:p>
          <a:p>
            <a:r>
              <a:rPr lang="en-US" dirty="0">
                <a:solidFill>
                  <a:srgbClr val="0070C0"/>
                </a:solidFill>
              </a:rPr>
              <a:t>WISE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3E78FE-5B68-9D42-A439-F4E7FD552D0B}"/>
              </a:ext>
            </a:extLst>
          </p:cNvPr>
          <p:cNvSpPr txBox="1"/>
          <p:nvPr/>
        </p:nvSpPr>
        <p:spPr>
          <a:xfrm>
            <a:off x="4572000" y="1637806"/>
            <a:ext cx="375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1993 objects in common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99A7E3-B207-724A-AD95-548CEC08C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007" y="2215804"/>
            <a:ext cx="35941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5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NEOs: The Critical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Need to know </a:t>
            </a:r>
            <a:r>
              <a:rPr lang="en-US" b="1" dirty="0">
                <a:solidFill>
                  <a:srgbClr val="FF0000"/>
                </a:solidFill>
              </a:rPr>
              <a:t>when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impacts could occur and </a:t>
            </a:r>
            <a:r>
              <a:rPr lang="en-US" b="1" dirty="0">
                <a:solidFill>
                  <a:srgbClr val="FF0000"/>
                </a:solidFill>
              </a:rPr>
              <a:t>how bad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they will be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When:</a:t>
            </a:r>
            <a:r>
              <a:rPr lang="en-US" dirty="0"/>
              <a:t> Comes from finding objects &amp; determining good orbits for them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How bad:</a:t>
            </a:r>
            <a:r>
              <a:rPr lang="en-US" dirty="0"/>
              <a:t> Comes from measuring the impact energy (KE)</a:t>
            </a:r>
          </a:p>
          <a:p>
            <a:pPr lvl="1"/>
            <a:r>
              <a:rPr lang="en-US" dirty="0"/>
              <a:t>Impact energy scales as KE = ½ mass x </a:t>
            </a:r>
            <a:r>
              <a:rPr lang="en-US" b="1" dirty="0"/>
              <a:t>velocity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Velocity comes from orbit</a:t>
            </a:r>
          </a:p>
          <a:p>
            <a:pPr lvl="1"/>
            <a:r>
              <a:rPr lang="en-US" dirty="0"/>
              <a:t>Mass = density x volume = density x diameter</a:t>
            </a:r>
            <a:r>
              <a:rPr lang="en-US" baseline="30000" dirty="0"/>
              <a:t>3</a:t>
            </a:r>
          </a:p>
          <a:p>
            <a:pPr lvl="1"/>
            <a:r>
              <a:rPr lang="en-US" dirty="0"/>
              <a:t>Impact energy depends strongly on </a:t>
            </a:r>
            <a:r>
              <a:rPr lang="en-US" b="1" dirty="0"/>
              <a:t>diameter</a:t>
            </a:r>
            <a:r>
              <a:rPr lang="en-US" dirty="0"/>
              <a:t> (size)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F7256B1F-B4DB-4822-B9F0-302B62DF50F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2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62" y="1708269"/>
            <a:ext cx="6010927" cy="3913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1" y="185253"/>
            <a:ext cx="8830818" cy="994172"/>
          </a:xfrm>
        </p:spPr>
        <p:txBody>
          <a:bodyPr/>
          <a:lstStyle/>
          <a:p>
            <a:pPr algn="ctr"/>
            <a:r>
              <a:rPr lang="en-US" dirty="0"/>
              <a:t>Asteroid Spectral Energy Distributions Peak in the Infrared</a:t>
            </a:r>
          </a:p>
        </p:txBody>
      </p:sp>
      <p:sp>
        <p:nvSpPr>
          <p:cNvPr id="5" name="Rectangle 4"/>
          <p:cNvSpPr/>
          <p:nvPr/>
        </p:nvSpPr>
        <p:spPr>
          <a:xfrm>
            <a:off x="4937760" y="4149090"/>
            <a:ext cx="1741932" cy="534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5519264" y="2001502"/>
            <a:ext cx="573066" cy="3015641"/>
          </a:xfrm>
          <a:prstGeom prst="rect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 flipH="1">
            <a:off x="5021449" y="2001501"/>
            <a:ext cx="329184" cy="3029358"/>
          </a:xfrm>
          <a:prstGeom prst="rect">
            <a:avLst/>
          </a:prstGeom>
          <a:solidFill>
            <a:srgbClr val="00B0F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2499724" y="4139553"/>
            <a:ext cx="12584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Albedo = 3%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9724" y="3656828"/>
            <a:ext cx="12584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Albedo = 17%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75596" y="5333994"/>
            <a:ext cx="193945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charset="0"/>
                <a:ea typeface="Arial" charset="0"/>
                <a:cs typeface="Arial" charset="0"/>
              </a:rPr>
              <a:t>Wavelength (</a:t>
            </a:r>
            <a:r>
              <a:rPr lang="en-US" sz="135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m)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72259" y="2792706"/>
            <a:ext cx="193945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charset="0"/>
                <a:ea typeface="Arial" charset="0"/>
                <a:cs typeface="Arial" charset="0"/>
              </a:rPr>
              <a:t>Flux (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Jy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F7256B1F-B4DB-4822-B9F0-302B62DF50F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4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18A8E2-7C01-9543-9E37-00881EA2F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259"/>
            <a:ext cx="9144000" cy="5486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43FD10-0329-2B48-A773-42E07D2C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91" y="185253"/>
            <a:ext cx="8830818" cy="994172"/>
          </a:xfrm>
        </p:spPr>
        <p:txBody>
          <a:bodyPr/>
          <a:lstStyle/>
          <a:p>
            <a:pPr algn="ctr"/>
            <a:r>
              <a:rPr lang="en-US" dirty="0"/>
              <a:t>NEOs Are Bright in IR; Stars Less So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5160DF-6FFB-354E-A878-4F77B6AFF9D4}"/>
              </a:ext>
            </a:extLst>
          </p:cNvPr>
          <p:cNvSpPr txBox="1"/>
          <p:nvPr/>
        </p:nvSpPr>
        <p:spPr>
          <a:xfrm>
            <a:off x="7010400" y="5758329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Cyan = 3.4 microns</a:t>
            </a:r>
          </a:p>
          <a:p>
            <a:r>
              <a:rPr lang="en-US" dirty="0">
                <a:solidFill>
                  <a:srgbClr val="FFFF00"/>
                </a:solidFill>
              </a:rPr>
              <a:t>Yellow = 12 microns</a:t>
            </a:r>
          </a:p>
          <a:p>
            <a:r>
              <a:rPr lang="en-US" dirty="0">
                <a:solidFill>
                  <a:srgbClr val="FF0000"/>
                </a:solidFill>
              </a:rPr>
              <a:t>Red = 22 microns</a:t>
            </a:r>
          </a:p>
        </p:txBody>
      </p:sp>
    </p:spTree>
    <p:extLst>
      <p:ext uri="{BB962C8B-B14F-4D97-AF65-F5344CB8AC3E}">
        <p14:creationId xmlns:p14="http://schemas.microsoft.com/office/powerpoint/2010/main" val="15815614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17032</TotalTime>
  <Words>725</Words>
  <Application>Microsoft Macintosh PowerPoint</Application>
  <PresentationFormat>On-screen Show (4:3)</PresentationFormat>
  <Paragraphs>112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Calibri</vt:lpstr>
      <vt:lpstr>Calibri Light</vt:lpstr>
      <vt:lpstr>Symbol</vt:lpstr>
      <vt:lpstr>1_Office Theme</vt:lpstr>
      <vt:lpstr>NEOCam Briefing SBAG June 2018</vt:lpstr>
      <vt:lpstr>Wide-field Infrared Survey Explorer (WISE)</vt:lpstr>
      <vt:lpstr>NEOWISE NEO Discoveries Tend to Be Large &amp; Dark</vt:lpstr>
      <vt:lpstr>Independent Confirmation of Diameters</vt:lpstr>
      <vt:lpstr>Comparison of ~2000 WISE Asteroids to IRAS</vt:lpstr>
      <vt:lpstr>PowerPoint Presentation</vt:lpstr>
      <vt:lpstr>NEOs: The Critical Questions</vt:lpstr>
      <vt:lpstr>Asteroid Spectral Energy Distributions Peak in the Infrared</vt:lpstr>
      <vt:lpstr>NEOs Are Bright in IR; Stars Less So</vt:lpstr>
      <vt:lpstr>NEO Albedo Distribution</vt:lpstr>
      <vt:lpstr>Mission Summary:  NEOCam Is a Planetary Defense Mission</vt:lpstr>
      <vt:lpstr>NEOCam</vt:lpstr>
      <vt:lpstr>NEOCam Is Capable of Approaching 90% for PHAs &gt;140m </vt:lpstr>
      <vt:lpstr>Mission Objectives</vt:lpstr>
      <vt:lpstr>Cadence &amp; Follow Up</vt:lpstr>
      <vt:lpstr>Detectors</vt:lpstr>
    </vt:vector>
  </TitlesOfParts>
  <Company>JPL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NEOCam IPMT Meeting IPMT #2 Meeting  MANAGEMENT</dc:title>
  <dc:creator>Nilsen, Erik N (3120)</dc:creator>
  <cp:lastModifiedBy>Landis, Rob R. (JSC-XI411)</cp:lastModifiedBy>
  <cp:revision>258</cp:revision>
  <cp:lastPrinted>2018-04-12T15:04:21Z</cp:lastPrinted>
  <dcterms:created xsi:type="dcterms:W3CDTF">2017-07-20T22:06:46Z</dcterms:created>
  <dcterms:modified xsi:type="dcterms:W3CDTF">2019-05-09T15:53:17Z</dcterms:modified>
</cp:coreProperties>
</file>