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3" r:id="rId3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0" r:id="rId8"/>
    <p:sldId id="261" r:id="rId9"/>
    <p:sldId id="445" r:id="rId10"/>
    <p:sldId id="446" r:id="rId11"/>
    <p:sldId id="447" r:id="rId12"/>
    <p:sldId id="448" r:id="rId13"/>
    <p:sldId id="449" r:id="rId14"/>
    <p:sldId id="314" r:id="rId15"/>
    <p:sldId id="450" r:id="rId16"/>
    <p:sldId id="3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31CA5-E5A6-BE48-90C8-6D92C11BC10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B574C-706C-AD44-85DE-A4E4E60A2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7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6FAC1-BDC7-4833-9CFD-9DCF655AA348}" type="slidenum"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7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541205-ABFA-9E49-B104-2EBA0D66FDF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7C097FEF-8BD3-7A4E-90DA-60075E6839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13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13F964DB-5CDA-7346-B95C-86E2314C555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CD372427-738F-5B4A-98AC-C1E50F67965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6FAC1-BDC7-4833-9CFD-9DCF655AA348}" type="slidenum">
              <a: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2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46B2-F436-AE45-AA69-D8602055F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3DF0FB-B325-DF43-9873-774F4BDC2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51942-23CC-A145-9403-C16643B0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FE2-B8DE-DD49-AC61-3881CB6D84A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945FD-96CB-144F-8906-0B027B448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0FD8C-D564-8548-86A6-2F95927E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9F60-7BC0-AD4C-AD81-A4070C586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0F94-FB94-7549-9899-8CB1FB872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5E0E7-F41D-754B-A552-982B10A32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A81F9-5F05-B14E-AB8E-68A9A1D96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FE2-B8DE-DD49-AC61-3881CB6D84A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74BF6-3E8E-AA4E-8DC9-FE4DA704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32D3D-8AAE-6145-ABA0-5BCC1A0A4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9F60-7BC0-AD4C-AD81-A4070C586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1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DB78EE-42C6-A24E-B6F8-3160D2079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5053E-420E-9A4B-8C9D-CFBC9B765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D29A9-C6B8-634C-B327-CBF6EC77B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FE2-B8DE-DD49-AC61-3881CB6D84A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52DA8-91BB-9F47-8FC2-F02278218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77D4D-E9CF-1E47-B8AA-8ED355A2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9F60-7BC0-AD4C-AD81-A4070C586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82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676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Image" descr="Imag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645" y="-85863"/>
            <a:ext cx="12497290" cy="702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Picture 33" descr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Picture 31" descr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traight Connector 32"/>
          <p:cNvSpPr/>
          <p:nvPr userDrawn="1"/>
        </p:nvSpPr>
        <p:spPr>
          <a:xfrm>
            <a:off x="218261" y="6398941"/>
            <a:ext cx="11766165" cy="984"/>
          </a:xfrm>
          <a:prstGeom prst="line">
            <a:avLst/>
          </a:prstGeom>
          <a:ln w="12700">
            <a:solidFill>
              <a:schemeClr val="accent3">
                <a:lumOff val="44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8" name="Straight Connector 33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 w="12700">
            <a:solidFill>
              <a:schemeClr val="accent3">
                <a:lumOff val="44000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9" name="Body Level One…"/>
          <p:cNvSpPr txBox="1">
            <a:spLocks noGrp="1"/>
          </p:cNvSpPr>
          <p:nvPr>
            <p:ph type="body" idx="1"/>
          </p:nvPr>
        </p:nvSpPr>
        <p:spPr>
          <a:xfrm>
            <a:off x="318256" y="1020995"/>
            <a:ext cx="11555488" cy="4949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</a:defRPr>
            </a:lvl1pPr>
            <a:lvl2pPr>
              <a:defRPr>
                <a:solidFill>
                  <a:schemeClr val="accent3">
                    <a:lumOff val="44000"/>
                  </a:schemeClr>
                </a:solidFill>
              </a:defRPr>
            </a:lvl2pPr>
            <a:lvl3pPr>
              <a:defRPr>
                <a:solidFill>
                  <a:schemeClr val="accent3">
                    <a:lumOff val="44000"/>
                  </a:schemeClr>
                </a:solidFill>
              </a:defRPr>
            </a:lvl3pPr>
            <a:lvl4pPr>
              <a:defRPr>
                <a:solidFill>
                  <a:schemeClr val="accent3">
                    <a:lumOff val="44000"/>
                  </a:schemeClr>
                </a:solidFill>
              </a:defRPr>
            </a:lvl4pPr>
            <a:lvl5pPr>
              <a:defRPr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0" name="Title Text"/>
          <p:cNvSpPr txBox="1">
            <a:spLocks noGrp="1"/>
          </p:cNvSpPr>
          <p:nvPr>
            <p:ph type="title"/>
          </p:nvPr>
        </p:nvSpPr>
        <p:spPr>
          <a:xfrm>
            <a:off x="231799" y="93503"/>
            <a:ext cx="10347302" cy="6951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21" name="Text Box 38"/>
          <p:cNvSpPr txBox="1"/>
          <p:nvPr/>
        </p:nvSpPr>
        <p:spPr>
          <a:xfrm>
            <a:off x="222774" y="6140698"/>
            <a:ext cx="374915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defRPr sz="1000">
                <a:solidFill>
                  <a:schemeClr val="accent3">
                    <a:lumOff val="44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ESA UNCLASSIFIED - For Official Use</a:t>
            </a:r>
          </a:p>
        </p:txBody>
      </p:sp>
      <p:sp>
        <p:nvSpPr>
          <p:cNvPr id="522" name="Text Box 34"/>
          <p:cNvSpPr txBox="1"/>
          <p:nvPr userDrawn="1"/>
        </p:nvSpPr>
        <p:spPr>
          <a:xfrm>
            <a:off x="8370482" y="6140698"/>
            <a:ext cx="3598742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chemeClr val="accent3">
                    <a:lumOff val="44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GB" dirty="0"/>
              <a:t>Marco Micheli | IAWN meeting | 2024-09-17 </a:t>
            </a:r>
            <a:r>
              <a:rPr kumimoji="0" lang="en-GB" sz="1000" b="0" i="0" u="none" strike="noStrike" cap="none" spc="0" normalizeH="0" baseline="0" dirty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Verdana"/>
                <a:ea typeface="Verdana"/>
                <a:sym typeface="Verdana"/>
              </a:rPr>
              <a:t>| </a:t>
            </a:r>
            <a:r>
              <a:rPr kumimoji="0" lang="en-GB" sz="1000" b="0" i="0" u="none" strike="noStrike" cap="none" spc="0" normalizeH="0" baseline="0" dirty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rPr>
              <a:t>Slide</a:t>
            </a:r>
            <a:r>
              <a:rPr kumimoji="0" lang="en-GB" sz="1000" b="0" i="0" u="none" strike="noStrike" cap="none" spc="0" normalizeH="0" baseline="0" dirty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Verdana"/>
                <a:ea typeface="Verdana"/>
                <a:sym typeface="Verdana"/>
              </a:rPr>
              <a:t> </a:t>
            </a:r>
            <a:fld id="{71EAD4F2-866B-304A-9A50-FC7592816342}" type="slidenum">
              <a:rPr kumimoji="0" lang="en-GB" sz="1000" b="0" i="0" u="none" strike="noStrike" cap="none" spc="0" normalizeH="0" baseline="0" noProof="1" smtClean="0">
                <a:ln>
                  <a:noFill/>
                </a:ln>
                <a:solidFill>
                  <a:schemeClr val="accent3">
                    <a:lumOff val="44000"/>
                  </a:schemeClr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rPr>
              <a:pPr/>
              <a:t>‹#›</a:t>
            </a:fld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3">
                  <a:lumOff val="44000"/>
                </a:schemeClr>
              </a:solidFill>
              <a:effectLst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2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5405" y="6587564"/>
            <a:ext cx="1183568" cy="81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PDO Visual Identity.pdf" descr="PDO Visual Identity.pdf"/>
          <p:cNvPicPr>
            <a:picLocks noChangeAspect="1"/>
          </p:cNvPicPr>
          <p:nvPr/>
        </p:nvPicPr>
        <p:blipFill>
          <a:blip r:embed="rId6"/>
          <a:srcRect l="13243" t="13228" r="13261" b="10245"/>
          <a:stretch>
            <a:fillRect/>
          </a:stretch>
        </p:blipFill>
        <p:spPr>
          <a:xfrm>
            <a:off x="10043340" y="166932"/>
            <a:ext cx="526617" cy="548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49" h="21505" extrusionOk="0">
                <a:moveTo>
                  <a:pt x="10283" y="1"/>
                </a:moveTo>
                <a:cubicBezTo>
                  <a:pt x="8305" y="-25"/>
                  <a:pt x="6298" y="537"/>
                  <a:pt x="4515" y="1713"/>
                </a:cubicBezTo>
                <a:cubicBezTo>
                  <a:pt x="4097" y="1989"/>
                  <a:pt x="3881" y="2111"/>
                  <a:pt x="3721" y="2149"/>
                </a:cubicBezTo>
                <a:lnTo>
                  <a:pt x="3690" y="2180"/>
                </a:lnTo>
                <a:lnTo>
                  <a:pt x="3645" y="2165"/>
                </a:lnTo>
                <a:cubicBezTo>
                  <a:pt x="3569" y="2169"/>
                  <a:pt x="3495" y="2151"/>
                  <a:pt x="3416" y="2118"/>
                </a:cubicBezTo>
                <a:cubicBezTo>
                  <a:pt x="3255" y="2052"/>
                  <a:pt x="3010" y="1983"/>
                  <a:pt x="2866" y="1962"/>
                </a:cubicBezTo>
                <a:cubicBezTo>
                  <a:pt x="2584" y="1921"/>
                  <a:pt x="2106" y="1563"/>
                  <a:pt x="1569" y="1013"/>
                </a:cubicBezTo>
                <a:cubicBezTo>
                  <a:pt x="1382" y="821"/>
                  <a:pt x="1140" y="634"/>
                  <a:pt x="1035" y="593"/>
                </a:cubicBezTo>
                <a:cubicBezTo>
                  <a:pt x="869" y="528"/>
                  <a:pt x="850" y="552"/>
                  <a:pt x="959" y="795"/>
                </a:cubicBezTo>
                <a:cubicBezTo>
                  <a:pt x="1027" y="948"/>
                  <a:pt x="1211" y="1150"/>
                  <a:pt x="1356" y="1246"/>
                </a:cubicBezTo>
                <a:cubicBezTo>
                  <a:pt x="1500" y="1343"/>
                  <a:pt x="1615" y="1512"/>
                  <a:pt x="1615" y="1604"/>
                </a:cubicBezTo>
                <a:cubicBezTo>
                  <a:pt x="1615" y="1697"/>
                  <a:pt x="1667" y="1760"/>
                  <a:pt x="1722" y="1760"/>
                </a:cubicBezTo>
                <a:cubicBezTo>
                  <a:pt x="1880" y="1760"/>
                  <a:pt x="2213" y="2371"/>
                  <a:pt x="2195" y="2616"/>
                </a:cubicBezTo>
                <a:cubicBezTo>
                  <a:pt x="2186" y="2739"/>
                  <a:pt x="2222" y="2893"/>
                  <a:pt x="2271" y="2959"/>
                </a:cubicBezTo>
                <a:cubicBezTo>
                  <a:pt x="2510" y="3278"/>
                  <a:pt x="2478" y="3477"/>
                  <a:pt x="2058" y="4048"/>
                </a:cubicBezTo>
                <a:cubicBezTo>
                  <a:pt x="17" y="6818"/>
                  <a:pt x="-545" y="10395"/>
                  <a:pt x="547" y="13683"/>
                </a:cubicBezTo>
                <a:cubicBezTo>
                  <a:pt x="1738" y="17271"/>
                  <a:pt x="4824" y="19951"/>
                  <a:pt x="8391" y="20500"/>
                </a:cubicBezTo>
                <a:cubicBezTo>
                  <a:pt x="8883" y="20576"/>
                  <a:pt x="9572" y="20763"/>
                  <a:pt x="9917" y="20920"/>
                </a:cubicBezTo>
                <a:cubicBezTo>
                  <a:pt x="10261" y="21078"/>
                  <a:pt x="10804" y="21274"/>
                  <a:pt x="11138" y="21356"/>
                </a:cubicBezTo>
                <a:cubicBezTo>
                  <a:pt x="12025" y="21575"/>
                  <a:pt x="13006" y="21551"/>
                  <a:pt x="13991" y="21294"/>
                </a:cubicBezTo>
                <a:cubicBezTo>
                  <a:pt x="16095" y="20745"/>
                  <a:pt x="17568" y="19285"/>
                  <a:pt x="18234" y="17076"/>
                </a:cubicBezTo>
                <a:cubicBezTo>
                  <a:pt x="18376" y="16602"/>
                  <a:pt x="18637" y="15971"/>
                  <a:pt x="18813" y="15691"/>
                </a:cubicBezTo>
                <a:cubicBezTo>
                  <a:pt x="18990" y="15410"/>
                  <a:pt x="19279" y="14823"/>
                  <a:pt x="19454" y="14383"/>
                </a:cubicBezTo>
                <a:cubicBezTo>
                  <a:pt x="21055" y="10382"/>
                  <a:pt x="20197" y="5932"/>
                  <a:pt x="17242" y="2959"/>
                </a:cubicBezTo>
                <a:cubicBezTo>
                  <a:pt x="15325" y="1030"/>
                  <a:pt x="12826" y="35"/>
                  <a:pt x="10283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EBBD41-E80E-6C90-5785-AE93AAB90CE9}"/>
              </a:ext>
            </a:extLst>
          </p:cNvPr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" y="6454954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6174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5A159-A6D4-8E47-A23E-C063E9957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81" y="1123161"/>
            <a:ext cx="9143040" cy="2386476"/>
          </a:xfrm>
        </p:spPr>
        <p:txBody>
          <a:bodyPr anchor="b"/>
          <a:lstStyle>
            <a:lvl1pPr algn="ctr">
              <a:defRPr sz="725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B1429-AF4A-F64D-9D40-54EC8085D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481" y="3601794"/>
            <a:ext cx="9143040" cy="1656903"/>
          </a:xfrm>
        </p:spPr>
        <p:txBody>
          <a:bodyPr/>
          <a:lstStyle>
            <a:lvl1pPr marL="0" indent="0" algn="ctr">
              <a:buNone/>
              <a:defRPr sz="2903"/>
            </a:lvl1pPr>
            <a:lvl2pPr marL="552938" indent="0" algn="ctr">
              <a:buNone/>
              <a:defRPr sz="2419"/>
            </a:lvl2pPr>
            <a:lvl3pPr marL="1105875" indent="0" algn="ctr">
              <a:buNone/>
              <a:defRPr sz="2177"/>
            </a:lvl3pPr>
            <a:lvl4pPr marL="1658813" indent="0" algn="ctr">
              <a:buNone/>
              <a:defRPr sz="1935"/>
            </a:lvl4pPr>
            <a:lvl5pPr marL="2211751" indent="0" algn="ctr">
              <a:buNone/>
              <a:defRPr sz="1935"/>
            </a:lvl5pPr>
            <a:lvl6pPr marL="2764688" indent="0" algn="ctr">
              <a:buNone/>
              <a:defRPr sz="1935"/>
            </a:lvl6pPr>
            <a:lvl7pPr marL="3317626" indent="0" algn="ctr">
              <a:buNone/>
              <a:defRPr sz="1935"/>
            </a:lvl7pPr>
            <a:lvl8pPr marL="3870564" indent="0" algn="ctr">
              <a:buNone/>
              <a:defRPr sz="1935"/>
            </a:lvl8pPr>
            <a:lvl9pPr marL="4423501" indent="0" algn="ctr">
              <a:buNone/>
              <a:defRPr sz="19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6DFE0-41A2-354D-8C72-D30C0F0385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854C9-7693-2F46-9624-EB35D930308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FB31-D274-0245-BD2E-FB873648BE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993B59-435C-9F44-938A-8789DEEBD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934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763EF-67A6-D44C-B7FD-9DD5B6A7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A506B-4357-7E4A-BBED-B667F438D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FF17F-0821-EA47-A2DE-1BF4A9805D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F911B-A554-6149-8B03-28134E7AB58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ECF65-4F57-0442-9B35-82236923B2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4BF046-0CEC-B64A-91A0-B26CD42C89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449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34AD2-4DC3-3847-8B2B-A87E7D7BE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1710661"/>
            <a:ext cx="10515839" cy="2851100"/>
          </a:xfrm>
        </p:spPr>
        <p:txBody>
          <a:bodyPr anchor="b"/>
          <a:lstStyle>
            <a:lvl1pPr>
              <a:defRPr sz="725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73DAC-D31A-0348-B365-3E8DE4A75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361" y="4588640"/>
            <a:ext cx="10515839" cy="1501387"/>
          </a:xfrm>
        </p:spPr>
        <p:txBody>
          <a:bodyPr/>
          <a:lstStyle>
            <a:lvl1pPr marL="0" indent="0">
              <a:buNone/>
              <a:defRPr sz="2903"/>
            </a:lvl1pPr>
            <a:lvl2pPr marL="552938" indent="0">
              <a:buNone/>
              <a:defRPr sz="2419"/>
            </a:lvl2pPr>
            <a:lvl3pPr marL="1105875" indent="0">
              <a:buNone/>
              <a:defRPr sz="2177"/>
            </a:lvl3pPr>
            <a:lvl4pPr marL="1658813" indent="0">
              <a:buNone/>
              <a:defRPr sz="1935"/>
            </a:lvl4pPr>
            <a:lvl5pPr marL="2211751" indent="0">
              <a:buNone/>
              <a:defRPr sz="1935"/>
            </a:lvl5pPr>
            <a:lvl6pPr marL="2764688" indent="0">
              <a:buNone/>
              <a:defRPr sz="1935"/>
            </a:lvl6pPr>
            <a:lvl7pPr marL="3317626" indent="0">
              <a:buNone/>
              <a:defRPr sz="1935"/>
            </a:lvl7pPr>
            <a:lvl8pPr marL="3870564" indent="0">
              <a:buNone/>
              <a:defRPr sz="1935"/>
            </a:lvl8pPr>
            <a:lvl9pPr marL="4423501" indent="0">
              <a:buNone/>
              <a:defRPr sz="19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7AAB2-1173-7F4C-813F-BB9F119444C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B0EA-574C-AE48-B7A1-72B67D4F848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AEB04-A4B3-A041-9AE8-46CB919101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26C1C9-5F3E-9E4B-9F14-DD4C82A0C4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965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DB03-DA62-EA4E-B4FF-2073083A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9A0D5-9B76-F54B-A361-837115D21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641" y="1605064"/>
            <a:ext cx="5391360" cy="39742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FC72E-D881-EF4D-9C2E-5BAA347B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4321" y="1605064"/>
            <a:ext cx="5393279" cy="39742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0C9D7-126F-D247-AE3C-0AAF7DB30C7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90418-0E76-F64D-980E-BA065E20456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25251-3AE1-2149-8AD8-FF984A22CE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387DE90-39F9-0D47-AA47-8317CBA302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67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B7CA-D43B-D844-A832-F52454CB1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364788"/>
            <a:ext cx="10515839" cy="13266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91BDF-B17E-7F4F-9E4E-DD066B800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41" y="1681861"/>
            <a:ext cx="5159039" cy="823652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2938" indent="0">
              <a:buNone/>
              <a:defRPr sz="2419" b="1"/>
            </a:lvl2pPr>
            <a:lvl3pPr marL="1105875" indent="0">
              <a:buNone/>
              <a:defRPr sz="2177" b="1"/>
            </a:lvl3pPr>
            <a:lvl4pPr marL="1658813" indent="0">
              <a:buNone/>
              <a:defRPr sz="1935" b="1"/>
            </a:lvl4pPr>
            <a:lvl5pPr marL="2211751" indent="0">
              <a:buNone/>
              <a:defRPr sz="1935" b="1"/>
            </a:lvl5pPr>
            <a:lvl6pPr marL="2764688" indent="0">
              <a:buNone/>
              <a:defRPr sz="1935" b="1"/>
            </a:lvl6pPr>
            <a:lvl7pPr marL="3317626" indent="0">
              <a:buNone/>
              <a:defRPr sz="1935" b="1"/>
            </a:lvl7pPr>
            <a:lvl8pPr marL="3870564" indent="0">
              <a:buNone/>
              <a:defRPr sz="1935" b="1"/>
            </a:lvl8pPr>
            <a:lvl9pPr marL="4423501" indent="0">
              <a:buNone/>
              <a:defRPr sz="19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7099F-3045-F144-B5E6-49FB6E2F0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041" y="2505513"/>
            <a:ext cx="5159039" cy="368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51B55B-20BD-684B-BCCF-0E1A8CA78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801" y="1681861"/>
            <a:ext cx="5182079" cy="823652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2938" indent="0">
              <a:buNone/>
              <a:defRPr sz="2419" b="1"/>
            </a:lvl2pPr>
            <a:lvl3pPr marL="1105875" indent="0">
              <a:buNone/>
              <a:defRPr sz="2177" b="1"/>
            </a:lvl3pPr>
            <a:lvl4pPr marL="1658813" indent="0">
              <a:buNone/>
              <a:defRPr sz="1935" b="1"/>
            </a:lvl4pPr>
            <a:lvl5pPr marL="2211751" indent="0">
              <a:buNone/>
              <a:defRPr sz="1935" b="1"/>
            </a:lvl5pPr>
            <a:lvl6pPr marL="2764688" indent="0">
              <a:buNone/>
              <a:defRPr sz="1935" b="1"/>
            </a:lvl6pPr>
            <a:lvl7pPr marL="3317626" indent="0">
              <a:buNone/>
              <a:defRPr sz="1935" b="1"/>
            </a:lvl7pPr>
            <a:lvl8pPr marL="3870564" indent="0">
              <a:buNone/>
              <a:defRPr sz="1935" b="1"/>
            </a:lvl8pPr>
            <a:lvl9pPr marL="4423501" indent="0">
              <a:buNone/>
              <a:defRPr sz="19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2D722-167B-C84A-ABED-83B1A0B58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801" y="2505513"/>
            <a:ext cx="5182079" cy="368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C50CF6-270B-FC40-86EC-B9368CF81C5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400FC-0335-B44A-8FB3-04145C5760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67D361-753E-454C-BA36-A1D705C520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F93BD31-EC8A-FA42-A47F-E115489974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697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22C2B-61BC-9F44-9781-0892B0045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CEE5A-D30A-2145-9008-C17328F597A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E0754F-0DB2-EA4D-8855-CA5D99B1E3D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ABB7A-C8DB-5C4D-8423-6CA91BB571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BC68CB-9309-B943-BDD7-E36C925153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34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26A8-7B79-6240-A5A5-0437EF16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93AF5-A8DD-E341-BA00-B448D02B8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BBFF-E7BB-6E4F-9AF4-EC7493EB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FE2-B8DE-DD49-AC61-3881CB6D84A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D88A7-B13E-9E4C-BF76-B735D8D02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7C55A-2EB9-1940-B163-FF80C27E1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9F60-7BC0-AD4C-AD81-A4070C586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3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54ED2-5242-6C42-B2D3-6AC28DB4F9A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8470B-A480-6647-B12D-A3336B374F9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6A62F-C085-1546-903E-C563E8E575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796128-CAC5-C14A-A265-BA9FD58D6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895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204D9-E8B1-4042-9BC1-0B443752C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6833D-5718-7E47-864B-6AB202BEF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>
              <a:defRPr sz="3870"/>
            </a:lvl1pPr>
            <a:lvl2pPr>
              <a:defRPr sz="3386"/>
            </a:lvl2pPr>
            <a:lvl3pPr>
              <a:defRPr sz="2903"/>
            </a:lvl3pPr>
            <a:lvl4pPr>
              <a:defRPr sz="2419"/>
            </a:lvl4pPr>
            <a:lvl5pPr>
              <a:defRPr sz="2419"/>
            </a:lvl5pPr>
            <a:lvl6pPr>
              <a:defRPr sz="2419"/>
            </a:lvl6pPr>
            <a:lvl7pPr>
              <a:defRPr sz="2419"/>
            </a:lvl7pPr>
            <a:lvl8pPr>
              <a:defRPr sz="2419"/>
            </a:lvl8pPr>
            <a:lvl9pPr>
              <a:defRPr sz="24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C81BA-08F0-F941-987B-EF9DC592B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B3BA-A53D-9D46-AB2F-24DC9BD7EA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9D9CD-54D1-F945-A80D-1099B5EE1AD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A4C9B-A680-2044-BEC1-852F1AD201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B79C3E-316F-C94D-95F7-CB3D2AD7C7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869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354B-B5E6-5C4A-B6F6-BD8A547F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0B86A-1BA1-AA4E-9A32-8B0E204986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 marL="0" indent="0">
              <a:buNone/>
              <a:defRPr sz="3870"/>
            </a:lvl1pPr>
            <a:lvl2pPr marL="552938" indent="0">
              <a:buNone/>
              <a:defRPr sz="3386"/>
            </a:lvl2pPr>
            <a:lvl3pPr marL="1105875" indent="0">
              <a:buNone/>
              <a:defRPr sz="2903"/>
            </a:lvl3pPr>
            <a:lvl4pPr marL="1658813" indent="0">
              <a:buNone/>
              <a:defRPr sz="2419"/>
            </a:lvl4pPr>
            <a:lvl5pPr marL="2211751" indent="0">
              <a:buNone/>
              <a:defRPr sz="2419"/>
            </a:lvl5pPr>
            <a:lvl6pPr marL="2764688" indent="0">
              <a:buNone/>
              <a:defRPr sz="2419"/>
            </a:lvl6pPr>
            <a:lvl7pPr marL="3317626" indent="0">
              <a:buNone/>
              <a:defRPr sz="2419"/>
            </a:lvl7pPr>
            <a:lvl8pPr marL="3870564" indent="0">
              <a:buNone/>
              <a:defRPr sz="2419"/>
            </a:lvl8pPr>
            <a:lvl9pPr marL="4423501" indent="0">
              <a:buNone/>
              <a:defRPr sz="241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8274D0-26BD-2D42-8391-06BD5E3F9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9076B-57A7-344C-87F5-6AD30511420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A8433-ABB1-A54A-986B-48CFA6BE861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08594-2A09-8644-89EF-B3EA2B863F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F2ED81-AF7C-0C44-8182-910ACA937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167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6C77-F0AC-BD42-964F-80FAF8F6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856879-2298-4342-B9DD-C4F0BEFB1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72267-A2F8-2C4D-858C-F992D785F3B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CB97C-5C4A-F643-883F-FE2C098EB5A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DA7F4-AA82-F94C-BC9E-0CC8B51027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CF4DB7F-8D1D-7F4F-B98D-08AF3B1F1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317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8076EB-DCA4-9B43-8365-FC4EA57C9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5840" y="272631"/>
            <a:ext cx="2741760" cy="53066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CF2FE-2822-354C-8D64-958168A9F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8641" y="272631"/>
            <a:ext cx="8042879" cy="53066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F942B-EFD4-6B4D-88D4-B914D3922F7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B50B6-3D26-0047-8530-4C303771C15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FC8E-3D59-F641-AB15-6E7997ACF7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114B39-C0A1-5546-BA4C-704614B40D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376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7217-32F0-8746-A62E-A0C4F449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41" y="272631"/>
            <a:ext cx="10968959" cy="11423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8265EE-5903-AC4C-AF26-4B20D8EB7ED1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864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60214-F41F-D64F-B1E7-FAF2EB77F9E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70240" y="6247461"/>
            <a:ext cx="3863040" cy="470384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25BD3-EC71-3642-A70E-17E8F67D0F6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4176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fld id="{E3B962C7-31EE-CC40-8A9A-1AABF6BA36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76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E59B-8BD9-4B41-8839-65CE4CEF9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B5A57-A7EC-714F-ADD3-472065AA2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2F910-9A20-A249-8CD1-3D4EC78F3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FE2-B8DE-DD49-AC61-3881CB6D84A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0C11B-4B93-EC40-9F47-2F73297D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CA817-F6A9-4940-917B-95B452AE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9F60-7BC0-AD4C-AD81-A4070C586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4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F87C-59A7-D949-B883-7A1581DB0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9AF9F-518B-2842-A9DD-E49D0D4C6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9605DE-BA72-9844-9BFD-E68BD74C0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28110-D878-D24D-81AE-1DEB8292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FE2-B8DE-DD49-AC61-3881CB6D84A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0EE0E-AA17-244B-9B69-1725FBDF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9FA13-EDD9-674A-A85B-8BAC224DC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9F60-7BC0-AD4C-AD81-A4070C586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0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76878-9158-FF4D-B245-B6706A36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92CEC-1926-2B4A-BD91-4FB1B978C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9864C-0723-D041-8812-C5022F7E0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1A78E8-3BF4-8742-AA83-846B3AFCD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9C9284-A6C1-D347-BFE5-3903FCD68C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9C8E36-6C4B-994A-9D61-3AE7BCBB0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FE2-B8DE-DD49-AC61-3881CB6D84A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895910-5380-3D4E-B4BB-FA01D2DE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B339D1-908B-F142-91FC-C822A337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9F60-7BC0-AD4C-AD81-A4070C586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34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8B6D-7181-4542-8C11-5AEA2A158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DDF131-DA93-EB45-B2C8-0C110B43C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FE2-B8DE-DD49-AC61-3881CB6D84A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0DA6E-CE9E-D14F-8AE8-E0EAD3841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D1AC4-F2BA-DE45-9498-0F333980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9F60-7BC0-AD4C-AD81-A4070C586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5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63F93B-B81F-3A4C-856E-76EF904A7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FE2-B8DE-DD49-AC61-3881CB6D84A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B4F1AA-7D45-FA40-9F51-5B2B5B38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A2097-B817-1740-AABF-75F5034EA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9F60-7BC0-AD4C-AD81-A4070C586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75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CF7B7-C5C6-4D47-B245-5D399DCDB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74112-7300-B14F-84D3-7D0BA7580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6BD1A-453D-734A-9A4A-231E15429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D5037-7BFD-1A46-AE6D-9F32E96AE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FE2-B8DE-DD49-AC61-3881CB6D84A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1F87D-02E9-9A49-8F37-89A60845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FF49C-AD7C-E34A-877E-E7D03D74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9F60-7BC0-AD4C-AD81-A4070C586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8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2765-C2FA-E647-81AC-25EE9FFA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32D654-0669-FC42-9C9A-075E61623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96A9E3-9B06-2E49-9641-83C38B89C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CB87D-E796-6C43-B105-6B3AE4706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FE2-B8DE-DD49-AC61-3881CB6D84A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F4C09-92D1-AF4D-8253-4CEC11F86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62660-51C3-FB41-83E8-3A738C53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9F60-7BC0-AD4C-AD81-A4070C586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74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theme" Target="../theme/theme2.xml"/><Relationship Id="rId21" Type="http://schemas.openxmlformats.org/officeDocument/2006/relationships/image" Target="../media/image18.png"/><Relationship Id="rId34" Type="http://schemas.openxmlformats.org/officeDocument/2006/relationships/image" Target="../media/image31.emf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8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919B3F-B97F-954A-9659-35581B13B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D66DA-1D4E-6340-B007-7D7B9ED7A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13533-1D59-4C47-855D-8832AC4AD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5CFE2-B8DE-DD49-AC61-3881CB6D84A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88445-C14B-2544-ACD5-29C30D57E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3D356-5D2C-BC4B-AD53-F9D86284E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A9F60-7BC0-AD4C-AD81-A4070C586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4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1" descr="Picture 61"/>
          <p:cNvPicPr>
            <a:picLocks noChangeAspect="1"/>
          </p:cNvPicPr>
          <p:nvPr/>
        </p:nvPicPr>
        <p:blipFill>
          <a:blip r:embed="rId4"/>
          <a:srcRect t="93306"/>
          <a:stretch>
            <a:fillRect/>
          </a:stretch>
        </p:blipFill>
        <p:spPr>
          <a:xfrm>
            <a:off x="0" y="6398941"/>
            <a:ext cx="12192000" cy="459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33" descr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488" y="-215904"/>
            <a:ext cx="2095201" cy="131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4" descr="Picture 34"/>
          <p:cNvPicPr>
            <a:picLocks noChangeAspect="1"/>
          </p:cNvPicPr>
          <p:nvPr/>
        </p:nvPicPr>
        <p:blipFill>
          <a:blip r:embed="rId6"/>
          <a:srcRect l="6504" t="15320" r="4098" b="16253"/>
          <a:stretch>
            <a:fillRect/>
          </a:stretch>
        </p:blipFill>
        <p:spPr>
          <a:xfrm>
            <a:off x="10937898" y="6398941"/>
            <a:ext cx="1085752" cy="4590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" name="Group 35"/>
          <p:cNvGrpSpPr/>
          <p:nvPr/>
        </p:nvGrpSpPr>
        <p:grpSpPr>
          <a:xfrm>
            <a:off x="219599" y="6570478"/>
            <a:ext cx="6826668" cy="111520"/>
            <a:chOff x="0" y="0"/>
            <a:chExt cx="6826665" cy="111519"/>
          </a:xfrm>
        </p:grpSpPr>
        <p:pic>
          <p:nvPicPr>
            <p:cNvPr id="5" name="Picture 36" descr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37" descr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8528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38" descr="Picture 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62759" y="-1"/>
              <a:ext cx="163907" cy="108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39" descr="Picture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83398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40" descr="Picture 4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9262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41" descr="Picture 4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58203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42" descr="Picture 4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7497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43" descr="Picture 4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16029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44" descr="Picture 4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24878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Picture 45" descr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99687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Picture 46" descr="Picture 4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77046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Picture 47" descr="Picture 4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235564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Picture 48" descr="Picture 4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512926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Picture 49" descr="Picture 4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790286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Picture 50" descr="Picture 50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067644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Picture 51" descr="Picture 5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346203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Picture 52" descr="Picture 5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627359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Picture 53" descr="Picture 53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911118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Picture 54" descr="Picture 54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187178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Picture 55" descr="Picture 55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467034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Picture 56" descr="Picture 5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748191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Picture 57" descr="Picture 57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303532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Picture 58" descr="Picture 58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858266" y="3175"/>
              <a:ext cx="163907" cy="10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" name="Picture 59" descr="Picture 59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263058" y="1907"/>
              <a:ext cx="163386" cy="10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" name="Picture 1" descr="Picture 1"/>
          <p:cNvPicPr>
            <a:picLocks noChangeAspect="1"/>
          </p:cNvPicPr>
          <p:nvPr/>
        </p:nvPicPr>
        <p:blipFill>
          <a:blip r:embed="rId4"/>
          <a:srcRect b="87137"/>
          <a:stretch>
            <a:fillRect/>
          </a:stretch>
        </p:blipFill>
        <p:spPr>
          <a:xfrm>
            <a:off x="0" y="-1"/>
            <a:ext cx="12192000" cy="882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63" descr="Picture 63"/>
          <p:cNvPicPr>
            <a:picLocks noChangeAspect="1"/>
          </p:cNvPicPr>
          <p:nvPr/>
        </p:nvPicPr>
        <p:blipFill>
          <a:blip r:embed="rId4"/>
          <a:srcRect t="93306"/>
          <a:stretch>
            <a:fillRect/>
          </a:stretch>
        </p:blipFill>
        <p:spPr>
          <a:xfrm>
            <a:off x="0" y="6398941"/>
            <a:ext cx="12192000" cy="459059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ext Box 38"/>
          <p:cNvSpPr txBox="1"/>
          <p:nvPr/>
        </p:nvSpPr>
        <p:spPr>
          <a:xfrm>
            <a:off x="222774" y="6140698"/>
            <a:ext cx="374915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defRPr sz="1000">
                <a:solidFill>
                  <a:srgbClr val="8197A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ESA UNCLASSIFIED - For Official Use</a:t>
            </a:r>
          </a:p>
        </p:txBody>
      </p:sp>
      <p:pic>
        <p:nvPicPr>
          <p:cNvPr id="34" name="Picture 58" descr="Picture 5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ext Box 34"/>
          <p:cNvSpPr txBox="1"/>
          <p:nvPr/>
        </p:nvSpPr>
        <p:spPr>
          <a:xfrm>
            <a:off x="3287245" y="6140698"/>
            <a:ext cx="8681980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8197A6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GB" dirty="0"/>
              <a:t>Marco Micheli | IAWN meeting | 2024-09-17 | </a:t>
            </a:r>
            <a:r>
              <a:rPr kumimoji="0" lang="en-GB" sz="1000" b="0" i="0" u="none" strike="noStrike" cap="none" spc="0" normalizeH="0" baseline="0" dirty="0">
                <a:ln>
                  <a:noFill/>
                </a:ln>
                <a:solidFill>
                  <a:srgbClr val="8197A6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rPr>
              <a:t>Slide</a:t>
            </a:r>
            <a:r>
              <a:rPr lang="en-GB" dirty="0"/>
              <a:t> </a:t>
            </a:r>
            <a:fld id="{71EAD4F2-866B-304A-9A50-FC7592816342}" type="slidenum">
              <a:rPr kumimoji="0" lang="en-GB" sz="1000" b="0" i="0" u="none" strike="noStrike" cap="none" spc="0" normalizeH="0" baseline="0" noProof="1" smtClean="0">
                <a:ln>
                  <a:noFill/>
                </a:ln>
                <a:solidFill>
                  <a:srgbClr val="8197A6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rPr>
              <a:pPr/>
              <a:t>‹#›</a:t>
            </a:fld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rgbClr val="8197A6"/>
              </a:solidFill>
              <a:effectLst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" name="Body Level One…"/>
          <p:cNvSpPr txBox="1">
            <a:spLocks noGrp="1"/>
          </p:cNvSpPr>
          <p:nvPr>
            <p:ph type="body" idx="1"/>
          </p:nvPr>
        </p:nvSpPr>
        <p:spPr>
          <a:xfrm>
            <a:off x="317500" y="1016000"/>
            <a:ext cx="11557000" cy="4952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2pPr marL="635000" indent="-254000">
              <a:buSzPct val="100000"/>
              <a:buChar char="•"/>
            </a:lvl2pPr>
            <a:lvl3pPr marL="1016000" indent="-254000">
              <a:buSzPct val="100000"/>
              <a:buChar char="‣"/>
            </a:lvl3pPr>
            <a:lvl4pPr marL="1397000" indent="-254000">
              <a:buSzPct val="100000"/>
              <a:buChar char="-"/>
            </a:lvl4pPr>
            <a:lvl5pPr marL="1778000" indent="-254000">
              <a:buSzPct val="100000"/>
              <a:buChar char="✓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228600" y="92074"/>
            <a:ext cx="10346532" cy="69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pic>
        <p:nvPicPr>
          <p:cNvPr id="38" name="Image" descr="Image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825405" y="6587564"/>
            <a:ext cx="1183568" cy="81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PDO Visual Identity.pdf" descr="PDO Visual Identity.pdf"/>
          <p:cNvPicPr>
            <a:picLocks noChangeAspect="1"/>
          </p:cNvPicPr>
          <p:nvPr/>
        </p:nvPicPr>
        <p:blipFill>
          <a:blip r:embed="rId33"/>
          <a:srcRect l="13243" t="13228" r="13261" b="10245"/>
          <a:stretch>
            <a:fillRect/>
          </a:stretch>
        </p:blipFill>
        <p:spPr>
          <a:xfrm>
            <a:off x="10043340" y="166932"/>
            <a:ext cx="526617" cy="548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49" h="21505" extrusionOk="0">
                <a:moveTo>
                  <a:pt x="10283" y="1"/>
                </a:moveTo>
                <a:cubicBezTo>
                  <a:pt x="8305" y="-25"/>
                  <a:pt x="6298" y="537"/>
                  <a:pt x="4515" y="1713"/>
                </a:cubicBezTo>
                <a:cubicBezTo>
                  <a:pt x="4097" y="1989"/>
                  <a:pt x="3881" y="2111"/>
                  <a:pt x="3721" y="2149"/>
                </a:cubicBezTo>
                <a:lnTo>
                  <a:pt x="3690" y="2180"/>
                </a:lnTo>
                <a:lnTo>
                  <a:pt x="3645" y="2165"/>
                </a:lnTo>
                <a:cubicBezTo>
                  <a:pt x="3569" y="2169"/>
                  <a:pt x="3495" y="2151"/>
                  <a:pt x="3416" y="2118"/>
                </a:cubicBezTo>
                <a:cubicBezTo>
                  <a:pt x="3255" y="2052"/>
                  <a:pt x="3010" y="1983"/>
                  <a:pt x="2866" y="1962"/>
                </a:cubicBezTo>
                <a:cubicBezTo>
                  <a:pt x="2584" y="1921"/>
                  <a:pt x="2106" y="1563"/>
                  <a:pt x="1569" y="1013"/>
                </a:cubicBezTo>
                <a:cubicBezTo>
                  <a:pt x="1382" y="821"/>
                  <a:pt x="1140" y="634"/>
                  <a:pt x="1035" y="593"/>
                </a:cubicBezTo>
                <a:cubicBezTo>
                  <a:pt x="869" y="528"/>
                  <a:pt x="850" y="552"/>
                  <a:pt x="959" y="795"/>
                </a:cubicBezTo>
                <a:cubicBezTo>
                  <a:pt x="1027" y="948"/>
                  <a:pt x="1211" y="1150"/>
                  <a:pt x="1356" y="1246"/>
                </a:cubicBezTo>
                <a:cubicBezTo>
                  <a:pt x="1500" y="1343"/>
                  <a:pt x="1615" y="1512"/>
                  <a:pt x="1615" y="1604"/>
                </a:cubicBezTo>
                <a:cubicBezTo>
                  <a:pt x="1615" y="1697"/>
                  <a:pt x="1667" y="1760"/>
                  <a:pt x="1722" y="1760"/>
                </a:cubicBezTo>
                <a:cubicBezTo>
                  <a:pt x="1880" y="1760"/>
                  <a:pt x="2213" y="2371"/>
                  <a:pt x="2195" y="2616"/>
                </a:cubicBezTo>
                <a:cubicBezTo>
                  <a:pt x="2186" y="2739"/>
                  <a:pt x="2222" y="2893"/>
                  <a:pt x="2271" y="2959"/>
                </a:cubicBezTo>
                <a:cubicBezTo>
                  <a:pt x="2510" y="3278"/>
                  <a:pt x="2478" y="3477"/>
                  <a:pt x="2058" y="4048"/>
                </a:cubicBezTo>
                <a:cubicBezTo>
                  <a:pt x="17" y="6818"/>
                  <a:pt x="-545" y="10395"/>
                  <a:pt x="547" y="13683"/>
                </a:cubicBezTo>
                <a:cubicBezTo>
                  <a:pt x="1738" y="17271"/>
                  <a:pt x="4824" y="19951"/>
                  <a:pt x="8391" y="20500"/>
                </a:cubicBezTo>
                <a:cubicBezTo>
                  <a:pt x="8883" y="20576"/>
                  <a:pt x="9572" y="20763"/>
                  <a:pt x="9917" y="20920"/>
                </a:cubicBezTo>
                <a:cubicBezTo>
                  <a:pt x="10261" y="21078"/>
                  <a:pt x="10804" y="21274"/>
                  <a:pt x="11138" y="21356"/>
                </a:cubicBezTo>
                <a:cubicBezTo>
                  <a:pt x="12025" y="21575"/>
                  <a:pt x="13006" y="21551"/>
                  <a:pt x="13991" y="21294"/>
                </a:cubicBezTo>
                <a:cubicBezTo>
                  <a:pt x="16095" y="20745"/>
                  <a:pt x="17568" y="19285"/>
                  <a:pt x="18234" y="17076"/>
                </a:cubicBezTo>
                <a:cubicBezTo>
                  <a:pt x="18376" y="16602"/>
                  <a:pt x="18637" y="15971"/>
                  <a:pt x="18813" y="15691"/>
                </a:cubicBezTo>
                <a:cubicBezTo>
                  <a:pt x="18990" y="15410"/>
                  <a:pt x="19279" y="14823"/>
                  <a:pt x="19454" y="14383"/>
                </a:cubicBezTo>
                <a:cubicBezTo>
                  <a:pt x="21055" y="10382"/>
                  <a:pt x="20197" y="5932"/>
                  <a:pt x="17242" y="2959"/>
                </a:cubicBezTo>
                <a:cubicBezTo>
                  <a:pt x="15325" y="1030"/>
                  <a:pt x="12826" y="35"/>
                  <a:pt x="10283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7DE6B6-9A43-6517-8ABE-8E7ED9C109A7}"/>
              </a:ext>
            </a:extLst>
          </p:cNvPr>
          <p:cNvPicPr/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" y="6454954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0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/>
  <p:txStyles>
    <p:title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457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914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1371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1828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91440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91440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91440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91440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91440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5pPr>
      <a:lvl6pPr marL="3532187" marR="0" indent="-471487" algn="l" defTabSz="914400" latinLnBrk="0">
        <a:lnSpc>
          <a:spcPct val="119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6pPr>
      <a:lvl7pPr marL="3989387" marR="0" indent="-471487" algn="l" defTabSz="914400" latinLnBrk="0">
        <a:lnSpc>
          <a:spcPct val="119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7pPr>
      <a:lvl8pPr marL="4446587" marR="0" indent="-471487" algn="l" defTabSz="914400" latinLnBrk="0">
        <a:lnSpc>
          <a:spcPct val="119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8pPr>
      <a:lvl9pPr marL="4903787" marR="0" indent="-471487" algn="l" defTabSz="914400" latinLnBrk="0">
        <a:lnSpc>
          <a:spcPct val="119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457200" algn="r" defTabSz="91440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914400" algn="r" defTabSz="91440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371600" algn="r" defTabSz="91440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1828800" algn="r" defTabSz="91440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2286000" algn="r" defTabSz="91440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2743200" algn="r" defTabSz="91440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3200400" algn="r" defTabSz="91440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3657600" algn="r" defTabSz="91440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8A8F51E2-CDE1-4F4A-9C76-1A813C915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2631"/>
            <a:ext cx="10968959" cy="114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77C2846D-12BC-8648-8ABD-A19F3FE5D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5064"/>
            <a:ext cx="10968959" cy="397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402BCD-7D72-8A4F-AF01-E9D12F46599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461"/>
            <a:ext cx="283776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</a:tabLst>
              <a:defRPr sz="1693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91A856-F821-1A49-9041-5C1007A0865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461"/>
            <a:ext cx="386304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</a:tabLst>
              <a:defRPr sz="1693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0022357-5AFB-534C-B234-D3AA141281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461"/>
            <a:ext cx="2837760" cy="4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</a:tabLst>
              <a:defRPr sz="1693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614611F1-F2E0-A24B-96F9-83E77D4CDA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59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552938" rtl="0" fontAlgn="base" hangingPunct="0">
        <a:lnSpc>
          <a:spcPct val="93000"/>
        </a:lnSpc>
        <a:spcBef>
          <a:spcPts val="16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5321" kern="1200">
          <a:solidFill>
            <a:srgbClr val="000000"/>
          </a:solidFill>
          <a:latin typeface="+mj-lt"/>
          <a:ea typeface="+mj-ea"/>
          <a:cs typeface="+mj-cs"/>
        </a:defRPr>
      </a:lvl1pPr>
      <a:lvl2pPr marL="898524" indent="-345586" algn="ctr" defTabSz="552938" rtl="0" fontAlgn="base" hangingPunct="0">
        <a:lnSpc>
          <a:spcPct val="93000"/>
        </a:lnSpc>
        <a:spcBef>
          <a:spcPts val="16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532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382344" indent="-276469" algn="ctr" defTabSz="552938" rtl="0" fontAlgn="base" hangingPunct="0">
        <a:lnSpc>
          <a:spcPct val="93000"/>
        </a:lnSpc>
        <a:spcBef>
          <a:spcPts val="16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532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935282" indent="-276469" algn="ctr" defTabSz="552938" rtl="0" fontAlgn="base" hangingPunct="0">
        <a:lnSpc>
          <a:spcPct val="93000"/>
        </a:lnSpc>
        <a:spcBef>
          <a:spcPts val="16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532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488220" indent="-276469" algn="ctr" defTabSz="552938" rtl="0" fontAlgn="base" hangingPunct="0">
        <a:lnSpc>
          <a:spcPct val="93000"/>
        </a:lnSpc>
        <a:spcBef>
          <a:spcPts val="16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532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3041157" indent="-276469" algn="ctr" defTabSz="552938" rtl="0" fontAlgn="base" hangingPunct="0">
        <a:lnSpc>
          <a:spcPct val="93000"/>
        </a:lnSpc>
        <a:spcBef>
          <a:spcPts val="16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532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3594095" indent="-276469" algn="ctr" defTabSz="552938" rtl="0" fontAlgn="base" hangingPunct="0">
        <a:lnSpc>
          <a:spcPct val="93000"/>
        </a:lnSpc>
        <a:spcBef>
          <a:spcPts val="16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532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4147033" indent="-276469" algn="ctr" defTabSz="552938" rtl="0" fontAlgn="base" hangingPunct="0">
        <a:lnSpc>
          <a:spcPct val="93000"/>
        </a:lnSpc>
        <a:spcBef>
          <a:spcPts val="16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532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4699970" indent="-276469" algn="ctr" defTabSz="552938" rtl="0" fontAlgn="base" hangingPunct="0">
        <a:lnSpc>
          <a:spcPct val="93000"/>
        </a:lnSpc>
        <a:spcBef>
          <a:spcPts val="16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532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414703" indent="-414703" algn="l" defTabSz="552938" rtl="0" fontAlgn="base" hangingPunct="0">
        <a:lnSpc>
          <a:spcPct val="93000"/>
        </a:lnSpc>
        <a:spcBef>
          <a:spcPts val="1723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3870" kern="1200">
          <a:solidFill>
            <a:srgbClr val="000000"/>
          </a:solidFill>
          <a:latin typeface="+mn-lt"/>
          <a:ea typeface="+mn-ea"/>
          <a:cs typeface="+mn-cs"/>
        </a:defRPr>
      </a:lvl1pPr>
      <a:lvl2pPr marL="898524" indent="-345586" algn="l" defTabSz="552938" rtl="0" fontAlgn="base" hangingPunct="0">
        <a:lnSpc>
          <a:spcPct val="93000"/>
        </a:lnSpc>
        <a:spcBef>
          <a:spcPts val="1376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3386" kern="1200">
          <a:solidFill>
            <a:srgbClr val="000000"/>
          </a:solidFill>
          <a:latin typeface="+mn-lt"/>
          <a:ea typeface="+mn-ea"/>
          <a:cs typeface="+mn-cs"/>
        </a:defRPr>
      </a:lvl2pPr>
      <a:lvl3pPr marL="1382344" indent="-276469" algn="l" defTabSz="552938" rtl="0" fontAlgn="base" hangingPunct="0">
        <a:lnSpc>
          <a:spcPct val="93000"/>
        </a:lnSpc>
        <a:spcBef>
          <a:spcPts val="1044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3pPr>
      <a:lvl4pPr marL="1935282" indent="-276469" algn="l" defTabSz="552938" rtl="0" fontAlgn="base" hangingPunct="0">
        <a:lnSpc>
          <a:spcPct val="93000"/>
        </a:lnSpc>
        <a:spcBef>
          <a:spcPts val="695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2419" kern="1200">
          <a:solidFill>
            <a:srgbClr val="000000"/>
          </a:solidFill>
          <a:latin typeface="+mn-lt"/>
          <a:ea typeface="+mn-ea"/>
          <a:cs typeface="+mn-cs"/>
        </a:defRPr>
      </a:lvl4pPr>
      <a:lvl5pPr marL="2488220" indent="-276469" algn="l" defTabSz="552938" rtl="0" fontAlgn="base" hangingPunct="0">
        <a:lnSpc>
          <a:spcPct val="93000"/>
        </a:lnSpc>
        <a:spcBef>
          <a:spcPts val="348"/>
        </a:spcBef>
        <a:spcAft>
          <a:spcPts val="16"/>
        </a:spcAft>
        <a:buClr>
          <a:srgbClr val="000000"/>
        </a:buClr>
        <a:buSzPct val="100000"/>
        <a:buFont typeface="Times New Roman" panose="02020603050405020304" pitchFamily="18" charset="0"/>
        <a:defRPr sz="2419" kern="1200">
          <a:solidFill>
            <a:srgbClr val="000000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35579-5347-7647-BE03-A92A8A222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67" y="1122362"/>
            <a:ext cx="11469511" cy="1821253"/>
          </a:xfrm>
        </p:spPr>
        <p:txBody>
          <a:bodyPr>
            <a:normAutofit fontScale="90000"/>
          </a:bodyPr>
          <a:lstStyle/>
          <a:p>
            <a:r>
              <a:rPr lang="en-US" dirty="0"/>
              <a:t>An IAWN Comet Observing Campaign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8EF49-DACB-5C4B-8BA5-6E97D8704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3422" y="4696178"/>
            <a:ext cx="9674578" cy="561622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Gerbs</a:t>
            </a:r>
            <a:r>
              <a:rPr lang="en-US" dirty="0"/>
              <a:t> Bauer (UMD), Vishnu Reddy (Univ. of Arizona), Davide </a:t>
            </a:r>
            <a:r>
              <a:rPr lang="en-US" dirty="0" err="1"/>
              <a:t>Farnocchia</a:t>
            </a:r>
            <a:r>
              <a:rPr lang="en-US" dirty="0"/>
              <a:t> (JPL), Marco </a:t>
            </a:r>
            <a:r>
              <a:rPr lang="en-US" dirty="0" err="1"/>
              <a:t>Micheli</a:t>
            </a:r>
            <a:r>
              <a:rPr lang="en-US" dirty="0"/>
              <a:t> (ESA), Dave </a:t>
            </a:r>
            <a:r>
              <a:rPr lang="en-US" dirty="0" err="1"/>
              <a:t>Tholen</a:t>
            </a:r>
            <a:r>
              <a:rPr lang="en-US" dirty="0"/>
              <a:t> (</a:t>
            </a:r>
            <a:r>
              <a:rPr lang="en-US" dirty="0" err="1"/>
              <a:t>UHIfA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7294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3A97D-6525-AE5B-B6D4-701D600F9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“Good” astrometry</a:t>
            </a:r>
          </a:p>
        </p:txBody>
      </p:sp>
      <p:pic>
        <p:nvPicPr>
          <p:cNvPr id="5" name="Picture 4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5600B4C7-7307-DD9D-EA9B-709909FD8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4" y="1727352"/>
            <a:ext cx="5842000" cy="4381500"/>
          </a:xfrm>
          <a:prstGeom prst="rect">
            <a:avLst/>
          </a:prstGeom>
        </p:spPr>
      </p:pic>
      <p:pic>
        <p:nvPicPr>
          <p:cNvPr id="7" name="Picture 6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CD54E491-FAE4-2689-EAC1-47F2C11FD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646" y="1727352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68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3A97D-6525-AE5B-B6D4-701D600F9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“Generic” astrometry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0B4C7-7307-DD9D-EA9B-709909FD8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5354" y="1727352"/>
            <a:ext cx="5842000" cy="438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54E491-FAE4-2689-EAC1-47F2C11FDB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4646" y="1727352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78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ish comet trailing dust and gas as it travels through space.">
            <a:extLst>
              <a:ext uri="{FF2B5EF4-FFF2-40B4-BE49-F238E27FC236}">
                <a16:creationId xmlns:a16="http://schemas.microsoft.com/office/drawing/2014/main" id="{3B3C83AE-50B5-FA14-F740-AA211AB67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6" t="22247" r="22404" b="22334"/>
          <a:stretch/>
        </p:blipFill>
        <p:spPr bwMode="auto">
          <a:xfrm>
            <a:off x="4155605" y="1795078"/>
            <a:ext cx="3520750" cy="33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397" y="980728"/>
            <a:ext cx="11664000" cy="5097600"/>
          </a:xfrm>
        </p:spPr>
        <p:txBody>
          <a:bodyPr/>
          <a:lstStyle/>
          <a:p>
            <a:r>
              <a:rPr lang="en-GB" dirty="0"/>
              <a:t>Comet astrometry requires </a:t>
            </a:r>
            <a:r>
              <a:rPr lang="en-GB" dirty="0">
                <a:solidFill>
                  <a:schemeClr val="accent1"/>
                </a:solidFill>
              </a:rPr>
              <a:t>good imaging resolution</a:t>
            </a:r>
            <a:r>
              <a:rPr lang="en-GB" dirty="0"/>
              <a:t>, to properly locate the “false nucleus”.</a:t>
            </a:r>
          </a:p>
          <a:p>
            <a:r>
              <a:rPr lang="en-GB" dirty="0"/>
              <a:t>Good resolution, in turns, requires </a:t>
            </a:r>
            <a:r>
              <a:rPr lang="en-GB" dirty="0">
                <a:solidFill>
                  <a:schemeClr val="accent1"/>
                </a:solidFill>
              </a:rPr>
              <a:t>good seeing</a:t>
            </a:r>
            <a:r>
              <a:rPr lang="en-GB" dirty="0"/>
              <a:t>! Here’s why: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800" dirty="0"/>
          </a:p>
          <a:p>
            <a:r>
              <a:rPr lang="en-GB" dirty="0"/>
              <a:t>Small-scale features of the comet coma are blurred by seeing.</a:t>
            </a:r>
          </a:p>
          <a:p>
            <a:r>
              <a:rPr lang="en-GB" dirty="0"/>
              <a:t>If they are asymmetric, this </a:t>
            </a:r>
            <a:r>
              <a:rPr lang="en-GB" dirty="0">
                <a:solidFill>
                  <a:schemeClr val="accent1"/>
                </a:solidFill>
              </a:rPr>
              <a:t>shifts the centroid</a:t>
            </a:r>
            <a:r>
              <a:rPr lang="en-GB" dirty="0"/>
              <a:t>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0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19536" y="-411262"/>
            <a:ext cx="7992888" cy="1824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small" spc="0" normalizeH="0" baseline="0" noProof="0">
              <a:ln>
                <a:noFill/>
              </a:ln>
              <a:solidFill>
                <a:srgbClr val="0098DB"/>
              </a:solidFill>
              <a:effectLst/>
              <a:uLnTx/>
              <a:uFillTx/>
              <a:latin typeface="Calibri"/>
              <a:ea typeface="ＭＳ Ｐゴシック" charset="-128"/>
              <a:cs typeface="Calibri"/>
              <a:sym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intrinsic limitation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AD492-AC6A-7493-946D-BF1F32B30175}"/>
              </a:ext>
            </a:extLst>
          </p:cNvPr>
          <p:cNvSpPr txBox="1"/>
          <p:nvPr/>
        </p:nvSpPr>
        <p:spPr>
          <a:xfrm>
            <a:off x="6103579" y="5117328"/>
            <a:ext cx="1572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NASA, ESA, D. </a:t>
            </a:r>
            <a:r>
              <a:rPr kumimoji="0" lang="en-GB" sz="800" b="0" i="1" u="none" strike="noStrike" kern="0" cap="none" spc="0" normalizeH="0" baseline="0" noProof="0" dirty="0" err="1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Jewitt</a:t>
            </a:r>
            <a:r>
              <a:rPr kumimoji="0" lang="en-GB" sz="800" b="0" i="1" u="none" strike="noStrike" kern="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(UCLA)</a:t>
            </a:r>
          </a:p>
        </p:txBody>
      </p:sp>
      <p:pic>
        <p:nvPicPr>
          <p:cNvPr id="1026" name="Picture 2" descr="bluish comet trailing dust and gas as it travels through space.">
            <a:extLst>
              <a:ext uri="{FF2B5EF4-FFF2-40B4-BE49-F238E27FC236}">
                <a16:creationId xmlns:a16="http://schemas.microsoft.com/office/drawing/2014/main" id="{765423A7-D0A0-0ABC-4A7F-6CDFCE4C2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6" t="22247" r="22404" b="22334"/>
          <a:stretch/>
        </p:blipFill>
        <p:spPr bwMode="auto">
          <a:xfrm>
            <a:off x="4155605" y="1797096"/>
            <a:ext cx="3520750" cy="33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9782A9F-EA32-AEBC-988A-31FDD382B196}"/>
              </a:ext>
            </a:extLst>
          </p:cNvPr>
          <p:cNvSpPr/>
          <p:nvPr/>
        </p:nvSpPr>
        <p:spPr>
          <a:xfrm>
            <a:off x="4960218" y="3944657"/>
            <a:ext cx="429208" cy="41676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D817ED-FFC0-F7A2-9B7B-AA5DBB0C3E31}"/>
              </a:ext>
            </a:extLst>
          </p:cNvPr>
          <p:cNvSpPr/>
          <p:nvPr/>
        </p:nvSpPr>
        <p:spPr>
          <a:xfrm>
            <a:off x="5062858" y="4187250"/>
            <a:ext cx="156068" cy="152400"/>
          </a:xfrm>
          <a:prstGeom prst="ellipse">
            <a:avLst/>
          </a:prstGeom>
          <a:noFill/>
          <a:ln w="25400" cap="flat">
            <a:solidFill>
              <a:srgbClr val="00B05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F2A2225-5B10-2C2C-288D-2C2909A3EF30}"/>
              </a:ext>
            </a:extLst>
          </p:cNvPr>
          <p:cNvCxnSpPr>
            <a:cxnSpLocks/>
          </p:cNvCxnSpPr>
          <p:nvPr/>
        </p:nvCxnSpPr>
        <p:spPr>
          <a:xfrm flipV="1">
            <a:off x="5138896" y="4137891"/>
            <a:ext cx="40023" cy="12930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368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3550ABED-19CC-A141-8356-D83FCD6352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8834" y="272631"/>
            <a:ext cx="10970496" cy="833251"/>
          </a:xfrm>
          <a:ln/>
        </p:spPr>
        <p:txBody>
          <a:bodyPr vert="horz" wrap="square" lIns="0" tIns="47307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  <a:tab pos="7188190" algn="l"/>
                <a:tab pos="7741128" algn="l"/>
                <a:tab pos="8294065" algn="l"/>
                <a:tab pos="8847003" algn="l"/>
                <a:tab pos="9399941" algn="l"/>
                <a:tab pos="9952878" algn="l"/>
                <a:tab pos="10505816" algn="l"/>
              </a:tabLst>
            </a:pPr>
            <a:r>
              <a:rPr lang="en-US" altLang="en-US"/>
              <a:t>103P/Hartley on 2010 November 1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F09FDB8E-6CF3-584D-A3F6-B2C523BD3C40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976680" y="1105881"/>
            <a:ext cx="6911758" cy="57521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373" rIns="0" bIns="0" numCol="1" anchor="ctr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Aperture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Radius      x        y       dx      dy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pixels    pixel    pixel   pixel   pixel     flux       SNR    Right Ascension   Declination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5.0     457.93   547.74    0.07    0.07   571776.9    746.86   06 56 29.502    +11 48 57.64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4.9     457.93   547.74    0.07    0.06   561781.0    742.41   06 56 29.502    +11 48 57.64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4.8     457.92   547.75    0.07    0.06   554534.5    741.46   06 56 29.502    +11 48 57.64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4.7     457.91   547.74    0.07    0.06   537056.2    727.41   06 56 29.502    +11 48 57.64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4.6     457.90   547.73    0.07    0.06   527547.4    720.75   06 56 29.503    +11 48 57.63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4.5     457.89   547.72    0.07    0.06   516630.5    711.59   06 56 29.503    +11 48 57.63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4.4     457.87   547.72    0.06    0.06   508411.7    707.61   06 56 29.503    +11 48 57.63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4.3     457.86   547.69    0.06    0.06   493136.6    700.88   06 56 29.504    +11 48 57.62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4.2     457.86   547.70    0.06    0.06   486585.9    698.67   06 56 29.504    +11 48 57.62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4.1     457.82   547.70    0.06    0.05   467277.4    686.76   06 56 29.505    +11 48 57.62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4.0     457.82   547.69    0.05    0.05   455231.3    669.60   06 56 29.505    +11 48 57.62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3.9     457.80   547.67    0.05    0.05   444869.3    663.28   06 56 29.506    +11 48 57.61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3.8     457.81   547.67    0.05    0.05   430415.5    657.56   06 56 29.505    +11 48 57.61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3.7     457.81   547.67    0.05    0.05   420681.9    649.92   06 56 29.505    +11 48 57.61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3.6     457.80   547.66    0.05    0.05   407299.6    642.73   06 56 29.506    +11 48 57.60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3.5     457.79   547.65    0.05    0.05   393633.3    622.53   06 56 29.506    +11 48 57.60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3.4     457.76   547.64    0.05    0.05   378889.1    615.14   06 56 29.507    +11 48 57.59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3.3     457.74   547.63    0.05    0.05   367940.4    609.39   06 56 29.507    +11 48 57.59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3.2     457.70   547.61    0.04    0.04   353450.3    597.43   06 56 29.509    +11 48 57.58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3.1     457.71   547.60    0.04    0.04   339323.1    581.86   06 56 29.508    +11 48 57.58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3.0     457.71   547.60    0.04    0.04   333665.3    578.01   06 56 29.508    +11 48 57.58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2.9     457.71   547.60    0.04    0.04   320351.7    566.35   06 56 29.508    +11 48 57.58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2.8     457.71   547.60    0.04    0.04   312374.0    548.42   06 56 29.508    +11 48 57.58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2.7     457.67   547.57    0.04    0.04   282065.0    532.82   06 56 29.509    +11 48 57.56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2.6     457.67   547.57    0.04    0.04   272435.8    519.77   06 56 29.509    +11 48 57.56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2.5     457.67   547.55    0.04    0.04   258472.3    509.21   06 56 29.509    +11 48 57.55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2.4     457.67   547.53    0.04    0.04   247262.7    494.93   06 56 29.509    +11 48 57.54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2.3     457.63   547.53    0.03    0.03   223467.3    462.68   06 56 29.511    +11 48 57.54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2.2     457.62   547.52    0.03    0.03   212628.4    447.79   06 56 29.511    +11 48 57.54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2.1     457.62   547.52    0.04    0.04   205986.2    444.58   06 56 29.511    +11 48 57.54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2.0     457.60   547.50    0.03    0.04   187058.7    427.38   06 56 29.512    +11 48 57.53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1.9     457.60   547.50    0.03    0.04   180076.4    407.28   06 56 29.512    +11 48 57.53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1.8     457.60   547.50    0.04    0.04   171499.8    383.19   06 56 29.512    +11 48 57.53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1.7     457.60   547.50    0.04    0.04   164126.2    362.98   06 56 29.512    +11 48 57.53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r>
              <a:rPr lang="en-US" altLang="en-US" sz="968">
                <a:latin typeface="Courier New" panose="02070309020205020404" pitchFamily="49" charset="0"/>
              </a:rPr>
              <a:t>  1.6     457.59   547.50    0.04    0.04   149584.2    340.24   06 56 29.512    +11 48 57.53</a:t>
            </a:r>
          </a:p>
          <a:p>
            <a:pPr marL="0" indent="0">
              <a:lnSpc>
                <a:spcPct val="94000"/>
              </a:lnSpc>
              <a:spcBef>
                <a:spcPts val="16"/>
              </a:spcBef>
              <a:tabLst>
                <a:tab pos="552938" algn="l"/>
                <a:tab pos="1105875" algn="l"/>
                <a:tab pos="1658813" algn="l"/>
                <a:tab pos="2211751" algn="l"/>
                <a:tab pos="2764688" algn="l"/>
                <a:tab pos="3317626" algn="l"/>
                <a:tab pos="3870564" algn="l"/>
                <a:tab pos="4423501" algn="l"/>
                <a:tab pos="4976439" algn="l"/>
                <a:tab pos="5529377" algn="l"/>
                <a:tab pos="6082314" algn="l"/>
                <a:tab pos="6635252" algn="l"/>
              </a:tabLst>
            </a:pPr>
            <a:endParaRPr lang="en-US" altLang="en-US" sz="968">
              <a:latin typeface="Courier New" panose="02070309020205020404" pitchFamily="49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3A440A1D-3071-F842-9A98-446539564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6" y="1637703"/>
            <a:ext cx="4423525" cy="442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397" y="980728"/>
            <a:ext cx="11664000" cy="5097600"/>
          </a:xfrm>
        </p:spPr>
        <p:txBody>
          <a:bodyPr/>
          <a:lstStyle/>
          <a:p>
            <a:pPr algn="just"/>
            <a:endParaRPr lang="en-GB" sz="600" dirty="0"/>
          </a:p>
          <a:p>
            <a:pPr algn="just">
              <a:lnSpc>
                <a:spcPct val="100000"/>
              </a:lnSpc>
            </a:pPr>
            <a:r>
              <a:rPr lang="en-GB" dirty="0"/>
              <a:t>A lot of </a:t>
            </a:r>
            <a:r>
              <a:rPr lang="en-GB" dirty="0" err="1"/>
              <a:t>astrometrists</a:t>
            </a:r>
            <a:r>
              <a:rPr lang="en-GB" dirty="0"/>
              <a:t> nowadays use </a:t>
            </a:r>
            <a:r>
              <a:rPr lang="en-GB" dirty="0">
                <a:solidFill>
                  <a:schemeClr val="accent1"/>
                </a:solidFill>
              </a:rPr>
              <a:t>pre-made tools </a:t>
            </a:r>
            <a:r>
              <a:rPr lang="en-GB" dirty="0"/>
              <a:t>(e.g. </a:t>
            </a:r>
            <a:r>
              <a:rPr lang="en-GB" dirty="0" err="1"/>
              <a:t>Astrometrica</a:t>
            </a:r>
            <a:r>
              <a:rPr lang="en-GB" dirty="0"/>
              <a:t>, Tycho Tracker), which cannot be modified to automatically implement the technique just presented.</a:t>
            </a:r>
          </a:p>
          <a:p>
            <a:pPr algn="just">
              <a:lnSpc>
                <a:spcPct val="100000"/>
              </a:lnSpc>
            </a:pPr>
            <a:endParaRPr lang="en-GB" dirty="0"/>
          </a:p>
          <a:p>
            <a:pPr algn="just">
              <a:lnSpc>
                <a:spcPct val="100000"/>
              </a:lnSpc>
            </a:pPr>
            <a:r>
              <a:rPr lang="en-GB" dirty="0"/>
              <a:t>Can we obtain a good approximation anyway? Yes!</a:t>
            </a:r>
          </a:p>
          <a:p>
            <a:pPr algn="just">
              <a:lnSpc>
                <a:spcPct val="100000"/>
              </a:lnSpc>
            </a:pPr>
            <a:endParaRPr lang="en-GB" dirty="0"/>
          </a:p>
          <a:p>
            <a:pPr algn="just">
              <a:lnSpc>
                <a:spcPct val="100000"/>
              </a:lnSpc>
            </a:pPr>
            <a:endParaRPr lang="en-GB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19536" y="-411262"/>
            <a:ext cx="7992888" cy="1824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small" spc="0" normalizeH="0" baseline="0" noProof="0">
              <a:ln>
                <a:noFill/>
              </a:ln>
              <a:solidFill>
                <a:srgbClr val="0098DB"/>
              </a:solidFill>
              <a:effectLst/>
              <a:uLnTx/>
              <a:uFillTx/>
              <a:latin typeface="Calibri"/>
              <a:ea typeface="ＭＳ Ｐゴシック" charset="-128"/>
              <a:cs typeface="Calibri"/>
              <a:sym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we do this with common tools?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EC9EA-8BB0-0B59-4E17-CEA2E73C5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444" y="2012100"/>
            <a:ext cx="3285396" cy="3865172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8AE9580-147B-E00F-19E6-6826FB91E0ED}"/>
              </a:ext>
            </a:extLst>
          </p:cNvPr>
          <p:cNvSpPr txBox="1">
            <a:spLocks/>
          </p:cNvSpPr>
          <p:nvPr/>
        </p:nvSpPr>
        <p:spPr>
          <a:xfrm>
            <a:off x="198397" y="2593909"/>
            <a:ext cx="7813489" cy="337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marL="0" marR="0" indent="0" algn="l" defTabSz="914400" latinLnBrk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635000" marR="0" indent="-254000" algn="l" defTabSz="914400" latinLnBrk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1016000" marR="0" indent="-254000" algn="l" defTabSz="914400" latinLnBrk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‣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1397000" marR="0" indent="-254000" algn="l" defTabSz="914400" latinLnBrk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1778000" marR="0" indent="-254000" algn="l" defTabSz="914400" latinLnBrk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✓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3532187" marR="0" indent="-471487" algn="l" defTabSz="914400" latinLnBrk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3989387" marR="0" indent="-471487" algn="l" defTabSz="914400" latinLnBrk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4446587" marR="0" indent="-471487" algn="l" defTabSz="914400" latinLnBrk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4903787" marR="0" indent="-471487" algn="l" defTabSz="914400" latinLnBrk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Most programs allow the user to change the aperture used to extract the astrometry.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For example,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Astrometrica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offers this setting: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 user can replicate the shrinking aperture method by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changing the aperture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in the program settings, and repeating the same astrometric measurement with different radii.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The measurements can then be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extrapolated to zero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aperture.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CF2214-F6CE-516B-7F1D-510354651DB8}"/>
              </a:ext>
            </a:extLst>
          </p:cNvPr>
          <p:cNvSpPr/>
          <p:nvPr/>
        </p:nvSpPr>
        <p:spPr>
          <a:xfrm>
            <a:off x="9119114" y="2618789"/>
            <a:ext cx="317244" cy="354564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BD3C488-86B3-14FF-F7A6-1B92D57DA02F}"/>
              </a:ext>
            </a:extLst>
          </p:cNvPr>
          <p:cNvSpPr/>
          <p:nvPr/>
        </p:nvSpPr>
        <p:spPr>
          <a:xfrm>
            <a:off x="6512475" y="3566837"/>
            <a:ext cx="541175" cy="261257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A72A7-29E9-42A5-2E31-223AF91199FB}"/>
              </a:ext>
            </a:extLst>
          </p:cNvPr>
          <p:cNvSpPr txBox="1"/>
          <p:nvPr/>
        </p:nvSpPr>
        <p:spPr>
          <a:xfrm>
            <a:off x="9906064" y="5883504"/>
            <a:ext cx="1572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0" cap="none" spc="0" normalizeH="0" baseline="0" noProof="0" dirty="0">
                <a:ln>
                  <a:noFill/>
                </a:ln>
                <a:solidFill>
                  <a:srgbClr val="0098D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H. Raab</a:t>
            </a:r>
          </a:p>
        </p:txBody>
      </p:sp>
    </p:spTree>
    <p:extLst>
      <p:ext uri="{BB962C8B-B14F-4D97-AF65-F5344CB8AC3E}">
        <p14:creationId xmlns:p14="http://schemas.microsoft.com/office/powerpoint/2010/main" val="193855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35579-5347-7647-BE03-A92A8A222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1217"/>
            <a:ext cx="9144000" cy="119495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Why Comets?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8EF49-DACB-5C4B-8BA5-6E97D8704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170" y="2248182"/>
            <a:ext cx="11299371" cy="4038601"/>
          </a:xfrm>
        </p:spPr>
        <p:txBody>
          <a:bodyPr>
            <a:normAutofit fontScale="85000" lnSpcReduction="20000"/>
          </a:bodyPr>
          <a:lstStyle/>
          <a:p>
            <a:pPr algn="l"/>
            <a:endParaRPr lang="en-US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Comets are a challenge for astrometry, so we are planning on an IAWN campaign:</a:t>
            </a:r>
          </a:p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Today we will introduce the problems with comet astrometry.</a:t>
            </a:r>
          </a:p>
          <a:p>
            <a:pPr marL="457200" indent="-457200" algn="l">
              <a:buFont typeface="+mj-lt"/>
              <a:buAutoNum type="arabicPeriod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the Spring of 2025, we plan to hold a workshop to discuss methods to improve comet astrometry.</a:t>
            </a:r>
          </a:p>
          <a:p>
            <a:pPr marL="457200" indent="-457200" algn="l">
              <a:buFont typeface="+mj-lt"/>
              <a:buAutoNum type="arabicPeriod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Later in 2025, we plan to conduct an observing campaign of a comet (if nature provides). </a:t>
            </a:r>
          </a:p>
        </p:txBody>
      </p:sp>
    </p:spTree>
    <p:extLst>
      <p:ext uri="{BB962C8B-B14F-4D97-AF65-F5344CB8AC3E}">
        <p14:creationId xmlns:p14="http://schemas.microsoft.com/office/powerpoint/2010/main" val="245292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35579-5347-7647-BE03-A92A8A222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508" y="-29945"/>
            <a:ext cx="5077216" cy="612373"/>
          </a:xfrm>
        </p:spPr>
        <p:txBody>
          <a:bodyPr>
            <a:no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Comet Basics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8EF49-DACB-5C4B-8BA5-6E97D8704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154" y="3925677"/>
            <a:ext cx="11473544" cy="3111231"/>
          </a:xfrm>
        </p:spPr>
        <p:txBody>
          <a:bodyPr>
            <a:normAutofit fontScale="77500" lnSpcReduction="20000"/>
          </a:bodyPr>
          <a:lstStyle/>
          <a:p>
            <a:pPr algn="l"/>
            <a:endParaRPr lang="en-US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Definition of a Comet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– Any small body that has a gas or dust coma (phenomenological). 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Traditional Classifications: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Long-Period comets (LPCs): Comets that have an orbital period of </a:t>
            </a:r>
            <a:r>
              <a:rPr lang="en-US" sz="2600" u="sng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200 years. </a:t>
            </a:r>
          </a:p>
          <a:p>
            <a:pPr lvl="1" algn="l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Other Subclassifications: </a:t>
            </a:r>
          </a:p>
          <a:p>
            <a:pPr lvl="1" algn="l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Inner Oort Cloud (a ~ 2000-20000 AU), Oort Cloud Comets (a~ 20000-200000 AU), Inter-Stellar Comets.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Short Period Comets (SPCs): Comets that have an orbital period of &lt; 200 years. </a:t>
            </a:r>
          </a:p>
          <a:p>
            <a:pPr lvl="1" algn="l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Other Subclassifications: </a:t>
            </a:r>
          </a:p>
          <a:p>
            <a:pPr lvl="1" algn="l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Jupiter Family Comets (JFCs,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&lt;40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P&lt; 20 years), Halley Type Comets (HTCs, Period &gt; 20 years), Active Centaurs (about 13% of all Centaurs), Main Belt Comets,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Sungrazing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comets.</a:t>
            </a:r>
          </a:p>
          <a:p>
            <a:pPr algn="l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omet in space with many colorful lights&#10;&#10;Description automatically generated">
            <a:extLst>
              <a:ext uri="{FF2B5EF4-FFF2-40B4-BE49-F238E27FC236}">
                <a16:creationId xmlns:a16="http://schemas.microsoft.com/office/drawing/2014/main" id="{7BDB9355-9C5E-AF4C-9807-5886C2A03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99" y="928225"/>
            <a:ext cx="2901591" cy="29015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3488BA-2B5F-F942-82D7-26EA40BC5169}"/>
              </a:ext>
            </a:extLst>
          </p:cNvPr>
          <p:cNvSpPr txBox="1"/>
          <p:nvPr/>
        </p:nvSpPr>
        <p:spPr>
          <a:xfrm>
            <a:off x="421243" y="3829816"/>
            <a:ext cx="3411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thelas" panose="02000503000000020003" pitchFamily="2" charset="77"/>
              </a:rPr>
              <a:t>67P near 2021 perihelion, CSS from CATCH 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B3A105C-B715-0E46-B4D4-E9DF023EC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193" y="867920"/>
            <a:ext cx="3974807" cy="2981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BF3760-5A28-2441-AB91-78356A51E75F}"/>
              </a:ext>
            </a:extLst>
          </p:cNvPr>
          <p:cNvSpPr txBox="1"/>
          <p:nvPr/>
        </p:nvSpPr>
        <p:spPr>
          <a:xfrm>
            <a:off x="4237083" y="3865791"/>
            <a:ext cx="3411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thelas" panose="02000503000000020003" pitchFamily="2" charset="77"/>
              </a:rPr>
              <a:t>C/2020 F3 NEOWISE discovery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06989-80EA-974D-B77E-CC44DC1C7CBD}"/>
              </a:ext>
            </a:extLst>
          </p:cNvPr>
          <p:cNvSpPr txBox="1"/>
          <p:nvPr/>
        </p:nvSpPr>
        <p:spPr>
          <a:xfrm>
            <a:off x="601899" y="580691"/>
            <a:ext cx="275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thelas" panose="02000503000000020003" pitchFamily="2" charset="77"/>
              </a:rPr>
              <a:t>“Typical”  Short-period comet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7C1576-2C7A-3C4D-8009-8B236CB79825}"/>
              </a:ext>
            </a:extLst>
          </p:cNvPr>
          <p:cNvSpPr txBox="1"/>
          <p:nvPr/>
        </p:nvSpPr>
        <p:spPr>
          <a:xfrm>
            <a:off x="4563790" y="560143"/>
            <a:ext cx="275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thelas" panose="02000503000000020003" pitchFamily="2" charset="77"/>
              </a:rPr>
              <a:t>“Typical”  Long-period comet</a:t>
            </a:r>
          </a:p>
        </p:txBody>
      </p:sp>
      <p:pic>
        <p:nvPicPr>
          <p:cNvPr id="15" name="Picture 14" descr="A bright light in the sky&#10;&#10;Description automatically generated">
            <a:extLst>
              <a:ext uri="{FF2B5EF4-FFF2-40B4-BE49-F238E27FC236}">
                <a16:creationId xmlns:a16="http://schemas.microsoft.com/office/drawing/2014/main" id="{85050509-E1D3-DE4D-B59F-5FCE9AB83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378" y="888468"/>
            <a:ext cx="3344320" cy="2941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8EE6A4-71C6-4449-8FA2-CBC56251DCC6}"/>
              </a:ext>
            </a:extLst>
          </p:cNvPr>
          <p:cNvSpPr txBox="1"/>
          <p:nvPr/>
        </p:nvSpPr>
        <p:spPr>
          <a:xfrm>
            <a:off x="8632706" y="3874354"/>
            <a:ext cx="3411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thelas" panose="02000503000000020003" pitchFamily="2" charset="77"/>
              </a:rPr>
              <a:t>JWST image of 238P/READ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3EC59-D818-9744-91D9-8D73EE381297}"/>
              </a:ext>
            </a:extLst>
          </p:cNvPr>
          <p:cNvSpPr txBox="1"/>
          <p:nvPr/>
        </p:nvSpPr>
        <p:spPr>
          <a:xfrm>
            <a:off x="8741433" y="552639"/>
            <a:ext cx="275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thelas" panose="02000503000000020003" pitchFamily="2" charset="77"/>
              </a:rPr>
              <a:t>“Non-Typical”  Main-Belt comet</a:t>
            </a:r>
          </a:p>
        </p:txBody>
      </p:sp>
    </p:spTree>
    <p:extLst>
      <p:ext uri="{BB962C8B-B14F-4D97-AF65-F5344CB8AC3E}">
        <p14:creationId xmlns:p14="http://schemas.microsoft.com/office/powerpoint/2010/main" val="2950504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35579-5347-7647-BE03-A92A8A222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78" y="143839"/>
            <a:ext cx="5651463" cy="1181527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Comets and Planetary Defense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8EF49-DACB-5C4B-8BA5-6E97D8704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397" y="4475014"/>
            <a:ext cx="11473544" cy="198411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LPCs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–  are generally larger (up to several 10s of km), and possibly lower density may be offset by the higher impact velocity. Fortunately, these happen once every ~100 million years (c.f. NAS 2019 study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ISOs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unknown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but if a few per year, about 1/3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the impact freq. of comets (so once every few billion years). </a:t>
            </a:r>
          </a:p>
          <a:p>
            <a:pPr algn="l"/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lanet with a black background&#10;&#10;Description automatically generated">
            <a:extLst>
              <a:ext uri="{FF2B5EF4-FFF2-40B4-BE49-F238E27FC236}">
                <a16:creationId xmlns:a16="http://schemas.microsoft.com/office/drawing/2014/main" id="{6DFB0D5C-2930-1D4E-BBC4-B8C7CDEF2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903" y="71920"/>
            <a:ext cx="4439925" cy="350862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A47AD40-29C8-7D42-B15B-78D836FDA393}"/>
              </a:ext>
            </a:extLst>
          </p:cNvPr>
          <p:cNvSpPr txBox="1">
            <a:spLocks/>
          </p:cNvSpPr>
          <p:nvPr/>
        </p:nvSpPr>
        <p:spPr>
          <a:xfrm>
            <a:off x="226397" y="1796931"/>
            <a:ext cx="6610738" cy="270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Collision Risks: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NECs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 For impact purposes, a subclass of NEOs. Similar Size and velocity Distribution down to 1km objects, with a ~10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chance of collision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with a similar number of known NECs as NEAs in this size range. About 1/6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less mass for the same size, though. May or may not have a significant disruption rate below ~700m in size.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14B19-9B9B-B343-948F-D04099F8AF5A}"/>
              </a:ext>
            </a:extLst>
          </p:cNvPr>
          <p:cNvSpPr txBox="1"/>
          <p:nvPr/>
        </p:nvSpPr>
        <p:spPr>
          <a:xfrm>
            <a:off x="79022" y="6344353"/>
            <a:ext cx="12112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National Academies of Sciences, Engineering, and Medicine 2019. Finding Hazardous Asteroids Using Infrared and Visible Wavelength Telescopes. Washington, DC: The National Academies Press. https://</a:t>
            </a:r>
            <a:r>
              <a:rPr lang="en-US" sz="1200" dirty="0" err="1"/>
              <a:t>doi.org</a:t>
            </a:r>
            <a:r>
              <a:rPr lang="en-US" sz="1200" dirty="0"/>
              <a:t>/10.17226/25476.</a:t>
            </a:r>
          </a:p>
        </p:txBody>
      </p:sp>
    </p:spTree>
    <p:extLst>
      <p:ext uri="{BB962C8B-B14F-4D97-AF65-F5344CB8AC3E}">
        <p14:creationId xmlns:p14="http://schemas.microsoft.com/office/powerpoint/2010/main" val="2470199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35579-5347-7647-BE03-A92A8A222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28" y="-10793"/>
            <a:ext cx="8434192" cy="796092"/>
          </a:xfrm>
        </p:spPr>
        <p:txBody>
          <a:bodyPr>
            <a:no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Comets and Planetary Defense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8EF49-DACB-5C4B-8BA5-6E97D8704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860" y="3626285"/>
            <a:ext cx="5601912" cy="3057052"/>
          </a:xfrm>
        </p:spPr>
        <p:txBody>
          <a:bodyPr>
            <a:normAutofit fontScale="92500" lnSpcReduction="10000"/>
          </a:bodyPr>
          <a:lstStyle/>
          <a:p>
            <a:pPr algn="l"/>
            <a:endParaRPr lang="en-US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Orbit Modifications: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Comet orbits Change on short time scales owing to:</a:t>
            </a:r>
            <a:endParaRPr lang="en-US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Non-gravitational acceleration from mass ejection;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Interaction with Jupiter, and other giant planets.</a:t>
            </a:r>
          </a:p>
          <a:p>
            <a:pPr algn="l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Comets also shed fragments, which in turn can quickly evolve off from the parent body’s orbit.</a:t>
            </a:r>
          </a:p>
          <a:p>
            <a:pPr algn="l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black objects in the sky&#10;&#10;Description automatically generated">
            <a:extLst>
              <a:ext uri="{FF2B5EF4-FFF2-40B4-BE49-F238E27FC236}">
                <a16:creationId xmlns:a16="http://schemas.microsoft.com/office/drawing/2014/main" id="{881E9CED-25B7-1540-9229-4B6BED85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766" y="1109242"/>
            <a:ext cx="3340100" cy="2819400"/>
          </a:xfrm>
          <a:prstGeom prst="rect">
            <a:avLst/>
          </a:prstGeom>
        </p:spPr>
      </p:pic>
      <p:pic>
        <p:nvPicPr>
          <p:cNvPr id="7" name="Picture 6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3B19CD2D-5EC7-C846-A3FE-B820B3B24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29" y="785299"/>
            <a:ext cx="5871630" cy="5152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24D9E7-0D27-8D42-B71E-9EF533E94B20}"/>
              </a:ext>
            </a:extLst>
          </p:cNvPr>
          <p:cNvSpPr txBox="1"/>
          <p:nvPr/>
        </p:nvSpPr>
        <p:spPr>
          <a:xfrm>
            <a:off x="1851377" y="1109242"/>
            <a:ext cx="407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29P Orbit Evolution (</a:t>
            </a:r>
            <a:r>
              <a:rPr lang="en-US" dirty="0" err="1"/>
              <a:t>Sarid</a:t>
            </a:r>
            <a:r>
              <a:rPr lang="en-US" dirty="0"/>
              <a:t> et al. 2019)</a:t>
            </a:r>
          </a:p>
        </p:txBody>
      </p:sp>
    </p:spTree>
    <p:extLst>
      <p:ext uri="{BB962C8B-B14F-4D97-AF65-F5344CB8AC3E}">
        <p14:creationId xmlns:p14="http://schemas.microsoft.com/office/powerpoint/2010/main" val="353902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77D49F65-90FB-2A46-BB8C-C40DE404E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57" y="468137"/>
            <a:ext cx="8812992" cy="3672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D35579-5347-7647-BE03-A92A8A222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01860"/>
          </a:xfrm>
        </p:spPr>
        <p:txBody>
          <a:bodyPr>
            <a:no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Comets and Planetary Defense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8EF49-DACB-5C4B-8BA5-6E97D8704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281" y="3341510"/>
            <a:ext cx="11473544" cy="3409245"/>
          </a:xfrm>
        </p:spPr>
        <p:txBody>
          <a:bodyPr>
            <a:normAutofit/>
          </a:bodyPr>
          <a:lstStyle/>
          <a:p>
            <a:pPr algn="l"/>
            <a:endParaRPr lang="en-US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Surveys: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are the most productive observers and discovers of (non-sun-grazing) comets,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are not great at measuring their astrometry because they are extended, have irregular morphology (jets, shells, etc.), and their nucleus can be obscured by coma.</a:t>
            </a:r>
          </a:p>
          <a:p>
            <a:pPr algn="l"/>
            <a:endParaRPr lang="en-US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Most astrometry is poor for comets, hence the need for a campaign…</a:t>
            </a:r>
            <a:endParaRPr lang="en-US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6D06C-22E0-6F48-83AC-C6D86B50E881}"/>
              </a:ext>
            </a:extLst>
          </p:cNvPr>
          <p:cNvSpPr txBox="1"/>
          <p:nvPr/>
        </p:nvSpPr>
        <p:spPr>
          <a:xfrm>
            <a:off x="1975555" y="647016"/>
            <a:ext cx="39059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Unique Comet Observations by Year</a:t>
            </a:r>
          </a:p>
        </p:txBody>
      </p:sp>
    </p:spTree>
    <p:extLst>
      <p:ext uri="{BB962C8B-B14F-4D97-AF65-F5344CB8AC3E}">
        <p14:creationId xmlns:p14="http://schemas.microsoft.com/office/powerpoint/2010/main" val="1200300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SA - Rosetta overview">
            <a:extLst>
              <a:ext uri="{FF2B5EF4-FFF2-40B4-BE49-F238E27FC236}">
                <a16:creationId xmlns:a16="http://schemas.microsoft.com/office/drawing/2014/main" id="{A2CD7BBC-4236-ECD4-E02C-04839288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980"/>
            <a:ext cx="7060841" cy="499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CA934C-C1D9-ED06-D188-B8D368DB7407}"/>
              </a:ext>
            </a:extLst>
          </p:cNvPr>
          <p:cNvSpPr txBox="1"/>
          <p:nvPr/>
        </p:nvSpPr>
        <p:spPr>
          <a:xfrm>
            <a:off x="0" y="5453921"/>
            <a:ext cx="1214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ESA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0934C-FB56-756F-EB29-1CEA2DF14357}"/>
              </a:ext>
            </a:extLst>
          </p:cNvPr>
          <p:cNvSpPr txBox="1"/>
          <p:nvPr/>
        </p:nvSpPr>
        <p:spPr>
          <a:xfrm>
            <a:off x="7237229" y="2020184"/>
            <a:ext cx="4869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Rosetta Mission at comet 67P</a:t>
            </a:r>
          </a:p>
          <a:p>
            <a:endParaRPr lang="en-US" sz="2400" dirty="0"/>
          </a:p>
          <a:p>
            <a:r>
              <a:rPr lang="en-US" sz="2400" dirty="0"/>
              <a:t>2014 – 2016 proximity operations</a:t>
            </a:r>
          </a:p>
          <a:p>
            <a:endParaRPr lang="en-US" sz="2400" dirty="0"/>
          </a:p>
          <a:p>
            <a:r>
              <a:rPr lang="en-US" sz="2400" dirty="0"/>
              <a:t>Radiometric tracking constrains range to the comet to ~10 m</a:t>
            </a:r>
          </a:p>
        </p:txBody>
      </p:sp>
    </p:spTree>
    <p:extLst>
      <p:ext uri="{BB962C8B-B14F-4D97-AF65-F5344CB8AC3E}">
        <p14:creationId xmlns:p14="http://schemas.microsoft.com/office/powerpoint/2010/main" val="2048946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image of stars&#10;&#10;Description automatically generated">
            <a:extLst>
              <a:ext uri="{FF2B5EF4-FFF2-40B4-BE49-F238E27FC236}">
                <a16:creationId xmlns:a16="http://schemas.microsoft.com/office/drawing/2014/main" id="{F060F649-EC6B-5B00-BDAD-17B1E8784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120" y="1200769"/>
            <a:ext cx="4419065" cy="3702170"/>
          </a:xfrm>
          <a:prstGeom prst="rect">
            <a:avLst/>
          </a:prstGeom>
        </p:spPr>
      </p:pic>
      <p:pic>
        <p:nvPicPr>
          <p:cNvPr id="7" name="Picture 6" descr="A black dots on a white background&#10;&#10;Description automatically generated">
            <a:extLst>
              <a:ext uri="{FF2B5EF4-FFF2-40B4-BE49-F238E27FC236}">
                <a16:creationId xmlns:a16="http://schemas.microsoft.com/office/drawing/2014/main" id="{D348F2B3-6870-1908-2E0B-2F12EAB3F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414" y="1191745"/>
            <a:ext cx="3706682" cy="3706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6B5850-6979-D455-43F6-CF7ECE97631A}"/>
              </a:ext>
            </a:extLst>
          </p:cNvPr>
          <p:cNvSpPr txBox="1"/>
          <p:nvPr/>
        </p:nvSpPr>
        <p:spPr>
          <a:xfrm>
            <a:off x="2864071" y="668525"/>
            <a:ext cx="687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6EF2A6-C699-6674-DAA7-C1FFFA37A2D7}"/>
              </a:ext>
            </a:extLst>
          </p:cNvPr>
          <p:cNvSpPr txBox="1"/>
          <p:nvPr/>
        </p:nvSpPr>
        <p:spPr>
          <a:xfrm>
            <a:off x="7972267" y="677549"/>
            <a:ext cx="1964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PAN-STARRS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1EE0F-665B-9E3B-1B72-E55B8BC8B0E5}"/>
              </a:ext>
            </a:extLst>
          </p:cNvPr>
          <p:cNvSpPr txBox="1"/>
          <p:nvPr/>
        </p:nvSpPr>
        <p:spPr>
          <a:xfrm>
            <a:off x="0" y="572781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High-quality astrometry from VLT, Pan-STARRS, and Catalina.</a:t>
            </a:r>
          </a:p>
          <a:p>
            <a:pPr algn="ctr"/>
            <a:r>
              <a:rPr lang="en-US" sz="2400" dirty="0"/>
              <a:t>Measured by M. Micheli and Rob </a:t>
            </a:r>
            <a:r>
              <a:rPr lang="en-US" sz="2400" dirty="0" err="1"/>
              <a:t>Weryk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199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CA934C-C1D9-ED06-D188-B8D368DB7407}"/>
              </a:ext>
            </a:extLst>
          </p:cNvPr>
          <p:cNvSpPr txBox="1"/>
          <p:nvPr/>
        </p:nvSpPr>
        <p:spPr>
          <a:xfrm>
            <a:off x="0" y="5453921"/>
            <a:ext cx="1214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ESA</a:t>
            </a:r>
          </a:p>
        </p:txBody>
      </p:sp>
      <p:pic>
        <p:nvPicPr>
          <p:cNvPr id="3" name="Picture 2" descr="A diagram of a circle with a star&#10;&#10;Description automatically generated">
            <a:extLst>
              <a:ext uri="{FF2B5EF4-FFF2-40B4-BE49-F238E27FC236}">
                <a16:creationId xmlns:a16="http://schemas.microsoft.com/office/drawing/2014/main" id="{7F1CEA2B-12AD-A99C-3C06-7591C9D5D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D2CC6-8880-DC7F-010B-D928D1DE75A8}"/>
              </a:ext>
            </a:extLst>
          </p:cNvPr>
          <p:cNvSpPr txBox="1"/>
          <p:nvPr/>
        </p:nvSpPr>
        <p:spPr>
          <a:xfrm>
            <a:off x="7113181" y="2137144"/>
            <a:ext cx="84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Earth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A34E6-0473-5975-1A39-CC9AAE61A9D4}"/>
              </a:ext>
            </a:extLst>
          </p:cNvPr>
          <p:cNvSpPr txBox="1"/>
          <p:nvPr/>
        </p:nvSpPr>
        <p:spPr>
          <a:xfrm>
            <a:off x="8339469" y="3198167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DCD00"/>
                </a:solidFill>
              </a:rPr>
              <a:t>Sun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62BC6-3C8F-C883-784E-D8856522E8A5}"/>
              </a:ext>
            </a:extLst>
          </p:cNvPr>
          <p:cNvSpPr txBox="1"/>
          <p:nvPr/>
        </p:nvSpPr>
        <p:spPr>
          <a:xfrm>
            <a:off x="9182986" y="4664149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67P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98C1A-B3BC-6389-1BEF-EC0E2DB486C4}"/>
              </a:ext>
            </a:extLst>
          </p:cNvPr>
          <p:cNvSpPr txBox="1"/>
          <p:nvPr/>
        </p:nvSpPr>
        <p:spPr>
          <a:xfrm>
            <a:off x="5671204" y="545805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Radio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EA84A-CB25-2F45-65C2-7F7DA09C291F}"/>
              </a:ext>
            </a:extLst>
          </p:cNvPr>
          <p:cNvSpPr txBox="1"/>
          <p:nvPr/>
        </p:nvSpPr>
        <p:spPr>
          <a:xfrm>
            <a:off x="8240739" y="432391"/>
            <a:ext cx="106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Optical</a:t>
            </a:r>
          </a:p>
        </p:txBody>
      </p:sp>
    </p:spTree>
    <p:extLst>
      <p:ext uri="{BB962C8B-B14F-4D97-AF65-F5344CB8AC3E}">
        <p14:creationId xmlns:p14="http://schemas.microsoft.com/office/powerpoint/2010/main" val="217205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A Presentation">
  <a:themeElements>
    <a:clrScheme name="ESA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8DB"/>
      </a:accent1>
      <a:accent2>
        <a:srgbClr val="D5D6D2"/>
      </a:accent2>
      <a:accent3>
        <a:srgbClr val="8F8F8F"/>
      </a:accent3>
      <a:accent4>
        <a:srgbClr val="707070"/>
      </a:accent4>
      <a:accent5>
        <a:srgbClr val="AACAEA"/>
      </a:accent5>
      <a:accent6>
        <a:srgbClr val="C1C2BE"/>
      </a:accent6>
      <a:hlink>
        <a:srgbClr val="0000FF"/>
      </a:hlink>
      <a:folHlink>
        <a:srgbClr val="FF00FF"/>
      </a:folHlink>
    </a:clrScheme>
    <a:fontScheme name="ESA Presentatio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ESA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6742</TotalTime>
  <Words>1366</Words>
  <Application>Microsoft Macintosh PowerPoint</Application>
  <PresentationFormat>Widescreen</PresentationFormat>
  <Paragraphs>147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Microsoft YaHei</vt:lpstr>
      <vt:lpstr>Arial</vt:lpstr>
      <vt:lpstr>Athelas</vt:lpstr>
      <vt:lpstr>Calibri</vt:lpstr>
      <vt:lpstr>Calibri Light</vt:lpstr>
      <vt:lpstr>Courier New</vt:lpstr>
      <vt:lpstr>Helvetica</vt:lpstr>
      <vt:lpstr>Times New Roman</vt:lpstr>
      <vt:lpstr>Verdana</vt:lpstr>
      <vt:lpstr>Office Theme</vt:lpstr>
      <vt:lpstr>ESA Presentation</vt:lpstr>
      <vt:lpstr>1_Office Theme</vt:lpstr>
      <vt:lpstr>An IAWN Comet Observing Campaign </vt:lpstr>
      <vt:lpstr>Why Comets?</vt:lpstr>
      <vt:lpstr>Comet Basics</vt:lpstr>
      <vt:lpstr>Comets and Planetary Defense</vt:lpstr>
      <vt:lpstr>Comets and Planetary Defense</vt:lpstr>
      <vt:lpstr>Comets and Planetary Defense</vt:lpstr>
      <vt:lpstr>PowerPoint Presentation</vt:lpstr>
      <vt:lpstr>PowerPoint Presentation</vt:lpstr>
      <vt:lpstr>PowerPoint Presentation</vt:lpstr>
      <vt:lpstr>“Good” astrometry</vt:lpstr>
      <vt:lpstr>“Generic” astrometry</vt:lpstr>
      <vt:lpstr>An intrinsic limitation</vt:lpstr>
      <vt:lpstr>103P/Hartley on 2010 November 1</vt:lpstr>
      <vt:lpstr>Can we do this with common tools?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and Where of Comets? </dc:title>
  <dc:creator>James M. Bauer</dc:creator>
  <cp:lastModifiedBy>James M. Bauer</cp:lastModifiedBy>
  <cp:revision>17</cp:revision>
  <cp:lastPrinted>2024-09-13T18:51:16Z</cp:lastPrinted>
  <dcterms:created xsi:type="dcterms:W3CDTF">2024-09-04T15:53:17Z</dcterms:created>
  <dcterms:modified xsi:type="dcterms:W3CDTF">2024-09-17T11:53:19Z</dcterms:modified>
</cp:coreProperties>
</file>