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3"/>
    <a:srgbClr val="FFF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616"/>
  </p:normalViewPr>
  <p:slideViewPr>
    <p:cSldViewPr snapToGrid="0">
      <p:cViewPr varScale="1">
        <p:scale>
          <a:sx n="158" d="100"/>
          <a:sy n="158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79A9-7316-7449-A802-80A185898AD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31A1-2540-054A-9228-708337B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6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D31A1-2540-054A-9228-708337B4B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D31A1-2540-054A-9228-708337B4B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9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D31A1-2540-054A-9228-708337B4B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9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D31A1-2540-054A-9228-708337B4B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7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9E80-D396-2830-F644-A9D60ED8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1B05A-D1C8-2A27-B46F-A573FE0D3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D4B1E-7F63-B3E8-E640-4F3B8EBC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BD30-91A0-7FA6-CC4E-AEB3CC86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2693F-322A-A510-0B13-DEB24066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7DA9-4EB3-45D0-4DA3-1CDE4CA7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49759-D2F6-83E4-9A4C-08491DF2D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205E-591D-2D8A-1C59-9187D794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3C80-25FD-C137-5351-A3EAA1BB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8B13-E776-3C99-458E-35267910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719F0-7FD2-4F26-55E2-847F65BE9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F8853-178D-FDB0-5630-01A42262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11BC-31A5-5665-B977-AAC417E5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7BE-C201-EDF0-8676-B576C271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F9AF-680B-EE12-284A-AA3FD489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2EB8-9A11-4075-DC8A-C9CBC3B5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8567-6C8F-74BD-7FF6-3AB8B883C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E41BE-2133-6AEF-7051-BB14A158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4E70C-C239-4A24-6671-0FDC5E35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47E26-D639-AF10-986E-B0557B8D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3E84-551E-AE5B-53AF-16F1CF64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7B2D-A1E5-A78C-0462-ECED419C5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D1EA-D6D3-C35B-BE65-BAC16E9B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6D1D9-8CB4-D7CB-A6ED-A207EACD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8DE98-6D17-C2B0-9C22-0A6EDD9B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2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3C92-819C-D11B-54CD-D1FB0BFD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F3B0-82E7-4D85-69A4-B45E8F1EA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49C81-BC3A-5010-5D51-D51ACAA91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534D9-D9D3-836A-D198-012B8B4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75D9D-33E8-FB1F-2AD2-3EF7A12F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3F883-DED5-27E4-9388-B496A7E1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9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0555-D74F-8E48-0E81-87730B2D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AFC0D-F219-8271-B41F-8AEA8499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4119C-3AAD-AEF8-949C-CF452A6DF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7FEFC-721B-6B8C-E5F0-C402BE7D0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FF83A-F79A-ABB2-C966-570EF9610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6AEE0-B6F8-01B1-6E2F-5C83075B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17BFE-71C0-9EC2-6D65-816EEB4B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6FE09-CD6C-D665-643E-44E45DFB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C614-407C-386E-9EC1-E2E89FD3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A6897-4C80-7870-5E8A-9C7FD413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A742D-3F1B-ACFD-45D2-E784FDC2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112C7-215D-2FDA-DEE0-48E9490A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8CCE9-FB1F-FE3B-BC0B-8F212A98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65D34-02D6-F694-097F-326E3F01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EA351-792E-A2EB-FEBB-0E7582BD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88D7-3BB3-3897-5FE2-00A6C6D4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6BE6-5339-8B52-D32B-B7DBC706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63242-D742-8A2B-710D-5DE2AC18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30BD2-176B-70C6-FAD4-BFC77A33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7D7A-4B08-D97E-2F18-261F41B7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DB076-8866-B5AB-98C8-08165E30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9C66-5793-2796-5064-4D111BC2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E52BA-A1A6-593F-300E-23891069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D7CB5-4E09-DD21-1538-36F6C3EDC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24660-4996-7DD8-8A52-1E887CAD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CD891-D5E0-E3B6-BC9C-6E89B207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670A2-6FC8-23DA-A00D-ADF037F7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5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2D44F-6E05-F0C1-D19D-4A2E9568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DF6AB-1C1C-9BAF-6307-7C48166C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0C13-C2F9-8482-A410-0C2596E5A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D1681-C3F4-B94C-94E3-8658F76EE60C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579D-D46E-0471-1088-5374C283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4C0F-4959-90A0-CCF8-A522220A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881A5-E594-F84A-9F37-58B0E38F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FA1F25-740C-C524-39DF-F93F83A3340B}"/>
              </a:ext>
            </a:extLst>
          </p:cNvPr>
          <p:cNvSpPr/>
          <p:nvPr/>
        </p:nvSpPr>
        <p:spPr>
          <a:xfrm>
            <a:off x="498844" y="371872"/>
            <a:ext cx="11194312" cy="6276181"/>
          </a:xfrm>
          <a:prstGeom prst="roundRect">
            <a:avLst/>
          </a:prstGeom>
          <a:solidFill>
            <a:srgbClr val="FFFA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90423-F770-9D0C-3A68-211BE9A0B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596" y="1643449"/>
            <a:ext cx="8049432" cy="27161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Mission Accessible Near-Earth Object Survey 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“Walk-on”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8951B-B432-ED09-6B4E-8042C2B4A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595" y="4675933"/>
            <a:ext cx="9144000" cy="1655762"/>
          </a:xfrm>
        </p:spPr>
        <p:txBody>
          <a:bodyPr/>
          <a:lstStyle/>
          <a:p>
            <a:pPr algn="l"/>
            <a:r>
              <a:rPr lang="en-US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Teddy Kareta, on behalf of the MANOS team</a:t>
            </a:r>
          </a:p>
          <a:p>
            <a:pPr algn="l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Lowell Observatory</a:t>
            </a:r>
          </a:p>
        </p:txBody>
      </p:sp>
      <p:pic>
        <p:nvPicPr>
          <p:cNvPr id="8" name="Picture 7" descr="A hand print on a rock&#10;&#10;Description automatically generated">
            <a:extLst>
              <a:ext uri="{FF2B5EF4-FFF2-40B4-BE49-F238E27FC236}">
                <a16:creationId xmlns:a16="http://schemas.microsoft.com/office/drawing/2014/main" id="{27CBFDF4-AC0E-5498-95E9-B67EB248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394" y="662675"/>
            <a:ext cx="3606864" cy="1155023"/>
          </a:xfrm>
          <a:prstGeom prst="rect">
            <a:avLst/>
          </a:prstGeom>
        </p:spPr>
      </p:pic>
      <p:pic>
        <p:nvPicPr>
          <p:cNvPr id="1026" name="Picture 2" descr="Lowell Observatory Logo - White Reverse">
            <a:extLst>
              <a:ext uri="{FF2B5EF4-FFF2-40B4-BE49-F238E27FC236}">
                <a16:creationId xmlns:a16="http://schemas.microsoft.com/office/drawing/2014/main" id="{41A7A1B0-2843-6C1D-BFDD-1285A7FA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01" y="4178989"/>
            <a:ext cx="2132357" cy="182147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664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A9DEF6-3121-4F3C-A9E2-551250B3F675}"/>
              </a:ext>
            </a:extLst>
          </p:cNvPr>
          <p:cNvSpPr/>
          <p:nvPr/>
        </p:nvSpPr>
        <p:spPr>
          <a:xfrm>
            <a:off x="498844" y="386144"/>
            <a:ext cx="11194312" cy="6276181"/>
          </a:xfrm>
          <a:prstGeom prst="roundRect">
            <a:avLst/>
          </a:prstGeom>
          <a:solidFill>
            <a:srgbClr val="FFFA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E763-8534-F574-994F-61CCBD3E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622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Two Recent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027F-C326-5B9B-52D5-7F1EABE3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2040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MANOS is a physical characterization survey based at Lowell, primarily interested in the the properties of “mission accessible” (low delta-V) objects and in furthering their study.</a:t>
            </a:r>
          </a:p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Two Brief Updates: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Astrometric capabilities of the Lowell Discovery Telescope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Recent LDT+IRTF observations of 2024 PT5</a:t>
            </a:r>
          </a:p>
        </p:txBody>
      </p:sp>
      <p:pic>
        <p:nvPicPr>
          <p:cNvPr id="2050" name="Picture 2" descr="Lowell Discovery Telescope">
            <a:extLst>
              <a:ext uri="{FF2B5EF4-FFF2-40B4-BE49-F238E27FC236}">
                <a16:creationId xmlns:a16="http://schemas.microsoft.com/office/drawing/2014/main" id="{4DE39839-A1C3-17C0-4D38-E5654CAB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89" y="4804917"/>
            <a:ext cx="2289891" cy="18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SA's Infrared Telescope Facility atop Mauna Kea, Hawaii">
            <a:extLst>
              <a:ext uri="{FF2B5EF4-FFF2-40B4-BE49-F238E27FC236}">
                <a16:creationId xmlns:a16="http://schemas.microsoft.com/office/drawing/2014/main" id="{C82DACF6-2C9E-BE21-E3B6-BC5E1A3C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30" y="4809444"/>
            <a:ext cx="3653481" cy="18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A9DEF6-3121-4F3C-A9E2-551250B3F675}"/>
              </a:ext>
            </a:extLst>
          </p:cNvPr>
          <p:cNvSpPr/>
          <p:nvPr/>
        </p:nvSpPr>
        <p:spPr>
          <a:xfrm>
            <a:off x="498844" y="386144"/>
            <a:ext cx="11194312" cy="6276181"/>
          </a:xfrm>
          <a:prstGeom prst="roundRect">
            <a:avLst/>
          </a:prstGeom>
          <a:solidFill>
            <a:srgbClr val="FFFA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E763-8534-F574-994F-61CCBD3E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622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Astrometry of Fainter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027F-C326-5B9B-52D5-7F1EABE3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4936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have been aiming to obtain astrometry of fainter (m</a:t>
            </a:r>
            <a:r>
              <a:rPr lang="en-US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&gt; 24) targets to both test the capabilities of the LDT and to facilitate arc extensions of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Yarkovsky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candidates to grow that population.</a:t>
            </a:r>
          </a:p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recent example is this image stack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of 2015 DK200, astrometry of which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was accepted at m</a:t>
            </a:r>
            <a:r>
              <a:rPr lang="en-US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= 25.1.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can achieve this depth in 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good conditions in about half an hour,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providing a bridge between smaller</a:t>
            </a:r>
          </a:p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and larger facilities.</a:t>
            </a:r>
          </a:p>
        </p:txBody>
      </p:sp>
      <p:pic>
        <p:nvPicPr>
          <p:cNvPr id="6" name="Picture 5" descr="A grey and white image of a meteorite&#10;&#10;Description automatically generated with medium confidence">
            <a:extLst>
              <a:ext uri="{FF2B5EF4-FFF2-40B4-BE49-F238E27FC236}">
                <a16:creationId xmlns:a16="http://schemas.microsoft.com/office/drawing/2014/main" id="{47BC52DA-996E-0270-B6D2-717E0B81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595" y="3115670"/>
            <a:ext cx="3542567" cy="34800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4D3C1E-FED5-3AA9-2766-92C7AC0EE3FA}"/>
              </a:ext>
            </a:extLst>
          </p:cNvPr>
          <p:cNvCxnSpPr>
            <a:cxnSpLocks/>
          </p:cNvCxnSpPr>
          <p:nvPr/>
        </p:nvCxnSpPr>
        <p:spPr>
          <a:xfrm>
            <a:off x="7269595" y="4057709"/>
            <a:ext cx="1639627" cy="922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A9DEF6-3121-4F3C-A9E2-551250B3F675}"/>
              </a:ext>
            </a:extLst>
          </p:cNvPr>
          <p:cNvSpPr/>
          <p:nvPr/>
        </p:nvSpPr>
        <p:spPr>
          <a:xfrm>
            <a:off x="498844" y="386144"/>
            <a:ext cx="11194312" cy="6276181"/>
          </a:xfrm>
          <a:prstGeom prst="roundRect">
            <a:avLst/>
          </a:prstGeom>
          <a:solidFill>
            <a:srgbClr val="FFFA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E763-8534-F574-994F-61CCBD3E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622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Some Summertime Astrometric Stats.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027F-C326-5B9B-52D5-7F1EABE3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2040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Over the months of July and August, 17 total new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Yarkovsky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detections</a:t>
            </a:r>
            <a:r>
              <a:rPr lang="en-US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were made – some strong(&gt;3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some less (≤3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11 of these 17 included LDT observations.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8 of those were </a:t>
            </a: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exclusively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LDT observations.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We only went after 15 objects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astrometrically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 in that time!</a:t>
            </a:r>
          </a:p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About half of the new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Yarkovsky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 detections were solely due to the LDT, and about three-quarters of the objects we targeted from the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Yarkovsky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 candidate list</a:t>
            </a:r>
            <a:r>
              <a:rPr lang="en-US" baseline="30000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1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 resulted in a detection.</a:t>
            </a:r>
          </a:p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 We are filling an existing gap and getting better at it.</a:t>
            </a:r>
          </a:p>
          <a:p>
            <a:pPr marL="0" indent="0">
              <a:buNone/>
            </a:pP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B9F5E3-FB6A-9239-632D-DEA4AFEFA457}"/>
              </a:ext>
            </a:extLst>
          </p:cNvPr>
          <p:cNvSpPr txBox="1">
            <a:spLocks/>
          </p:cNvSpPr>
          <p:nvPr/>
        </p:nvSpPr>
        <p:spPr>
          <a:xfrm>
            <a:off x="838200" y="615328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</a:t>
            </a: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Both </a:t>
            </a:r>
            <a:r>
              <a:rPr lang="en-US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Yarkovsky</a:t>
            </a: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candidates and validation come via Davide </a:t>
            </a:r>
            <a:r>
              <a:rPr lang="en-US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Farnocchia</a:t>
            </a: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51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A9DEF6-3121-4F3C-A9E2-551250B3F675}"/>
              </a:ext>
            </a:extLst>
          </p:cNvPr>
          <p:cNvSpPr/>
          <p:nvPr/>
        </p:nvSpPr>
        <p:spPr>
          <a:xfrm>
            <a:off x="498844" y="344241"/>
            <a:ext cx="11194312" cy="6276181"/>
          </a:xfrm>
          <a:prstGeom prst="roundRect">
            <a:avLst/>
          </a:prstGeom>
          <a:solidFill>
            <a:srgbClr val="FFFA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E763-8534-F574-994F-61CCBD3E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622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LDT/IRTF Observations of 2024 PT5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027F-C326-5B9B-52D5-7F1EABE3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2040"/>
            <a:ext cx="10515599" cy="1313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Discovered in mid-August with a very low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</a:t>
            </a:r>
            <a:r>
              <a:rPr lang="en-US" baseline="-25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artifial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or lunar in origin), combined LDT+IRTF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ToOs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activated to measure composition and discriminate origin scenarios.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4D3C1E-FED5-3AA9-2766-92C7AC0EE3FA}"/>
              </a:ext>
            </a:extLst>
          </p:cNvPr>
          <p:cNvCxnSpPr>
            <a:cxnSpLocks/>
          </p:cNvCxnSpPr>
          <p:nvPr/>
        </p:nvCxnSpPr>
        <p:spPr>
          <a:xfrm>
            <a:off x="7269595" y="4057709"/>
            <a:ext cx="1639627" cy="922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B598B526-2AAC-F8D7-A2EC-31E0F31E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8" b="3743"/>
          <a:stretch/>
        </p:blipFill>
        <p:spPr>
          <a:xfrm>
            <a:off x="5669280" y="3149489"/>
            <a:ext cx="5176519" cy="34252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270BAB-46DF-057A-0171-D479F5B4E15F}"/>
              </a:ext>
            </a:extLst>
          </p:cNvPr>
          <p:cNvSpPr txBox="1">
            <a:spLocks/>
          </p:cNvSpPr>
          <p:nvPr/>
        </p:nvSpPr>
        <p:spPr>
          <a:xfrm>
            <a:off x="838201" y="3153512"/>
            <a:ext cx="4688840" cy="331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Reflectance spectrum inconsistent with artificial objects and asteroids.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Surface is quite red, well matched by samples of the Moon. Maria vs. Highlands is hard to say.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949C2D-4574-A85F-A43C-1546740D836C}"/>
              </a:ext>
            </a:extLst>
          </p:cNvPr>
          <p:cNvCxnSpPr>
            <a:cxnSpLocks/>
          </p:cNvCxnSpPr>
          <p:nvPr/>
        </p:nvCxnSpPr>
        <p:spPr>
          <a:xfrm flipH="1">
            <a:off x="8323579" y="5547360"/>
            <a:ext cx="87631" cy="249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FC1146-26C1-A70D-6C17-8F77222FE92B}"/>
              </a:ext>
            </a:extLst>
          </p:cNvPr>
          <p:cNvSpPr txBox="1">
            <a:spLocks/>
          </p:cNvSpPr>
          <p:nvPr/>
        </p:nvSpPr>
        <p:spPr>
          <a:xfrm>
            <a:off x="8097028" y="5337470"/>
            <a:ext cx="2608069" cy="177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Doesn’t have to </a:t>
            </a:r>
            <a:r>
              <a:rPr lang="en-US" sz="1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just</a:t>
            </a:r>
            <a:r>
              <a:rPr lang="en-US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be the Maria.</a:t>
            </a:r>
          </a:p>
        </p:txBody>
      </p:sp>
    </p:spTree>
    <p:extLst>
      <p:ext uri="{BB962C8B-B14F-4D97-AF65-F5344CB8AC3E}">
        <p14:creationId xmlns:p14="http://schemas.microsoft.com/office/powerpoint/2010/main" val="207850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A9DEF6-3121-4F3C-A9E2-551250B3F675}"/>
              </a:ext>
            </a:extLst>
          </p:cNvPr>
          <p:cNvSpPr/>
          <p:nvPr/>
        </p:nvSpPr>
        <p:spPr>
          <a:xfrm>
            <a:off x="498844" y="344241"/>
            <a:ext cx="11194312" cy="6276181"/>
          </a:xfrm>
          <a:prstGeom prst="roundRect">
            <a:avLst/>
          </a:prstGeom>
          <a:solidFill>
            <a:srgbClr val="FFFA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E763-8534-F574-994F-61CCBD3E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622"/>
            <a:ext cx="105156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Near-Earth Lunar Ejecta?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027F-C326-5B9B-52D5-7F1EABE3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2040"/>
            <a:ext cx="10515599" cy="1313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PT5 is the second NEO that is likely to be Lunar Ejecta based on composition after </a:t>
            </a:r>
            <a:r>
              <a:rPr lang="en-U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Kamoʻoalewa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(Sharkey et al., 2021.)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4D3C1E-FED5-3AA9-2766-92C7AC0EE3FA}"/>
              </a:ext>
            </a:extLst>
          </p:cNvPr>
          <p:cNvCxnSpPr>
            <a:cxnSpLocks/>
          </p:cNvCxnSpPr>
          <p:nvPr/>
        </p:nvCxnSpPr>
        <p:spPr>
          <a:xfrm>
            <a:off x="7269595" y="4057709"/>
            <a:ext cx="1639627" cy="922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B598B526-2AAC-F8D7-A2EC-31E0F31E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8" b="3743"/>
          <a:stretch/>
        </p:blipFill>
        <p:spPr>
          <a:xfrm>
            <a:off x="5669280" y="2896397"/>
            <a:ext cx="5176519" cy="34252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270BAB-46DF-057A-0171-D479F5B4E15F}"/>
              </a:ext>
            </a:extLst>
          </p:cNvPr>
          <p:cNvSpPr txBox="1">
            <a:spLocks/>
          </p:cNvSpPr>
          <p:nvPr/>
        </p:nvSpPr>
        <p:spPr>
          <a:xfrm>
            <a:off x="838201" y="2735036"/>
            <a:ext cx="4688840" cy="37368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One object is an outlier, two is a population – maybe? Hopefully?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 are working on modeling to figure out how to hunt for more and how many are out there.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Thanks! Email me at</a:t>
            </a:r>
            <a:br>
              <a:rPr lang="en-US" dirty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tkareta</a:t>
            </a:r>
            <a:r>
              <a:rPr lang="en-US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@ </a:t>
            </a:r>
            <a:r>
              <a:rPr lang="en-US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lowell.edu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utura Medium" panose="020B0602020204020303" pitchFamily="34" charset="-79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949C2D-4574-A85F-A43C-1546740D836C}"/>
              </a:ext>
            </a:extLst>
          </p:cNvPr>
          <p:cNvCxnSpPr>
            <a:cxnSpLocks/>
          </p:cNvCxnSpPr>
          <p:nvPr/>
        </p:nvCxnSpPr>
        <p:spPr>
          <a:xfrm flipH="1">
            <a:off x="8323579" y="5294268"/>
            <a:ext cx="87631" cy="249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FC1146-26C1-A70D-6C17-8F77222FE92B}"/>
              </a:ext>
            </a:extLst>
          </p:cNvPr>
          <p:cNvSpPr txBox="1">
            <a:spLocks/>
          </p:cNvSpPr>
          <p:nvPr/>
        </p:nvSpPr>
        <p:spPr>
          <a:xfrm>
            <a:off x="8097028" y="5084378"/>
            <a:ext cx="2608069" cy="177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Doesn’t have to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just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 be the Maria.</a:t>
            </a:r>
          </a:p>
        </p:txBody>
      </p:sp>
    </p:spTree>
    <p:extLst>
      <p:ext uri="{BB962C8B-B14F-4D97-AF65-F5344CB8AC3E}">
        <p14:creationId xmlns:p14="http://schemas.microsoft.com/office/powerpoint/2010/main" val="165537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439</Words>
  <Application>Microsoft Macintosh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Futura Medium</vt:lpstr>
      <vt:lpstr>Futura Medium</vt:lpstr>
      <vt:lpstr>Times New Roman</vt:lpstr>
      <vt:lpstr>Wingdings</vt:lpstr>
      <vt:lpstr>Office Theme</vt:lpstr>
      <vt:lpstr>Mission Accessible Near-Earth Object Survey  “Walk-on” Update</vt:lpstr>
      <vt:lpstr>Two Recent Updates</vt:lpstr>
      <vt:lpstr>Astrometry of Fainter Targets</vt:lpstr>
      <vt:lpstr>Some Summertime Astrometric Stats.</vt:lpstr>
      <vt:lpstr>LDT/IRTF Observations of 2024 PT5</vt:lpstr>
      <vt:lpstr>Near-Earth Lunar Ejecta?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Teddy Kareta</dc:creator>
  <cp:lastModifiedBy>Teddy Kareta</cp:lastModifiedBy>
  <cp:revision>29</cp:revision>
  <dcterms:created xsi:type="dcterms:W3CDTF">2024-09-10T15:42:53Z</dcterms:created>
  <dcterms:modified xsi:type="dcterms:W3CDTF">2024-09-17T03:35:55Z</dcterms:modified>
</cp:coreProperties>
</file>