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304" r:id="rId3"/>
    <p:sldId id="30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72490-5CD7-4E76-8F34-8672884AE3B2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94DD3-D2DB-4905-A41D-A8F6D6A2E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03549-A82F-409E-AD53-534267A0E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67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379641C-8260-44A4-9F71-E216C07A38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4416742 h 6858000"/>
              <a:gd name="connsiteX5" fmla="*/ 9142476 w 12188952"/>
              <a:gd name="connsiteY5" fmla="*/ 4416742 h 6858000"/>
              <a:gd name="connsiteX6" fmla="*/ 9142476 w 12188952"/>
              <a:gd name="connsiteY6" fmla="*/ 4188142 h 6858000"/>
              <a:gd name="connsiteX7" fmla="*/ 0 w 12188952"/>
              <a:gd name="connsiteY7" fmla="*/ 41881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4416742"/>
                </a:lnTo>
                <a:lnTo>
                  <a:pt x="9142476" y="4416742"/>
                </a:lnTo>
                <a:lnTo>
                  <a:pt x="9142476" y="4188142"/>
                </a:lnTo>
                <a:lnTo>
                  <a:pt x="0" y="418814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636008"/>
            <a:ext cx="9144000" cy="1107959"/>
          </a:xfrm>
        </p:spPr>
        <p:txBody>
          <a:bodyPr anchor="b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9D466B-640E-419A-8701-FA39B12D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5742432"/>
            <a:ext cx="7953375" cy="4572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659D50-D55F-4F3D-8F15-5B1F1F2B4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188142"/>
            <a:ext cx="91440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04538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B2621B9-2641-4DA3-B7D6-D577C25CF2E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1030351 w 12188952"/>
              <a:gd name="connsiteY0" fmla="*/ 3231845 h 6858000"/>
              <a:gd name="connsiteX1" fmla="*/ 1030351 w 12188952"/>
              <a:gd name="connsiteY1" fmla="*/ 3460445 h 6858000"/>
              <a:gd name="connsiteX2" fmla="*/ 11122333 w 12188952"/>
              <a:gd name="connsiteY2" fmla="*/ 3460445 h 6858000"/>
              <a:gd name="connsiteX3" fmla="*/ 11122333 w 12188952"/>
              <a:gd name="connsiteY3" fmla="*/ 3231845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1030351" y="3231845"/>
                </a:moveTo>
                <a:lnTo>
                  <a:pt x="1030351" y="3460445"/>
                </a:lnTo>
                <a:lnTo>
                  <a:pt x="11122333" y="3460445"/>
                </a:lnTo>
                <a:lnTo>
                  <a:pt x="11122333" y="3231845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ZA"/>
              <a:t>NEOfixer - IAU GA 2024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69848" y="2121408"/>
            <a:ext cx="2560320" cy="91440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00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00600" y="2121408"/>
            <a:ext cx="2560320" cy="9144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000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31351" y="2121408"/>
            <a:ext cx="2592505" cy="9144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000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369B8-B3F7-44DF-975B-57630CED62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69848" y="3730752"/>
            <a:ext cx="2560320" cy="118872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199533E-4480-4EF0-855E-F0FC142777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00600" y="3730752"/>
            <a:ext cx="2560320" cy="118872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8E1CB88-990B-431E-A733-AF73E30905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31352" y="3730752"/>
            <a:ext cx="2560320" cy="118872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DCF4F2F5-E92C-4ECF-9FDE-3E0CE4FBFCA8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2024-08-06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5807F6-AD25-4B86-8D5C-5DBE4B0D3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1875" y="3231845"/>
            <a:ext cx="10091982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8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A6EC474-5258-4E26-A871-01200EC785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2816352 w 12188952"/>
              <a:gd name="connsiteY0" fmla="*/ 1690688 h 6858000"/>
              <a:gd name="connsiteX1" fmla="*/ 2816352 w 12188952"/>
              <a:gd name="connsiteY1" fmla="*/ 5576888 h 6858000"/>
              <a:gd name="connsiteX2" fmla="*/ 3044952 w 12188952"/>
              <a:gd name="connsiteY2" fmla="*/ 5576888 h 6858000"/>
              <a:gd name="connsiteX3" fmla="*/ 3044952 w 12188952"/>
              <a:gd name="connsiteY3" fmla="*/ 1690688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2816352" y="1690688"/>
                </a:moveTo>
                <a:lnTo>
                  <a:pt x="2816352" y="5576888"/>
                </a:lnTo>
                <a:lnTo>
                  <a:pt x="3044952" y="5576888"/>
                </a:lnTo>
                <a:lnTo>
                  <a:pt x="3044952" y="1690688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F54F31D-9C5E-4286-8D0E-6318D6D19D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48000" y="1690688"/>
            <a:ext cx="9144000" cy="3886200"/>
          </a:xfrm>
          <a:solidFill>
            <a:schemeClr val="bg1">
              <a:alpha val="93000"/>
            </a:schemeClr>
          </a:solidFill>
        </p:spPr>
        <p:txBody>
          <a:bodyPr lIns="411480" tIns="566928" rIns="4937760" bIns="3063240" anchor="b"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3280" y="365125"/>
            <a:ext cx="7894320" cy="13255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92488" y="2686050"/>
            <a:ext cx="3657600" cy="2743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629525" y="1919288"/>
            <a:ext cx="3657600" cy="640080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629525" y="2686050"/>
            <a:ext cx="3657600" cy="2743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2024-08-06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NEOfixer - IAU GA 2024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D2B628-14C7-401D-8451-24C64BCF3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7876" y="1690688"/>
            <a:ext cx="228600" cy="38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834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21B4B07-1B80-41CF-89AC-82A7628C9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7789164 w 12188952"/>
              <a:gd name="connsiteY0" fmla="*/ 2468880 h 6858000"/>
              <a:gd name="connsiteX1" fmla="*/ 7789164 w 12188952"/>
              <a:gd name="connsiteY1" fmla="*/ 2697480 h 6858000"/>
              <a:gd name="connsiteX2" fmla="*/ 10715244 w 12188952"/>
              <a:gd name="connsiteY2" fmla="*/ 2697480 h 6858000"/>
              <a:gd name="connsiteX3" fmla="*/ 10715244 w 12188952"/>
              <a:gd name="connsiteY3" fmla="*/ 2468880 h 6858000"/>
              <a:gd name="connsiteX4" fmla="*/ 4634484 w 12188952"/>
              <a:gd name="connsiteY4" fmla="*/ 2468880 h 6858000"/>
              <a:gd name="connsiteX5" fmla="*/ 4634484 w 12188952"/>
              <a:gd name="connsiteY5" fmla="*/ 2697480 h 6858000"/>
              <a:gd name="connsiteX6" fmla="*/ 7560564 w 12188952"/>
              <a:gd name="connsiteY6" fmla="*/ 2697480 h 6858000"/>
              <a:gd name="connsiteX7" fmla="*/ 7560564 w 12188952"/>
              <a:gd name="connsiteY7" fmla="*/ 2468880 h 6858000"/>
              <a:gd name="connsiteX8" fmla="*/ 1443228 w 12188952"/>
              <a:gd name="connsiteY8" fmla="*/ 2468880 h 6858000"/>
              <a:gd name="connsiteX9" fmla="*/ 1443228 w 12188952"/>
              <a:gd name="connsiteY9" fmla="*/ 2697480 h 6858000"/>
              <a:gd name="connsiteX10" fmla="*/ 4369308 w 12188952"/>
              <a:gd name="connsiteY10" fmla="*/ 2697480 h 6858000"/>
              <a:gd name="connsiteX11" fmla="*/ 4369308 w 12188952"/>
              <a:gd name="connsiteY11" fmla="*/ 2468880 h 6858000"/>
              <a:gd name="connsiteX12" fmla="*/ 0 w 12188952"/>
              <a:gd name="connsiteY12" fmla="*/ 0 h 6858000"/>
              <a:gd name="connsiteX13" fmla="*/ 12188952 w 12188952"/>
              <a:gd name="connsiteY13" fmla="*/ 0 h 6858000"/>
              <a:gd name="connsiteX14" fmla="*/ 12188952 w 12188952"/>
              <a:gd name="connsiteY14" fmla="*/ 6858000 h 6858000"/>
              <a:gd name="connsiteX15" fmla="*/ 0 w 12188952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88952" h="6858000">
                <a:moveTo>
                  <a:pt x="7789164" y="2468880"/>
                </a:moveTo>
                <a:lnTo>
                  <a:pt x="7789164" y="2697480"/>
                </a:lnTo>
                <a:lnTo>
                  <a:pt x="10715244" y="2697480"/>
                </a:lnTo>
                <a:lnTo>
                  <a:pt x="10715244" y="2468880"/>
                </a:lnTo>
                <a:close/>
                <a:moveTo>
                  <a:pt x="4634484" y="2468880"/>
                </a:moveTo>
                <a:lnTo>
                  <a:pt x="4634484" y="2697480"/>
                </a:lnTo>
                <a:lnTo>
                  <a:pt x="7560564" y="2697480"/>
                </a:lnTo>
                <a:lnTo>
                  <a:pt x="7560564" y="2468880"/>
                </a:lnTo>
                <a:close/>
                <a:moveTo>
                  <a:pt x="1443228" y="2468880"/>
                </a:moveTo>
                <a:lnTo>
                  <a:pt x="1443228" y="2697480"/>
                </a:lnTo>
                <a:lnTo>
                  <a:pt x="4369308" y="2697480"/>
                </a:lnTo>
                <a:lnTo>
                  <a:pt x="4369308" y="2468880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ZA"/>
              <a:t>NEOfixer - IAU GA 2024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40922-E552-4901-81AD-E458DA6BF7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66800" y="1525143"/>
            <a:ext cx="10058400" cy="54864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400">
                <a:latin typeface="+mj-lt"/>
              </a:defRPr>
            </a:lvl2pPr>
            <a:lvl3pPr marL="914400" indent="0" algn="ctr">
              <a:buNone/>
              <a:defRPr sz="2400">
                <a:latin typeface="+mj-lt"/>
              </a:defRPr>
            </a:lvl3pPr>
            <a:lvl4pPr marL="1371600" indent="0" algn="ctr">
              <a:buNone/>
              <a:defRPr sz="2400">
                <a:latin typeface="+mj-lt"/>
              </a:defRPr>
            </a:lvl4pPr>
            <a:lvl5pPr marL="1828800" indent="0" algn="ctr"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5DC05003-DC7F-4DC2-9902-F09425302D88}"/>
              </a:ext>
            </a:extLst>
          </p:cNvPr>
          <p:cNvSpPr>
            <a:spLocks noGrp="1"/>
          </p:cNvSpPr>
          <p:nvPr>
            <p:ph type="dt" sz="half" idx="4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2024-08-06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E5DD934-36C9-4200-9B07-20B7B5F9B9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444752" y="2697480"/>
            <a:ext cx="2926080" cy="2504064"/>
          </a:xfrm>
          <a:solidFill>
            <a:schemeClr val="bg1">
              <a:alpha val="90000"/>
            </a:schemeClr>
          </a:solidFill>
        </p:spPr>
        <p:txBody>
          <a:bodyPr tIns="50292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131369D-6688-434C-89C0-00892AA26C8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36008" y="2697587"/>
            <a:ext cx="2926080" cy="2505345"/>
          </a:xfrm>
          <a:solidFill>
            <a:schemeClr val="bg1">
              <a:alpha val="90000"/>
            </a:schemeClr>
          </a:solidFill>
        </p:spPr>
        <p:txBody>
          <a:bodyPr tIns="50292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5864CA-BF08-4C2C-88EB-589BDFBE27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790688" y="2697587"/>
            <a:ext cx="2926080" cy="2505345"/>
          </a:xfrm>
          <a:solidFill>
            <a:schemeClr val="bg1">
              <a:alpha val="90000"/>
            </a:schemeClr>
          </a:solidFill>
        </p:spPr>
        <p:txBody>
          <a:bodyPr tIns="50292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0287FA-646A-4E57-8C1A-1931B75F1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6008" y="2468880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D43C36-F674-49C6-8542-3721B150B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90688" y="2468880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CF3302-2960-44AC-A88C-4C2817511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4752" y="2468880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73352" y="3584448"/>
            <a:ext cx="2468880" cy="1371600"/>
          </a:xfrm>
        </p:spPr>
        <p:txBody>
          <a:bodyPr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73775" y="3584448"/>
            <a:ext cx="2468880" cy="1371600"/>
          </a:xfrm>
        </p:spPr>
        <p:txBody>
          <a:bodyPr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9288" y="3584448"/>
            <a:ext cx="2468880" cy="1371600"/>
          </a:xfrm>
        </p:spPr>
        <p:txBody>
          <a:bodyPr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11396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ZA"/>
              <a:t>NEOfixer - IAU GA 2024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487709A-3CB5-4242-9D31-5DAC5D0494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9000" y="2130552"/>
            <a:ext cx="2011680" cy="27432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81AA656-0DD9-4717-8FC2-4C8C03D063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9000" y="5184648"/>
            <a:ext cx="2011680" cy="27432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70652C9-A2DF-48D4-9530-B3F495F7A4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1248" y="3273552"/>
            <a:ext cx="2011680" cy="27432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BD279E7-C7DE-4501-9F36-BA9F05FFFF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45168" y="3273552"/>
            <a:ext cx="2011680" cy="27432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4BA6D1-4FDE-40E9-9F24-4719889A55F7}"/>
              </a:ext>
            </a:extLst>
          </p:cNvPr>
          <p:cNvCxnSpPr>
            <a:cxnSpLocks/>
          </p:cNvCxnSpPr>
          <p:nvPr userDrawn="1"/>
        </p:nvCxnSpPr>
        <p:spPr>
          <a:xfrm>
            <a:off x="929640" y="3631616"/>
            <a:ext cx="1033272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A3B553-82A9-403C-B8D4-D8C8A4A395B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73690"/>
            <a:ext cx="0" cy="256032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ate Placeholder 4">
            <a:extLst>
              <a:ext uri="{FF2B5EF4-FFF2-40B4-BE49-F238E27FC236}">
                <a16:creationId xmlns:a16="http://schemas.microsoft.com/office/drawing/2014/main" id="{25C7676A-1D83-4D31-9C74-59C46F15253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2024-08-06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59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3902"/>
            <a:ext cx="5157787" cy="56769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3902"/>
            <a:ext cx="5183188" cy="56769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2024-08-06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NEOfixer - IAU GA 2024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DF6BB91-26DF-45B2-B1D3-508C39F349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1482296"/>
            <a:ext cx="8321040" cy="3651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24967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ZA"/>
              <a:t>NEOfixer - IAU GA 2024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1F6740D-79A8-4846-A90A-F1FF9BBDD0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422952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93E06E79-FBB7-4594-8FC7-631D174541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B6D7F47-7406-4B82-8180-F3AD59BC65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5B79AE07-3E86-4374-9F86-8B70E8158AB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939686F-A239-4AFE-AF56-38497CCD74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A634BB4E-B10D-4761-A0B8-EBC734EC96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24228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69255BD-A63E-4BFC-9D2A-E5EABC1DCD8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31C27FFA-6FA2-4F90-9543-8AE7E5B90E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DAA9F46A-F074-488E-91DA-AAC5D23406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24F6FE0C-DA66-4BE4-B1CB-AE552497A0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E02CB3CF-9E17-4C7C-913F-21EFADB96CB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D3AC456D-7AB5-4BB9-8F76-B607929996B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C5E41A6A-28FF-4A75-BA52-2FA05EE92E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7A1FCD8B-8332-4362-80BA-3DBB4442605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7039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F2B53D10-BB76-4138-AAB8-844DCD895B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A14739AB-36C4-4467-BA10-CEA1DF2894E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024E2A82-D649-44D9-BAA0-65A603E113B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5E9DBCF1-3DA9-4975-9B75-DEFC550B69C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CD04D2E9-E8EB-43F6-9734-AE8BEED8D89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DCAF80E4-457C-461E-9E59-6EA9934B8F5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8A2813EA-E62D-4E2E-A97F-38974F23C88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0A4E7225-8A60-45A3-ACE7-2D6D1EA3306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FD6DF9FE-80AE-43C3-B35A-B0B773A636E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725DE269-1E5D-4437-B997-CCFE8800082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EAE25BBD-7B98-417B-B9FC-B2DF70FAFDC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0A4DF189-5583-4731-8F70-2578793E024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35745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06405A2E-994F-49B5-ABCB-1CA1FCEB08C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7" y="2055840"/>
            <a:ext cx="1828800" cy="696885"/>
          </a:xfrm>
          <a:noFill/>
          <a:ln w="12700">
            <a:solidFill>
              <a:schemeClr val="accent3"/>
            </a:solidFill>
          </a:ln>
        </p:spPr>
        <p:txBody>
          <a:bodyPr tIns="3600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7" name="Date Placeholder 4">
            <a:extLst>
              <a:ext uri="{FF2B5EF4-FFF2-40B4-BE49-F238E27FC236}">
                <a16:creationId xmlns:a16="http://schemas.microsoft.com/office/drawing/2014/main" id="{33000A7A-B075-4FF0-8FCA-89256A1A66C8}"/>
              </a:ext>
            </a:extLst>
          </p:cNvPr>
          <p:cNvSpPr>
            <a:spLocks noGrp="1"/>
          </p:cNvSpPr>
          <p:nvPr>
            <p:ph type="dt" sz="half" idx="61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2024-08-06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AB03C7-C423-4EA2-AC0C-C153413E216C}"/>
              </a:ext>
            </a:extLst>
          </p:cNvPr>
          <p:cNvSpPr/>
          <p:nvPr userDrawn="1"/>
        </p:nvSpPr>
        <p:spPr>
          <a:xfrm>
            <a:off x="929640" y="3943857"/>
            <a:ext cx="1033272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34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65760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2024-08-06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NEOfixer - IAU GA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7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2024-08-06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NEOfixer - IAU GA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A4789F7-47F3-492F-8AE6-209A1044F3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2047876"/>
            <a:ext cx="2103120" cy="2913793"/>
          </a:xfrm>
          <a:custGeom>
            <a:avLst/>
            <a:gdLst>
              <a:gd name="connsiteX0" fmla="*/ 0 w 2103120"/>
              <a:gd name="connsiteY0" fmla="*/ 0 h 2913793"/>
              <a:gd name="connsiteX1" fmla="*/ 2103120 w 2103120"/>
              <a:gd name="connsiteY1" fmla="*/ 0 h 2913793"/>
              <a:gd name="connsiteX2" fmla="*/ 2103120 w 2103120"/>
              <a:gd name="connsiteY2" fmla="*/ 2913793 h 2913793"/>
              <a:gd name="connsiteX3" fmla="*/ 0 w 2103120"/>
              <a:gd name="connsiteY3" fmla="*/ 2913793 h 291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20" h="2913793">
                <a:moveTo>
                  <a:pt x="0" y="0"/>
                </a:moveTo>
                <a:lnTo>
                  <a:pt x="2103120" y="0"/>
                </a:lnTo>
                <a:lnTo>
                  <a:pt x="2103120" y="2913793"/>
                </a:lnTo>
                <a:lnTo>
                  <a:pt x="0" y="291379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E566A4-E145-4128-B0EB-DEE6D486BE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352" y="5257800"/>
            <a:ext cx="2103120" cy="27432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143611-92A8-4EFD-9C6A-0D18F4DE15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352" y="5551170"/>
            <a:ext cx="2103120" cy="36576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5A9EE92-C505-4777-B442-72C5A0BDCB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67760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3017520 h 3017520"/>
              <a:gd name="connsiteX3" fmla="*/ 2102104 w 2103120"/>
              <a:gd name="connsiteY3" fmla="*/ 3017520 h 3017520"/>
              <a:gd name="connsiteX4" fmla="*/ 2102104 w 2103120"/>
              <a:gd name="connsiteY4" fmla="*/ 2910625 h 3017520"/>
              <a:gd name="connsiteX5" fmla="*/ 0 w 2103120"/>
              <a:gd name="connsiteY5" fmla="*/ 2910625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3017520"/>
                </a:lnTo>
                <a:lnTo>
                  <a:pt x="2102104" y="3017520"/>
                </a:lnTo>
                <a:lnTo>
                  <a:pt x="2102104" y="2910625"/>
                </a:lnTo>
                <a:lnTo>
                  <a:pt x="0" y="29106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224436F-4BCF-481B-B0A9-C4AE888185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6744" y="5257800"/>
            <a:ext cx="2103120" cy="27432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E81F848-2A43-484F-8AB0-8E45A15079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6744" y="5551170"/>
            <a:ext cx="2103120" cy="36576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98E2731-9AE8-4D4E-969E-814287EE84A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1120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3017520 h 3017520"/>
              <a:gd name="connsiteX3" fmla="*/ 2100725 w 2103120"/>
              <a:gd name="connsiteY3" fmla="*/ 3017520 h 3017520"/>
              <a:gd name="connsiteX4" fmla="*/ 2100725 w 2103120"/>
              <a:gd name="connsiteY4" fmla="*/ 2910625 h 3017520"/>
              <a:gd name="connsiteX5" fmla="*/ 0 w 2103120"/>
              <a:gd name="connsiteY5" fmla="*/ 2910625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3017520"/>
                </a:lnTo>
                <a:lnTo>
                  <a:pt x="2100725" y="3017520"/>
                </a:lnTo>
                <a:lnTo>
                  <a:pt x="2100725" y="2910625"/>
                </a:lnTo>
                <a:lnTo>
                  <a:pt x="0" y="29106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B0DA7E8-8D66-4F86-86F2-604044642B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088" y="5257800"/>
            <a:ext cx="2103120" cy="27432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DC8F7DC-7D79-452D-89D4-DC0155C968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9088" y="5551170"/>
            <a:ext cx="2103120" cy="36576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CF06764-EDD6-4592-AF7B-7BF92AF387F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74480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2910625 h 3017520"/>
              <a:gd name="connsiteX3" fmla="*/ 2268 w 2103120"/>
              <a:gd name="connsiteY3" fmla="*/ 2910625 h 3017520"/>
              <a:gd name="connsiteX4" fmla="*/ 2268 w 2103120"/>
              <a:gd name="connsiteY4" fmla="*/ 3017520 h 3017520"/>
              <a:gd name="connsiteX5" fmla="*/ 0 w 2103120"/>
              <a:gd name="connsiteY5" fmla="*/ 301752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2910625"/>
                </a:lnTo>
                <a:lnTo>
                  <a:pt x="2268" y="2910625"/>
                </a:lnTo>
                <a:lnTo>
                  <a:pt x="2268" y="3017520"/>
                </a:lnTo>
                <a:lnTo>
                  <a:pt x="0" y="301752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810DF3C-ABDE-477A-AAF0-72B27ED174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71432" y="5257800"/>
            <a:ext cx="2103120" cy="27432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BB0D63B-5F58-422A-A566-A7DE54E85F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71432" y="5551170"/>
            <a:ext cx="2103120" cy="36576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FF9948-88DC-4F9B-ADAB-743B4534E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496166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AB8730-C1E9-4C39-AD6B-791ECCB2A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6744" y="4958500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0B1428-A83E-4197-AB02-D6F4EE202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8725" y="4958500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BAF707-3808-4238-963B-95584798B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76748" y="4958500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8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8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2024-08-06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NEOfixer - IAU GA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D0D0D822-3E52-4D3E-BD04-0A87AF2312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64244 h 1371600"/>
              <a:gd name="connsiteX3" fmla="*/ 142 w 2103120"/>
              <a:gd name="connsiteY3" fmla="*/ 1264244 h 1371600"/>
              <a:gd name="connsiteX4" fmla="*/ 142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64244"/>
                </a:lnTo>
                <a:lnTo>
                  <a:pt x="142" y="1264244"/>
                </a:lnTo>
                <a:lnTo>
                  <a:pt x="142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E566A4-E145-4128-B0EB-DEE6D486BE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352" y="3524652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143611-92A8-4EFD-9C6A-0D18F4DE15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352" y="3774234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F1850C15-0C47-405D-A6CC-FC41802A67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6776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2683 w 2103120"/>
              <a:gd name="connsiteY3" fmla="*/ 1371600 h 1371600"/>
              <a:gd name="connsiteX4" fmla="*/ 2102683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2683" y="1371600"/>
                </a:lnTo>
                <a:lnTo>
                  <a:pt x="2102683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224436F-4BCF-481B-B0A9-C4AE888185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6744" y="3524652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E81F848-2A43-484F-8AB0-8E45A15079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6744" y="3774234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BE5C88B-BE08-4186-BF4E-95E5811D187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112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0867 w 2103120"/>
              <a:gd name="connsiteY3" fmla="*/ 1371600 h 1371600"/>
              <a:gd name="connsiteX4" fmla="*/ 2100867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0867" y="1371600"/>
                </a:lnTo>
                <a:lnTo>
                  <a:pt x="2100867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B0DA7E8-8D66-4F86-86F2-604044642B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088" y="3524652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DC8F7DC-7D79-452D-89D4-DC0155C968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9088" y="3774234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CF3E2C3A-A072-436A-8C0E-682F06540C4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7448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1667 w 2103120"/>
              <a:gd name="connsiteY3" fmla="*/ 1371600 h 1371600"/>
              <a:gd name="connsiteX4" fmla="*/ 2101667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1667" y="1371600"/>
                </a:lnTo>
                <a:lnTo>
                  <a:pt x="2101667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810DF3C-ABDE-477A-AAF0-72B27ED174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71432" y="3524652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BB0D63B-5F58-422A-A566-A7DE54E85F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71432" y="3774234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20DAF781-CA6C-43D3-B553-E58DBF509A4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744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E502DEDD-A955-4A8D-9A05-828A01CE5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573811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E76CEA8C-8899-44E0-9F47-106A711A4C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600134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4DE21878-7282-49DF-A1B3-B38F5A85F71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7080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2728 w 2103120"/>
              <a:gd name="connsiteY3" fmla="*/ 1371600 h 1371600"/>
              <a:gd name="connsiteX4" fmla="*/ 2102728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2728" y="1371600"/>
                </a:lnTo>
                <a:lnTo>
                  <a:pt x="2102728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179BABC-F01C-4C09-BE82-C1C218CA47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69792" y="573811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B1CE826-A5B2-4507-ADB0-BD2BFE4B8B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69792" y="600134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09624F3D-E589-4C68-B98A-566CCAAA98D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2416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098017 w 2103120"/>
              <a:gd name="connsiteY3" fmla="*/ 1371600 h 1371600"/>
              <a:gd name="connsiteX4" fmla="*/ 2098017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098017" y="1371600"/>
                </a:lnTo>
                <a:lnTo>
                  <a:pt x="2098017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6F19331A-27CF-4270-B991-C2E97C6E6C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22136" y="573811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123301D-8AA0-4C65-B928-3902E4793B5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22136" y="600134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09B16E22-2B7C-413C-9283-51DBE7DF0F6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7752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097024 w 2103120"/>
              <a:gd name="connsiteY3" fmla="*/ 1371600 h 1371600"/>
              <a:gd name="connsiteX4" fmla="*/ 2097024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097024" y="1371600"/>
                </a:lnTo>
                <a:lnTo>
                  <a:pt x="2097024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9E095B1F-8D49-4766-951D-A60C5BA5DB4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74480" y="573811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A3C30BF1-DCAF-4FF7-AE62-42A77BBB551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74480" y="6001343"/>
            <a:ext cx="2103120" cy="2286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4DA5CF-5D2A-43B4-85A8-340C8F7B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542" y="3312119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B1FEE3-D401-47CB-80E6-52D6DF510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7323" y="331408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D86A78-C607-45C6-8641-1AF4A5F07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8867" y="331408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84BFDA8-0351-4C99-8911-2034DAE3D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73027" y="331408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896FDB4-943E-4915-BFB5-FBF28C1F0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8072" y="5537362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E6F848-8616-4A39-B962-93F75C471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0416" y="5539331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06A04BD-9213-47EF-B5B0-2684E430D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9065" y="5539331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869DE2A-F897-46B0-B840-A25978924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71432" y="5539331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18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7" y="365760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2024-08-06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NEOfixer - IAU GA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DD0C4E2-C56D-415A-A93E-7E5A3DD9BB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333934"/>
            <a:ext cx="2286000" cy="54864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466F58-8094-496E-8FA6-A2A07D706E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5235467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ECF580-8E4E-43A8-957B-F86F1C61ADA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14400" y="2004810"/>
            <a:ext cx="2286000" cy="21717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8B05749-818D-4447-958A-FEF293220A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2736" y="4333934"/>
            <a:ext cx="2286000" cy="54864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F20B9D5-25D9-47F8-A972-A75CCB164F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2736" y="5235467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41B075AD-BF48-4749-9202-8150B2107377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603626" y="2004810"/>
            <a:ext cx="2286000" cy="21717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5B953E6-3C98-4798-A4E9-1B1440A15A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82077" y="4333934"/>
            <a:ext cx="2286000" cy="54864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65B3E813-F032-4E15-B3D8-B0B967E1840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2077" y="5235467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3A1AE7A9-C278-4553-BA87-9A37448FE96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982077" y="2004810"/>
            <a:ext cx="2286000" cy="21717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1408D2FA-A2B1-4447-8C50-0F16D70CE9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91072" y="4333934"/>
            <a:ext cx="2286000" cy="54864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68834F1C-0151-4D96-9804-08CAEEDB34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1072" y="5235467"/>
            <a:ext cx="2286000" cy="7315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DB26BE5E-69FC-43BF-BD74-25B62546B25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292852" y="2004810"/>
            <a:ext cx="2286000" cy="21717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9D71C6C-8090-42D9-AA7D-9D858A08982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4912335"/>
            <a:ext cx="2286000" cy="2743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ADBCB0A2-01FA-4A56-9187-2141478D277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02736" y="4912335"/>
            <a:ext cx="2286000" cy="2743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A8DA037D-3115-4D06-B62B-8B2361C1B7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82077" y="4912335"/>
            <a:ext cx="2286000" cy="2743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CE21E27-DF2A-4809-8004-DBD3CB8C9D7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91072" y="4912335"/>
            <a:ext cx="2286000" cy="274320"/>
          </a:xfr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806669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0D8038A-5827-4846-97D5-0DEF7A92C9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0"/>
            <a:ext cx="11961876" cy="6858000"/>
          </a:xfrm>
          <a:custGeom>
            <a:avLst/>
            <a:gdLst>
              <a:gd name="connsiteX0" fmla="*/ 0 w 11961876"/>
              <a:gd name="connsiteY0" fmla="*/ 0 h 6858000"/>
              <a:gd name="connsiteX1" fmla="*/ 11961876 w 11961876"/>
              <a:gd name="connsiteY1" fmla="*/ 0 h 6858000"/>
              <a:gd name="connsiteX2" fmla="*/ 11961876 w 11961876"/>
              <a:gd name="connsiteY2" fmla="*/ 6858000 h 6858000"/>
              <a:gd name="connsiteX3" fmla="*/ 0 w 119618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876" h="6858000">
                <a:moveTo>
                  <a:pt x="0" y="0"/>
                </a:moveTo>
                <a:lnTo>
                  <a:pt x="11961876" y="0"/>
                </a:lnTo>
                <a:lnTo>
                  <a:pt x="11961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578608"/>
            <a:ext cx="4297680" cy="914400"/>
          </a:xfrm>
        </p:spPr>
        <p:txBody>
          <a:bodyPr anchor="b" anchorCtr="0"/>
          <a:lstStyle/>
          <a:p>
            <a:r>
              <a:rPr lang="en-US" dirty="0"/>
              <a:t>CLICK TO EDIT 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3721608"/>
            <a:ext cx="4297680" cy="22860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/>
            </a:lvl1pPr>
            <a:lvl2pPr marL="457200" indent="0">
              <a:lnSpc>
                <a:spcPct val="100000"/>
              </a:lnSpc>
              <a:buNone/>
              <a:defRPr sz="1600"/>
            </a:lvl2pPr>
            <a:lvl3pPr marL="914400" indent="0">
              <a:lnSpc>
                <a:spcPct val="100000"/>
              </a:lnSpc>
              <a:buNone/>
              <a:defRPr sz="1600"/>
            </a:lvl3pPr>
            <a:lvl4pPr marL="1371600" indent="0">
              <a:lnSpc>
                <a:spcPct val="100000"/>
              </a:lnSpc>
              <a:buNone/>
              <a:defRPr sz="1600"/>
            </a:lvl4pPr>
            <a:lvl5pPr marL="1828800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2024-08-06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NEOfixer - IAU GA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A951D3-FDD2-4A48-9F77-7EB69F3AA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D24C9D2-B921-4FAF-8173-CF9B37D4F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13720" y="-68580"/>
            <a:ext cx="1737360" cy="6858000"/>
          </a:xfrm>
        </p:spPr>
        <p:txBody>
          <a:bodyPr vert="vert270" anchor="t">
            <a:noAutofit/>
          </a:bodyPr>
          <a:lstStyle>
            <a:lvl1pPr marL="0" indent="0">
              <a:spcBef>
                <a:spcPts val="0"/>
              </a:spcBef>
              <a:buNone/>
              <a:defRPr sz="135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/>
            <a:r>
              <a:rPr lang="en-US" dirty="0"/>
              <a:t>About</a:t>
            </a:r>
          </a:p>
        </p:txBody>
      </p:sp>
    </p:spTree>
    <p:extLst>
      <p:ext uri="{BB962C8B-B14F-4D97-AF65-F5344CB8AC3E}">
        <p14:creationId xmlns:p14="http://schemas.microsoft.com/office/powerpoint/2010/main" val="567243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F1B0119-8B53-4329-89FD-7688250A12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81369"/>
            <a:ext cx="11274552" cy="2743200"/>
          </a:xfrm>
          <a:custGeom>
            <a:avLst/>
            <a:gdLst>
              <a:gd name="connsiteX0" fmla="*/ 0 w 11274552"/>
              <a:gd name="connsiteY0" fmla="*/ 0 h 2743200"/>
              <a:gd name="connsiteX1" fmla="*/ 11274552 w 11274552"/>
              <a:gd name="connsiteY1" fmla="*/ 0 h 2743200"/>
              <a:gd name="connsiteX2" fmla="*/ 11274552 w 11274552"/>
              <a:gd name="connsiteY2" fmla="*/ 2743200 h 2743200"/>
              <a:gd name="connsiteX3" fmla="*/ 5730217 w 11274552"/>
              <a:gd name="connsiteY3" fmla="*/ 2743200 h 2743200"/>
              <a:gd name="connsiteX4" fmla="*/ 5730217 w 11274552"/>
              <a:gd name="connsiteY4" fmla="*/ 1118831 h 2743200"/>
              <a:gd name="connsiteX5" fmla="*/ 5522399 w 11274552"/>
              <a:gd name="connsiteY5" fmla="*/ 1118831 h 2743200"/>
              <a:gd name="connsiteX6" fmla="*/ 5522399 w 11274552"/>
              <a:gd name="connsiteY6" fmla="*/ 2743200 h 2743200"/>
              <a:gd name="connsiteX7" fmla="*/ 0 w 11274552"/>
              <a:gd name="connsiteY7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74552" h="2743200">
                <a:moveTo>
                  <a:pt x="0" y="0"/>
                </a:moveTo>
                <a:lnTo>
                  <a:pt x="11274552" y="0"/>
                </a:lnTo>
                <a:lnTo>
                  <a:pt x="11274552" y="2743200"/>
                </a:lnTo>
                <a:lnTo>
                  <a:pt x="5730217" y="2743200"/>
                </a:lnTo>
                <a:lnTo>
                  <a:pt x="5730217" y="1118831"/>
                </a:lnTo>
                <a:lnTo>
                  <a:pt x="5522399" y="1118831"/>
                </a:lnTo>
                <a:lnTo>
                  <a:pt x="5522399" y="2743200"/>
                </a:lnTo>
                <a:lnTo>
                  <a:pt x="0" y="27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592386"/>
            <a:ext cx="4572000" cy="132556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2024-08-06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NEOfixer - IAU GA 2024</a:t>
            </a:r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EDD6309-46B2-4D7D-A1E2-8F04609BF7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9391" y="3546349"/>
            <a:ext cx="5248656" cy="192024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C8E637-78B0-4855-A6B1-C2DE56F36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81123" y="1600200"/>
            <a:ext cx="207818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9CDF-EE53-4D5A-BA2F-B21F454E10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9512" y="5503164"/>
            <a:ext cx="6958584" cy="1371600"/>
          </a:xfrm>
        </p:spPr>
        <p:txBody>
          <a:bodyPr vert="horz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/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781493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ED48F4-DBCF-44E9-BDD6-E6E63CAB73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3423562 h 6858000"/>
              <a:gd name="connsiteX3" fmla="*/ 7502172 w 12188952"/>
              <a:gd name="connsiteY3" fmla="*/ 3423562 h 6858000"/>
              <a:gd name="connsiteX4" fmla="*/ 7502172 w 12188952"/>
              <a:gd name="connsiteY4" fmla="*/ 3652162 h 6858000"/>
              <a:gd name="connsiteX5" fmla="*/ 12188952 w 12188952"/>
              <a:gd name="connsiteY5" fmla="*/ 3652162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3423562"/>
                </a:lnTo>
                <a:lnTo>
                  <a:pt x="7502172" y="3423562"/>
                </a:lnTo>
                <a:lnTo>
                  <a:pt x="7502172" y="3652162"/>
                </a:lnTo>
                <a:lnTo>
                  <a:pt x="12188952" y="3652162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2024-08-06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NEOfixer - IAU GA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D5655F-601C-49CF-925B-4467144804D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67603" y="4681728"/>
            <a:ext cx="3838731" cy="16459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/>
            </a:lvl2pPr>
            <a:lvl3pPr marL="914400" indent="0">
              <a:lnSpc>
                <a:spcPct val="100000"/>
              </a:lnSpc>
              <a:buNone/>
              <a:defRPr sz="1600"/>
            </a:lvl3pPr>
            <a:lvl4pPr marL="1371600" indent="0">
              <a:lnSpc>
                <a:spcPct val="100000"/>
              </a:lnSpc>
              <a:buNone/>
              <a:defRPr sz="1600"/>
            </a:lvl4pPr>
            <a:lvl5pPr marL="1828800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A4EE02-E082-4906-9F26-21DA131BE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03696" y="3423562"/>
            <a:ext cx="46867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9F40A-2F72-4059-80C0-FD3038B0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5854" y="3941064"/>
            <a:ext cx="3840480" cy="640080"/>
          </a:xfrm>
        </p:spPr>
        <p:txBody>
          <a:bodyPr anchor="t"/>
          <a:lstStyle>
            <a:lvl1pPr>
              <a:spcBef>
                <a:spcPts val="1000"/>
              </a:spcBef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737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2024-08-06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NEOfixer - IAU GA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49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2024-08-06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NEOfixer - IAU GA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33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2024-08-06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NEOfixer - IAU GA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25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922A0-5527-4314-A2EA-E5CF34EF9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5592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6EC4CB6-956E-48EB-86AC-B40D89D74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759" y="194783"/>
            <a:ext cx="10022841" cy="760892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FA4250-BD33-40AE-934A-A473029C5CA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6112" y="1560513"/>
            <a:ext cx="10899776" cy="434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1E7CA1-3FAA-4961-8BAC-93AB2EF6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NEOfixer - IAU GA 2024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0CC547-8B7E-4C4B-9B2A-04BD498A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2024-08-06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4245B-9DC4-457D-AB68-8E3BBB85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372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7507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9680" y="190500"/>
            <a:ext cx="10036292" cy="773776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7F0BA818-CA3B-46FD-9A79-7BDC1D9CA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43" y="1764139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EAD007E-B9BB-4C9F-BDC8-127A77F0F9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9243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9ECBA1DE-781A-4AA7-86CA-0EBE52A9B4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7467" y="1764031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3A9CA10-3BBC-41E7-A34E-C6CCFEC820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7467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NEOfixer - IAU GA 2024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2024-08-06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968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3FEABB-56CC-491D-830B-02C0466D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F3EF5A-453C-4D68-BA86-2FB1DE61C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7" y="996950"/>
            <a:ext cx="2384425" cy="494665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21BA0-41E1-404D-9063-DF281D18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NEOfixer - IAU GA 2024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1CEA4-8F84-4893-8A45-28DB0AE206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2650" y="996950"/>
            <a:ext cx="8367713" cy="45450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99D2EA6-8453-4240-88D1-460E269D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2024-08-06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DD4984-9B40-488F-B903-2E041955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4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A9CEDC6-C07A-4AA6-A03A-799447ACA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10025044 w 12188952"/>
              <a:gd name="connsiteY0" fmla="*/ 1464945 h 6858000"/>
              <a:gd name="connsiteX1" fmla="*/ 10025044 w 12188952"/>
              <a:gd name="connsiteY1" fmla="*/ 6219825 h 6858000"/>
              <a:gd name="connsiteX2" fmla="*/ 10253644 w 12188952"/>
              <a:gd name="connsiteY2" fmla="*/ 6219825 h 6858000"/>
              <a:gd name="connsiteX3" fmla="*/ 10253644 w 12188952"/>
              <a:gd name="connsiteY3" fmla="*/ 1464945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10025044" y="1464945"/>
                </a:moveTo>
                <a:lnTo>
                  <a:pt x="10025044" y="6219825"/>
                </a:lnTo>
                <a:lnTo>
                  <a:pt x="10253644" y="6219825"/>
                </a:lnTo>
                <a:lnTo>
                  <a:pt x="10253644" y="1464945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109C03-4D2D-4A2D-AC74-49353ED38B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0" y="1465263"/>
            <a:ext cx="10026650" cy="4754562"/>
          </a:xfrm>
          <a:solidFill>
            <a:schemeClr val="bg1">
              <a:alpha val="93000"/>
            </a:schemeClr>
          </a:solidFill>
        </p:spPr>
        <p:txBody>
          <a:bodyPr lIns="1005840" tIns="502920"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856247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2024-08-06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NEOfixer - IAU GA 2024</a:t>
            </a:r>
            <a:endParaRPr lang="en-US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9EDE4DA5-D561-434E-9452-95025C316A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34040" y="-68580"/>
            <a:ext cx="1737360" cy="6858000"/>
          </a:xfrm>
        </p:spPr>
        <p:txBody>
          <a:bodyPr vert="vert270" anchor="t">
            <a:noAutofit/>
          </a:bodyPr>
          <a:lstStyle>
            <a:lvl1pPr marL="0" indent="0">
              <a:spcBef>
                <a:spcPts val="0"/>
              </a:spcBef>
              <a:buNone/>
              <a:defRPr sz="130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/>
            <a:r>
              <a:rPr lang="en-US" dirty="0"/>
              <a:t>Problem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8936FC-DF00-4C6C-A5FA-13B0BFCC3E58}"/>
              </a:ext>
            </a:extLst>
          </p:cNvPr>
          <p:cNvSpPr/>
          <p:nvPr userDrawn="1"/>
        </p:nvSpPr>
        <p:spPr>
          <a:xfrm>
            <a:off x="10026568" y="1464945"/>
            <a:ext cx="228600" cy="4754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5BE32D-3FC4-4B1B-808E-E2897BC2F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274" y="2242336"/>
            <a:ext cx="3886200" cy="9144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13E5A31-C8FF-4B6C-AE00-99F857896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525" y="3218688"/>
            <a:ext cx="388620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99346137-3239-4162-9799-29D8E0B44C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399" y="3545967"/>
            <a:ext cx="3886200" cy="9144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DD18F8A-C2BE-429D-BB7C-9390EEEE52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90801" y="1916113"/>
            <a:ext cx="388620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FDC9EA4-0AAA-467C-9B89-6966F6E4BB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90675" y="2242336"/>
            <a:ext cx="3886200" cy="9144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1ECD896-8F8E-404E-BBAD-FBFCBBE3DF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90801" y="3218688"/>
            <a:ext cx="388620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BEE435C-8719-41E1-838A-87FB6B0BA2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0675" y="3545967"/>
            <a:ext cx="3886200" cy="9144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DAC0554-380F-4627-9E3C-FCDA9EE3B9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525" y="4709160"/>
            <a:ext cx="388620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32C9479E-1665-465C-9B07-8AC7E3F4B6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399" y="5036439"/>
            <a:ext cx="3886200" cy="73760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6352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F067F4C-584F-4D26-A9F4-7E8E3F09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59926" y="1569034"/>
            <a:ext cx="7193874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C968367-11F9-40B5-B54F-1555B837CA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630" y="548640"/>
            <a:ext cx="4389120" cy="57607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363" y="365125"/>
            <a:ext cx="5103007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2024-08-06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NEOfixer - IAU GA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C38614-0243-4ABA-A367-8875F339D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3182" y="2093976"/>
            <a:ext cx="512064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5BE32D-3FC4-4B1B-808E-E2897BC2F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3056" y="2422684"/>
            <a:ext cx="5120640" cy="64008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13E5A31-C8FF-4B6C-AE00-99F857896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3307" y="3227832"/>
            <a:ext cx="512064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99346137-3239-4162-9799-29D8E0B44C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3181" y="3559290"/>
            <a:ext cx="5120640" cy="457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005E970C-F216-4C13-B637-2CD29EB1F7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9167" y="4059936"/>
            <a:ext cx="512064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FD54B08D-52AA-478D-9A22-40F57CEFF5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9041" y="4388168"/>
            <a:ext cx="5120640" cy="64008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8434772-1E65-4475-A328-95A7B2445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49292" y="5202936"/>
            <a:ext cx="512064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16497897-EF41-49AE-B577-23E1843D2D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9166" y="5535502"/>
            <a:ext cx="5120640" cy="64008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7371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2412796-7042-4809-B0D2-CA19D0001B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2560590 h 6858000"/>
              <a:gd name="connsiteX5" fmla="*/ 4876038 w 12188952"/>
              <a:gd name="connsiteY5" fmla="*/ 2560590 h 6858000"/>
              <a:gd name="connsiteX6" fmla="*/ 4876038 w 12188952"/>
              <a:gd name="connsiteY6" fmla="*/ 2331990 h 6858000"/>
              <a:gd name="connsiteX7" fmla="*/ 0 w 12188952"/>
              <a:gd name="connsiteY7" fmla="*/ 23319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2560590"/>
                </a:lnTo>
                <a:lnTo>
                  <a:pt x="4876038" y="2560590"/>
                </a:lnTo>
                <a:lnTo>
                  <a:pt x="4876038" y="2331990"/>
                </a:lnTo>
                <a:lnTo>
                  <a:pt x="0" y="233199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858957"/>
            <a:ext cx="4032504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2024-08-06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NEOfixer - IAU GA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DD0C4E2-C56D-415A-A93E-7E5A3DD9BB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38800" y="1173329"/>
            <a:ext cx="2743200" cy="36576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466F58-8094-496E-8FA6-A2A07D706E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8800" y="1522412"/>
            <a:ext cx="2743200" cy="9144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5CDA3A0-B53D-4D18-9792-E99DB7DFDF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38800" y="2743993"/>
            <a:ext cx="2743200" cy="36576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EDD6309-46B2-4D7D-A1E2-8F04609BF7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8800" y="3074026"/>
            <a:ext cx="2743200" cy="9144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F7E20CD-913D-437E-9659-9C125387EC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6038" y="1182807"/>
            <a:ext cx="2743200" cy="36576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B390311-D71A-47E1-A6A4-FC51999254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86038" y="1531890"/>
            <a:ext cx="2743200" cy="9144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A6F112C5-2301-4903-8FFC-3D13F2BD7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86038" y="2753471"/>
            <a:ext cx="2743200" cy="36576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867721ED-86DF-4220-A638-CB65E0B5B1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86038" y="3083504"/>
            <a:ext cx="2743200" cy="9144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20BB15-729F-4427-9DF3-6861F012A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331990"/>
            <a:ext cx="4877562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59F379CE-9D8B-4B82-308F-8B394D7589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2560320" y="2775268"/>
            <a:ext cx="1737360" cy="6858000"/>
          </a:xfrm>
        </p:spPr>
        <p:txBody>
          <a:bodyPr vert="vert270" anchor="t">
            <a:noAutofit/>
          </a:bodyPr>
          <a:lstStyle>
            <a:lvl1pPr marL="0" indent="0">
              <a:spcBef>
                <a:spcPts val="0"/>
              </a:spcBef>
              <a:buNone/>
              <a:defRPr sz="135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/>
            <a:r>
              <a:rPr lang="en-US" dirty="0"/>
              <a:t>About</a:t>
            </a:r>
          </a:p>
        </p:txBody>
      </p:sp>
    </p:spTree>
    <p:extLst>
      <p:ext uri="{BB962C8B-B14F-4D97-AF65-F5344CB8AC3E}">
        <p14:creationId xmlns:p14="http://schemas.microsoft.com/office/powerpoint/2010/main" val="355602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7E32A88-04B9-4879-A7DA-64134B3784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0"/>
            <a:ext cx="11961876" cy="6858000"/>
          </a:xfrm>
          <a:custGeom>
            <a:avLst/>
            <a:gdLst>
              <a:gd name="connsiteX0" fmla="*/ 0 w 11961876"/>
              <a:gd name="connsiteY0" fmla="*/ 0 h 6858000"/>
              <a:gd name="connsiteX1" fmla="*/ 11961876 w 11961876"/>
              <a:gd name="connsiteY1" fmla="*/ 0 h 6858000"/>
              <a:gd name="connsiteX2" fmla="*/ 11961876 w 11961876"/>
              <a:gd name="connsiteY2" fmla="*/ 6858000 h 6858000"/>
              <a:gd name="connsiteX3" fmla="*/ 0 w 119618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876" h="6858000">
                <a:moveTo>
                  <a:pt x="0" y="0"/>
                </a:moveTo>
                <a:lnTo>
                  <a:pt x="11961876" y="0"/>
                </a:lnTo>
                <a:lnTo>
                  <a:pt x="11961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6400800" cy="132556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1" y="2000292"/>
            <a:ext cx="3162299" cy="3409907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2024-08-06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NEOfixer - IAU GA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FA2B6-6061-4DC2-8233-A48FB7AA8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4A219D8E-BB95-4BDA-98A2-097D1BFA74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1892" y="5486400"/>
            <a:ext cx="6958584" cy="1371600"/>
          </a:xfrm>
        </p:spPr>
        <p:txBody>
          <a:bodyPr vert="horz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/>
            <a:r>
              <a:rPr lang="en-US" dirty="0"/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410057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5A412B8-4256-47AC-A275-1AC354C4C6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4926523 h 6858000"/>
              <a:gd name="connsiteX5" fmla="*/ 9142476 w 12188952"/>
              <a:gd name="connsiteY5" fmla="*/ 4926523 h 6858000"/>
              <a:gd name="connsiteX6" fmla="*/ 9142476 w 12188952"/>
              <a:gd name="connsiteY6" fmla="*/ 4697923 h 6858000"/>
              <a:gd name="connsiteX7" fmla="*/ 0 w 12188952"/>
              <a:gd name="connsiteY7" fmla="*/ 46979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4926523"/>
                </a:lnTo>
                <a:lnTo>
                  <a:pt x="9142476" y="4926523"/>
                </a:lnTo>
                <a:lnTo>
                  <a:pt x="9142476" y="4697923"/>
                </a:lnTo>
                <a:lnTo>
                  <a:pt x="0" y="469792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084064"/>
            <a:ext cx="8311896" cy="1049254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2024-08-06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NEOfixer - IAU GA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BCBD4E-87D0-4BA6-A1B4-3DC9452A3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97923"/>
            <a:ext cx="91440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5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695704B-E527-4A3C-9B8B-CDEB8724F0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7789164 w 12188952"/>
              <a:gd name="connsiteY0" fmla="*/ 2258568 h 6858000"/>
              <a:gd name="connsiteX1" fmla="*/ 7789164 w 12188952"/>
              <a:gd name="connsiteY1" fmla="*/ 2487168 h 6858000"/>
              <a:gd name="connsiteX2" fmla="*/ 10715244 w 12188952"/>
              <a:gd name="connsiteY2" fmla="*/ 2487168 h 6858000"/>
              <a:gd name="connsiteX3" fmla="*/ 10715244 w 12188952"/>
              <a:gd name="connsiteY3" fmla="*/ 2258568 h 6858000"/>
              <a:gd name="connsiteX4" fmla="*/ 4634484 w 12188952"/>
              <a:gd name="connsiteY4" fmla="*/ 2258568 h 6858000"/>
              <a:gd name="connsiteX5" fmla="*/ 4634484 w 12188952"/>
              <a:gd name="connsiteY5" fmla="*/ 2487168 h 6858000"/>
              <a:gd name="connsiteX6" fmla="*/ 7560564 w 12188952"/>
              <a:gd name="connsiteY6" fmla="*/ 2487168 h 6858000"/>
              <a:gd name="connsiteX7" fmla="*/ 7560564 w 12188952"/>
              <a:gd name="connsiteY7" fmla="*/ 2258568 h 6858000"/>
              <a:gd name="connsiteX8" fmla="*/ 1443228 w 12188952"/>
              <a:gd name="connsiteY8" fmla="*/ 2258568 h 6858000"/>
              <a:gd name="connsiteX9" fmla="*/ 1443228 w 12188952"/>
              <a:gd name="connsiteY9" fmla="*/ 2487168 h 6858000"/>
              <a:gd name="connsiteX10" fmla="*/ 4369308 w 12188952"/>
              <a:gd name="connsiteY10" fmla="*/ 2487168 h 6858000"/>
              <a:gd name="connsiteX11" fmla="*/ 4369308 w 12188952"/>
              <a:gd name="connsiteY11" fmla="*/ 2258568 h 6858000"/>
              <a:gd name="connsiteX12" fmla="*/ 0 w 12188952"/>
              <a:gd name="connsiteY12" fmla="*/ 0 h 6858000"/>
              <a:gd name="connsiteX13" fmla="*/ 12188952 w 12188952"/>
              <a:gd name="connsiteY13" fmla="*/ 0 h 6858000"/>
              <a:gd name="connsiteX14" fmla="*/ 12188952 w 12188952"/>
              <a:gd name="connsiteY14" fmla="*/ 6858000 h 6858000"/>
              <a:gd name="connsiteX15" fmla="*/ 0 w 12188952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88952" h="6858000">
                <a:moveTo>
                  <a:pt x="7789164" y="2258568"/>
                </a:moveTo>
                <a:lnTo>
                  <a:pt x="7789164" y="2487168"/>
                </a:lnTo>
                <a:lnTo>
                  <a:pt x="10715244" y="2487168"/>
                </a:lnTo>
                <a:lnTo>
                  <a:pt x="10715244" y="2258568"/>
                </a:lnTo>
                <a:close/>
                <a:moveTo>
                  <a:pt x="4634484" y="2258568"/>
                </a:moveTo>
                <a:lnTo>
                  <a:pt x="4634484" y="2487168"/>
                </a:lnTo>
                <a:lnTo>
                  <a:pt x="7560564" y="2487168"/>
                </a:lnTo>
                <a:lnTo>
                  <a:pt x="7560564" y="2258568"/>
                </a:lnTo>
                <a:close/>
                <a:moveTo>
                  <a:pt x="1443228" y="2258568"/>
                </a:moveTo>
                <a:lnTo>
                  <a:pt x="1443228" y="2487168"/>
                </a:lnTo>
                <a:lnTo>
                  <a:pt x="4369308" y="2487168"/>
                </a:lnTo>
                <a:lnTo>
                  <a:pt x="4369308" y="2258568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ZA"/>
              <a:t>NEOfixer - IAU GA 2024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44752" y="2487165"/>
            <a:ext cx="2926080" cy="2714379"/>
          </a:xfrm>
          <a:solidFill>
            <a:schemeClr val="bg1">
              <a:alpha val="85000"/>
            </a:schemeClr>
          </a:solidFill>
        </p:spPr>
        <p:txBody>
          <a:bodyPr tIns="429768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73352" y="3374136"/>
            <a:ext cx="2468880" cy="1371600"/>
          </a:xfrm>
        </p:spPr>
        <p:txBody>
          <a:bodyPr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36008" y="2487165"/>
            <a:ext cx="2926080" cy="2715768"/>
          </a:xfrm>
          <a:solidFill>
            <a:schemeClr val="bg1">
              <a:alpha val="85000"/>
            </a:schemeClr>
          </a:solidFill>
        </p:spPr>
        <p:txBody>
          <a:bodyPr tIns="429768"/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73775" y="3374136"/>
            <a:ext cx="2468880" cy="1371600"/>
          </a:xfrm>
        </p:spPr>
        <p:txBody>
          <a:bodyPr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90688" y="2487165"/>
            <a:ext cx="2926080" cy="2715768"/>
          </a:xfrm>
          <a:solidFill>
            <a:schemeClr val="bg1">
              <a:alpha val="85000"/>
            </a:schemeClr>
          </a:solidFill>
        </p:spPr>
        <p:txBody>
          <a:bodyPr tIns="429768"/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9288" y="3374136"/>
            <a:ext cx="2468880" cy="1371600"/>
          </a:xfrm>
        </p:spPr>
        <p:txBody>
          <a:bodyPr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C0256D1E-8A29-4C0A-8641-E823E877CF86}"/>
              </a:ext>
            </a:extLst>
          </p:cNvPr>
          <p:cNvSpPr>
            <a:spLocks noGrp="1"/>
          </p:cNvSpPr>
          <p:nvPr>
            <p:ph type="dt" sz="half" idx="39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2024-08-06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0B45ED-DCCD-4701-9ACC-9C83B74D1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4752" y="2258568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508955-3B0C-44CA-B1F9-AD0E70CDB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6008" y="2258568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12ACAA-EEDE-4C74-AF6C-6A7D06F7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90688" y="2258568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3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27AEA2E6-E265-44DE-9F3F-657ECFF5D13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24" y="0"/>
            <a:ext cx="12188952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37569F-733B-494F-B7CB-23180520907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0" y="2258568"/>
            <a:ext cx="12190476" cy="2743200"/>
          </a:xfrm>
          <a:solidFill>
            <a:schemeClr val="accent2">
              <a:alpha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ZA"/>
              <a:t>NEOfixer - IAU GA 2024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67130" y="2752344"/>
            <a:ext cx="2560320" cy="603504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15840" y="2752344"/>
            <a:ext cx="2560320" cy="603504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67194" y="2752344"/>
            <a:ext cx="2560320" cy="603504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369B8-B3F7-44DF-975B-57630CED62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67130" y="3502152"/>
            <a:ext cx="2560320" cy="13716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199533E-4480-4EF0-855E-F0FC142777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15840" y="3502152"/>
            <a:ext cx="2560320" cy="13716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8E1CB88-990B-431E-A733-AF73E30905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67194" y="3502152"/>
            <a:ext cx="2560320" cy="13716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DCF4F2F5-E92C-4ECF-9FDE-3E0CE4FBFCA8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2024-08-06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1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2024-08-06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NEOfixer - IAU GA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8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36">
          <p15:clr>
            <a:srgbClr val="5ACBF0"/>
          </p15:clr>
        </p15:guide>
        <p15:guide id="2" pos="2568">
          <p15:clr>
            <a:srgbClr val="5ACBF0"/>
          </p15:clr>
        </p15:guide>
        <p15:guide id="3" pos="5760">
          <p15:clr>
            <a:srgbClr val="F26B43"/>
          </p15:clr>
        </p15:guide>
        <p15:guide id="4" pos="1920">
          <p15:clr>
            <a:srgbClr val="F26B43"/>
          </p15:clr>
        </p15:guide>
        <p15:guide id="5" pos="3840">
          <p15:clr>
            <a:srgbClr val="F26B43"/>
          </p15:clr>
        </p15:guide>
        <p15:guide id="6" pos="576">
          <p15:clr>
            <a:srgbClr val="000000"/>
          </p15:clr>
        </p15:guide>
        <p15:guide id="7" pos="7104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6D6DE01-D902-4482-9C44-25411826C9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1524" y="0"/>
            <a:ext cx="12188952" cy="685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5A575-4944-44FE-8343-886F3F6289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247" y="4729266"/>
            <a:ext cx="3037733" cy="1873665"/>
          </a:xfrm>
        </p:spPr>
        <p:txBody>
          <a:bodyPr/>
          <a:lstStyle/>
          <a:p>
            <a:r>
              <a:rPr lang="en-US" dirty="0"/>
              <a:t>IWAN Fall 2024</a:t>
            </a:r>
          </a:p>
          <a:p>
            <a:r>
              <a:rPr lang="en-US" dirty="0"/>
              <a:t>Alex R. Gibbs, Carson Fuls</a:t>
            </a:r>
          </a:p>
          <a:p>
            <a:r>
              <a:rPr lang="en-US" dirty="0"/>
              <a:t>Catalina Sky Survey</a:t>
            </a:r>
          </a:p>
          <a:p>
            <a:r>
              <a:rPr lang="en-US" dirty="0"/>
              <a:t>Lunar &amp; Planetary Laboratory</a:t>
            </a:r>
          </a:p>
          <a:p>
            <a:r>
              <a:rPr lang="en-US" dirty="0"/>
              <a:t>University of Arizona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EB3254-B776-76BA-5DD8-A8FCD399A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348" y="595317"/>
            <a:ext cx="731520" cy="731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E0F173-C7B1-A25F-32FA-27E40E2B51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649" y="599007"/>
            <a:ext cx="3696101" cy="731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C2E077-BDE7-069E-6A5E-BA0B8BD9D9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4011" y="5180462"/>
            <a:ext cx="776190" cy="717199"/>
          </a:xfrm>
          <a:prstGeom prst="rect">
            <a:avLst/>
          </a:prstGeom>
        </p:spPr>
      </p:pic>
      <p:pic>
        <p:nvPicPr>
          <p:cNvPr id="11" name="Picture 10" descr="Logo_CSS_S01_Blue_B_Sticker.png">
            <a:extLst>
              <a:ext uri="{FF2B5EF4-FFF2-40B4-BE49-F238E27FC236}">
                <a16:creationId xmlns:a16="http://schemas.microsoft.com/office/drawing/2014/main" id="{E859ACBD-3FEB-2D00-5885-5603C15B7B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03" y="5101535"/>
            <a:ext cx="875052" cy="8750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717299-A910-95AD-9519-765C513337A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697234" y="5090147"/>
            <a:ext cx="751201" cy="897829"/>
          </a:xfrm>
          <a:prstGeom prst="rect">
            <a:avLst/>
          </a:prstGeom>
        </p:spPr>
      </p:pic>
      <p:pic>
        <p:nvPicPr>
          <p:cNvPr id="16" name="Picture 15" descr="A logo with a red and white circle&#10;&#10;Description automatically generated">
            <a:extLst>
              <a:ext uri="{FF2B5EF4-FFF2-40B4-BE49-F238E27FC236}">
                <a16:creationId xmlns:a16="http://schemas.microsoft.com/office/drawing/2014/main" id="{B8B3F83D-D067-D329-A34B-ED5218AD9E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5466" y="5090147"/>
            <a:ext cx="1079768" cy="897829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65718B83-F0B1-68ED-C08A-2131FCA305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10788" y="5374121"/>
            <a:ext cx="776190" cy="32988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5483F165-67A8-D07C-E9EE-2D5DCE599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51" y="1461604"/>
            <a:ext cx="8754241" cy="2299669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lawik Semibold"/>
                <a:ea typeface="+mj-ea"/>
                <a:cs typeface="+mj-cs"/>
              </a:rPr>
              <a:t>Overview and</a:t>
            </a:r>
            <a:b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lawik Semibold"/>
                <a:ea typeface="+mj-ea"/>
                <a:cs typeface="+mj-cs"/>
              </a:rPr>
            </a:b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lawik Semibold"/>
                <a:ea typeface="+mj-ea"/>
                <a:cs typeface="+mj-cs"/>
              </a:rPr>
              <a:t>New Features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363" y="365125"/>
            <a:ext cx="5199037" cy="1325563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Make follow-up more efficient and beneficial, but easier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2F765DF-EED6-463B-813A-9D13C1F849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933630" y="606591"/>
            <a:ext cx="4389120" cy="5459354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53182" y="2093976"/>
            <a:ext cx="5120640" cy="32004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Prioritize OBJECTS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3DDEB93-8628-4CD2-969D-1108E8684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53056" y="2422684"/>
            <a:ext cx="5120640" cy="64008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NEOs scored by many factors, especially planetary defense considerations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148019F-B471-48D3-A6AA-3F0B467240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53307" y="3184838"/>
            <a:ext cx="5120640" cy="32004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Customize TARGET LISTS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B300A6A-6AD6-4D6C-85C5-FDF36EF1D3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53181" y="3520790"/>
            <a:ext cx="5120640" cy="594650"/>
          </a:xfrm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Customized for each user’s telescope so they can maximize the benefit of their observations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03AC016-5A46-4B6E-943F-B9F4648629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49167" y="4275700"/>
            <a:ext cx="5120640" cy="32004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IMPROVE Coordination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0A43BEE-B04F-469B-9957-9AF5947E5A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49041" y="4599918"/>
            <a:ext cx="5120640" cy="64008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Easy reporting of telescope activity discourages over observing by reducing the scores of objects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631719C-FC8F-4C94-8D70-74C636AC87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49292" y="5366561"/>
            <a:ext cx="5120640" cy="32004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AID IN AUTOMATION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8552BB2-2387-4A2C-8668-B6633FE46EE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49166" y="5699127"/>
            <a:ext cx="5120640" cy="64008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API provides an easy way to automate target selection, get observing parameters, and report activity</a:t>
            </a:r>
          </a:p>
        </p:txBody>
      </p:sp>
      <p:sp>
        <p:nvSpPr>
          <p:cNvPr id="50" name="Date Placeholder 49">
            <a:extLst>
              <a:ext uri="{FF2B5EF4-FFF2-40B4-BE49-F238E27FC236}">
                <a16:creationId xmlns:a16="http://schemas.microsoft.com/office/drawing/2014/main" id="{9726F8A6-61E7-497C-B12F-6E9E2C0564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2024-09-17</a:t>
            </a:r>
          </a:p>
        </p:txBody>
      </p:sp>
      <p:sp>
        <p:nvSpPr>
          <p:cNvPr id="51" name="Footer Placeholder 50">
            <a:extLst>
              <a:ext uri="{FF2B5EF4-FFF2-40B4-BE49-F238E27FC236}">
                <a16:creationId xmlns:a16="http://schemas.microsoft.com/office/drawing/2014/main" id="{9EF76BD2-EB69-4D45-9701-8A82B812A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NEOfixer – IWAN Fall 2024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3C211ED6-F66B-2208-A300-5A6D5FC929A3}"/>
              </a:ext>
            </a:extLst>
          </p:cNvPr>
          <p:cNvSpPr txBox="1">
            <a:spLocks/>
          </p:cNvSpPr>
          <p:nvPr/>
        </p:nvSpPr>
        <p:spPr>
          <a:xfrm>
            <a:off x="11105749" y="0"/>
            <a:ext cx="1078230" cy="6858000"/>
          </a:xfrm>
          <a:prstGeom prst="rect">
            <a:avLst/>
          </a:prstGeom>
        </p:spPr>
        <p:txBody>
          <a:bodyPr vert="vert270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0" kern="12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600" b="0" i="0" u="none" strike="noStrike" kern="1200" cap="all" spc="0" normalizeH="0" baseline="0" noProof="0" dirty="0">
                <a:ln>
                  <a:noFill/>
                </a:ln>
                <a:solidFill>
                  <a:srgbClr val="65B0FF"/>
                </a:solidFill>
                <a:effectLst/>
                <a:uLnTx/>
                <a:uFillTx/>
                <a:latin typeface="Source Sans Pro ExtraLight" panose="020B0303030403020204" pitchFamily="34" charset="0"/>
                <a:ea typeface="Source Sans Pro ExtraLight" panose="020B0303030403020204" pitchFamily="34" charset="0"/>
                <a:cs typeface="+mn-cs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06614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363" y="365125"/>
            <a:ext cx="5199037" cy="1325563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New NEOfixer features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2F765DF-EED6-463B-813A-9D13C1F849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630" y="508718"/>
            <a:ext cx="4717880" cy="146653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53182" y="2093976"/>
            <a:ext cx="5120640" cy="32004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Near-Earth comets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3DDEB93-8628-4CD2-969D-1108E8684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53056" y="2422684"/>
            <a:ext cx="5120640" cy="64008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Near-Earth comets are included in NEOfixer, though some work remains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148019F-B471-48D3-A6AA-3F0B467240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53307" y="3184838"/>
            <a:ext cx="5120640" cy="32004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Follow-up Activity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B300A6A-6AD6-4D6C-85C5-FDF36EF1D3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53181" y="3520790"/>
            <a:ext cx="5120640" cy="851130"/>
          </a:xfrm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The reported follow-up activity of observers is available on an “Activity” overview page and via the API.  (No activity due to full Moon but added fake CSS reports.)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631719C-FC8F-4C94-8D70-74C636AC87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49292" y="4546992"/>
            <a:ext cx="5120640" cy="32004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NEOCP ASTROMETRY UNCERTAINTIES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8552BB2-2387-4A2C-8668-B6633FE46EE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49166" y="4879558"/>
            <a:ext cx="5120640" cy="64008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Uncertainties are being included in NEOCP astrometry for orbit determination</a:t>
            </a:r>
          </a:p>
        </p:txBody>
      </p:sp>
      <p:sp>
        <p:nvSpPr>
          <p:cNvPr id="50" name="Date Placeholder 49">
            <a:extLst>
              <a:ext uri="{FF2B5EF4-FFF2-40B4-BE49-F238E27FC236}">
                <a16:creationId xmlns:a16="http://schemas.microsoft.com/office/drawing/2014/main" id="{9726F8A6-61E7-497C-B12F-6E9E2C0564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2024-09-17</a:t>
            </a:r>
          </a:p>
        </p:txBody>
      </p:sp>
      <p:sp>
        <p:nvSpPr>
          <p:cNvPr id="51" name="Footer Placeholder 50">
            <a:extLst>
              <a:ext uri="{FF2B5EF4-FFF2-40B4-BE49-F238E27FC236}">
                <a16:creationId xmlns:a16="http://schemas.microsoft.com/office/drawing/2014/main" id="{9EF76BD2-EB69-4D45-9701-8A82B812A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NEOfixer -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/>
              </a:rPr>
              <a:t>IAWN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Fall 2024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3C211ED6-F66B-2208-A300-5A6D5FC929A3}"/>
              </a:ext>
            </a:extLst>
          </p:cNvPr>
          <p:cNvSpPr txBox="1">
            <a:spLocks/>
          </p:cNvSpPr>
          <p:nvPr/>
        </p:nvSpPr>
        <p:spPr>
          <a:xfrm>
            <a:off x="11105749" y="0"/>
            <a:ext cx="1078230" cy="6858000"/>
          </a:xfrm>
          <a:prstGeom prst="rect">
            <a:avLst/>
          </a:prstGeom>
        </p:spPr>
        <p:txBody>
          <a:bodyPr vert="vert270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0" kern="12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600" b="0" i="0" u="none" strike="noStrike" kern="1200" cap="all" spc="0" normalizeH="0" baseline="0" noProof="0" dirty="0">
                <a:ln>
                  <a:noFill/>
                </a:ln>
                <a:solidFill>
                  <a:srgbClr val="65B0FF"/>
                </a:solidFill>
                <a:effectLst/>
                <a:uLnTx/>
                <a:uFillTx/>
                <a:latin typeface="Source Sans Pro ExtraLight" panose="020B0303030403020204" pitchFamily="34" charset="0"/>
                <a:ea typeface="Source Sans Pro ExtraLight" panose="020B0303030403020204" pitchFamily="34" charset="0"/>
                <a:cs typeface="+mn-cs"/>
              </a:rPr>
              <a:t>NEW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CC654D-82F0-1601-A942-5A3DDBE80FF9}"/>
              </a:ext>
            </a:extLst>
          </p:cNvPr>
          <p:cNvSpPr/>
          <p:nvPr/>
        </p:nvSpPr>
        <p:spPr>
          <a:xfrm>
            <a:off x="1564640" y="1474822"/>
            <a:ext cx="589280" cy="392854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F65659-85DC-937C-ED6B-3E7014183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630" y="1975247"/>
            <a:ext cx="4717880" cy="3333553"/>
          </a:xfrm>
          <a:prstGeom prst="rect">
            <a:avLst/>
          </a:prstGeom>
        </p:spPr>
      </p:pic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B922179B-E949-9D06-25D6-8E2BE5883566}"/>
              </a:ext>
            </a:extLst>
          </p:cNvPr>
          <p:cNvSpPr txBox="1">
            <a:spLocks/>
          </p:cNvSpPr>
          <p:nvPr/>
        </p:nvSpPr>
        <p:spPr>
          <a:xfrm>
            <a:off x="922194" y="5505432"/>
            <a:ext cx="4729316" cy="64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</a:rPr>
              <a:t>https://neofixer.arizona.edu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330B066-C896-D7F7-8B15-0FF258AF8190}"/>
              </a:ext>
            </a:extLst>
          </p:cNvPr>
          <p:cNvCxnSpPr>
            <a:cxnSpLocks/>
          </p:cNvCxnSpPr>
          <p:nvPr/>
        </p:nvCxnSpPr>
        <p:spPr>
          <a:xfrm flipH="1" flipV="1">
            <a:off x="5737013" y="3062764"/>
            <a:ext cx="391833" cy="28209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1915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060"/>
      </a:accent1>
      <a:accent2>
        <a:srgbClr val="006888"/>
      </a:accent2>
      <a:accent3>
        <a:srgbClr val="0077B6"/>
      </a:accent3>
      <a:accent4>
        <a:srgbClr val="1E9CFF"/>
      </a:accent4>
      <a:accent5>
        <a:srgbClr val="65B0FF"/>
      </a:accent5>
      <a:accent6>
        <a:srgbClr val="81A7FF"/>
      </a:accent6>
      <a:hlink>
        <a:srgbClr val="0563C1"/>
      </a:hlink>
      <a:folHlink>
        <a:srgbClr val="954F72"/>
      </a:folHlink>
    </a:clrScheme>
    <a:fontScheme name="Custom 118">
      <a:majorFont>
        <a:latin typeface="Selawik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ncial pitch deck_Win32_JB_v2.potx" id="{20737546-06B0-4BD7-AC56-F403EF86C0E3}" vid="{1EA85B44-1A53-4BBB-B1B2-A9A21AB62E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185</Words>
  <Application>Microsoft Office PowerPoint</Application>
  <PresentationFormat>Widescreen</PresentationFormat>
  <Paragraphs>30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Arial</vt:lpstr>
      <vt:lpstr>Avenir Next LT Pro</vt:lpstr>
      <vt:lpstr>Calibri</vt:lpstr>
      <vt:lpstr>Selawik Semibold</vt:lpstr>
      <vt:lpstr>Source Sans Pro</vt:lpstr>
      <vt:lpstr>Source Sans Pro ExtraLight</vt:lpstr>
      <vt:lpstr>1_Office Theme</vt:lpstr>
      <vt:lpstr>Overview and New Features</vt:lpstr>
      <vt:lpstr>Make follow-up more efficient and beneficial, but easier</vt:lpstr>
      <vt:lpstr>New NEOfixer features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Gibbs, Alexander R - (gibbs)</dc:creator>
  <cp:lastModifiedBy>Gibbs, Alexander R - (gibbs)</cp:lastModifiedBy>
  <cp:revision>13</cp:revision>
  <dcterms:created xsi:type="dcterms:W3CDTF">2024-09-17T00:11:11Z</dcterms:created>
  <dcterms:modified xsi:type="dcterms:W3CDTF">2024-09-17T09:09:42Z</dcterms:modified>
</cp:coreProperties>
</file>