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j+DPAhQYm720W220l33x0sxFDG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customschemas.google.com/relationships/presentationmetadata" Target="meta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096fa216b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g30096fa216b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096fa216b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30096fa216b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096fa216b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30096fa216b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0096fa216b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30096fa216b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0096fa216b_0_6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30096fa216b_0_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0096fa216b_0_7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g30096fa216b_0_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0096fa216b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30096fa216b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0096fa216b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0096fa216b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0096fa216b_0_7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0096fa216b_0_7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0096fa216b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0096fa216b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0096fa216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g30096fa216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0096fa216b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30096fa216b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0096fa216b_0_5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0096fa216b_0_5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Remember to say that every clusters actually start from scratch (for now)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0096fa216b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30096fa216b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0096fa216b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30096fa216b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0096fa216b_0_6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30096fa216b_0_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0096fa216b_0_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30096fa216b_0_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0096fa216b_0_6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30096fa216b_0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0096fa216b_0_6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30096fa216b_0_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0096fa21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0096fa21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096fa216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g30096fa216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096fa216b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g30096fa216b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096fa216b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g30096fa216b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096fa216b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0096fa216b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Remember to say why we think this is important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0096fa216b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30096fa216b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096fa216b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30096fa216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096fa216b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30096fa216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2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2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1" type="body"/>
          </p:nvPr>
        </p:nvSpPr>
        <p:spPr>
          <a:xfrm>
            <a:off x="311700" y="13810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22"/>
          <p:cNvSpPr txBox="1"/>
          <p:nvPr>
            <p:ph idx="2" type="body"/>
          </p:nvPr>
        </p:nvSpPr>
        <p:spPr>
          <a:xfrm>
            <a:off x="4832400" y="13810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23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23"/>
          <p:cNvSpPr txBox="1"/>
          <p:nvPr>
            <p:ph idx="1" type="body"/>
          </p:nvPr>
        </p:nvSpPr>
        <p:spPr>
          <a:xfrm>
            <a:off x="311700" y="13810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/>
          <p:nvPr/>
        </p:nvSpPr>
        <p:spPr>
          <a:xfrm>
            <a:off x="4572000" y="778650"/>
            <a:ext cx="4572000" cy="4364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2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25"/>
          <p:cNvSpPr txBox="1"/>
          <p:nvPr>
            <p:ph idx="2" type="body"/>
          </p:nvPr>
        </p:nvSpPr>
        <p:spPr>
          <a:xfrm>
            <a:off x="4690250" y="1233175"/>
            <a:ext cx="4330800" cy="3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/>
          <p:nvPr/>
        </p:nvSpPr>
        <p:spPr>
          <a:xfrm>
            <a:off x="0" y="0"/>
            <a:ext cx="9144000" cy="753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7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" type="body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995283" y="83325"/>
            <a:ext cx="3025866" cy="3652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ata.minorplanetcenter.net/comparison/index.html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github.com/IAU-ADES/ADES-Master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40.png"/><Relationship Id="rId6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github.com/IAU-ADES/ADES-Master/blob/master/Python/bin/mpc80coltoxml.py" TargetMode="External"/><Relationship Id="rId4" Type="http://schemas.openxmlformats.org/officeDocument/2006/relationships/hyperlink" Target="https://github.com/IAU-ADES/ADES-Master/blob/master/new_tests/input/obs.xml" TargetMode="External"/><Relationship Id="rId5" Type="http://schemas.openxmlformats.org/officeDocument/2006/relationships/image" Target="../media/image38.png"/><Relationship Id="rId6" Type="http://schemas.openxmlformats.org/officeDocument/2006/relationships/image" Target="../media/image41.png"/><Relationship Id="rId7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hyperlink" Target="https://minorplanetcenter.net/media/newsletters/MPC_Newsletter_Apr2024.pdf" TargetMode="External"/><Relationship Id="rId6" Type="http://schemas.openxmlformats.org/officeDocument/2006/relationships/hyperlink" Target="https://minorplanetcenter.net/mpcops/documentation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hyperlink" Target="https://minorplanetcenter.net/media/newsletters/MPC_Newsletter_Apr2024.pdf" TargetMode="External"/><Relationship Id="rId5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hyperlink" Target="https://minorplanetcenter.net/media/newsletters/MPC_Newsletter_Apr2024.pdf" TargetMode="External"/><Relationship Id="rId5" Type="http://schemas.openxmlformats.org/officeDocument/2006/relationships/image" Target="../media/image42.png"/><Relationship Id="rId6" Type="http://schemas.openxmlformats.org/officeDocument/2006/relationships/hyperlink" Target="https://data.minorplanetcenter.net/explorer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Relationship Id="rId8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minorplanetcenter.net/neocp_followup_reports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minorplanetcenter.net/pointings" TargetMode="External"/><Relationship Id="rId4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minorplanetcenter.net/mpcops/new/newsletters/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minorplanetcenter.net/contact" TargetMode="External"/><Relationship Id="rId4" Type="http://schemas.openxmlformats.org/officeDocument/2006/relationships/hyperlink" Target="https://mpc-service.atlassian.net/servicedesk/customer/portals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4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minorplanetcenter.net/media/newsletters/MPC_Newsletter_Jun2024.pdf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ata.minorplanetcenter.net/explorer/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sbnmpc.astro.umd.edu/" TargetMode="External"/><Relationship Id="rId4" Type="http://schemas.openxmlformats.org/officeDocument/2006/relationships/hyperlink" Target="https://data.minorplanetcenter.net/mpcops/documentation/replicated-tables-schema/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15.png"/><Relationship Id="rId7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3975" y="754287"/>
            <a:ext cx="2300024" cy="441770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"/>
          <p:cNvSpPr txBox="1"/>
          <p:nvPr>
            <p:ph type="ctrTitle"/>
          </p:nvPr>
        </p:nvSpPr>
        <p:spPr>
          <a:xfrm>
            <a:off x="0" y="1354175"/>
            <a:ext cx="68439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00"/>
                </a:solidFill>
              </a:rPr>
              <a:t>Minor Planet Center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00"/>
                </a:solidFill>
              </a:rPr>
              <a:t> 2024 Update 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4" name="Google Shape;64;p1"/>
          <p:cNvSpPr txBox="1"/>
          <p:nvPr>
            <p:ph idx="1" type="subTitle"/>
          </p:nvPr>
        </p:nvSpPr>
        <p:spPr>
          <a:xfrm>
            <a:off x="1628525" y="4478375"/>
            <a:ext cx="41619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i="1" lang="en" sz="1400"/>
              <a:t>Matthew Payne</a:t>
            </a:r>
            <a:endParaRPr i="1" sz="1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i="1" lang="en" sz="1400"/>
              <a:t>Center for Astrophysics | Harvard &amp; Smithsonian</a:t>
            </a:r>
            <a:endParaRPr i="1" sz="1400"/>
          </a:p>
        </p:txBody>
      </p:sp>
      <p:pic>
        <p:nvPicPr>
          <p:cNvPr id="65" name="Google Shape;6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0750" y="4639663"/>
            <a:ext cx="817775" cy="35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0175" y="4607049"/>
            <a:ext cx="416275" cy="41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096fa216b_0_197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Orbit Comparison Tool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40" name="Google Shape;140;g30096fa216b_0_1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g30096fa216b_0_19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30096fa216b_0_197"/>
          <p:cNvSpPr/>
          <p:nvPr/>
        </p:nvSpPr>
        <p:spPr>
          <a:xfrm>
            <a:off x="4197600" y="865325"/>
            <a:ext cx="4531200" cy="41916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Compare the MPC’s orbit for an object with that calculated by another center. 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Identify discrepancies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Available Now  </a:t>
            </a:r>
            <a:endParaRPr i="1" u="sng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JPL/CNEOS orbits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u="sng">
                <a:solidFill>
                  <a:schemeClr val="dk1"/>
                </a:solidFill>
              </a:rPr>
              <a:t>Coming Soon</a:t>
            </a:r>
            <a:endParaRPr i="1" u="sng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NEOFixer orbits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u="sng">
                <a:solidFill>
                  <a:schemeClr val="dk1"/>
                </a:solidFill>
              </a:rPr>
              <a:t>URL &amp; QR-Code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https://data.minorplanetcenter.net/comparison/index.html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3" name="Google Shape;143;g30096fa216b_0_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8198" y="3761844"/>
            <a:ext cx="1379225" cy="138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0096fa216b_0_1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789125"/>
            <a:ext cx="3558157" cy="435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096fa216b_0_221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ADES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50" name="Google Shape;150;g30096fa216b_0_2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" name="Google Shape;151;g30096fa216b_0_22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30096fa216b_0_221"/>
          <p:cNvSpPr/>
          <p:nvPr/>
        </p:nvSpPr>
        <p:spPr>
          <a:xfrm>
            <a:off x="4197600" y="865325"/>
            <a:ext cx="4531200" cy="41916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Preferred</a:t>
            </a:r>
            <a:r>
              <a:rPr lang="en">
                <a:solidFill>
                  <a:schemeClr val="dk1"/>
                </a:solidFill>
              </a:rPr>
              <a:t> submission format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Preferred</a:t>
            </a:r>
            <a:r>
              <a:rPr lang="en">
                <a:solidFill>
                  <a:schemeClr val="dk1"/>
                </a:solidFill>
              </a:rPr>
              <a:t> format for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internal MPC processing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GitHub repository containing the ADES code is continuously updated if fixes or improvement are needed: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Co-maintained by JPL &amp; MPC  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Available for public download 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Available for public </a:t>
            </a:r>
            <a:r>
              <a:rPr i="1" lang="en">
                <a:solidFill>
                  <a:schemeClr val="dk1"/>
                </a:solidFill>
              </a:rPr>
              <a:t>discussion </a:t>
            </a:r>
            <a:r>
              <a:rPr lang="en">
                <a:solidFill>
                  <a:schemeClr val="dk1"/>
                </a:solidFill>
              </a:rPr>
              <a:t>of issues and improvements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u="sng">
                <a:solidFill>
                  <a:schemeClr val="dk1"/>
                </a:solidFill>
              </a:rPr>
              <a:t>URL &amp; QR-Code</a:t>
            </a:r>
            <a:endParaRPr i="1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u="sng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https://github.com/IAU-ADES/ADES-Master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3" name="Google Shape;153;g30096fa216b_0_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5475" y="3442850"/>
            <a:ext cx="1144175" cy="114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0096fa216b_0_221"/>
          <p:cNvPicPr preferRelativeResize="0"/>
          <p:nvPr/>
        </p:nvPicPr>
        <p:blipFill rotWithShape="1">
          <a:blip r:embed="rId5">
            <a:alphaModFix/>
          </a:blip>
          <a:srcRect b="59261" l="0" r="0" t="0"/>
          <a:stretch/>
        </p:blipFill>
        <p:spPr>
          <a:xfrm>
            <a:off x="152400" y="865325"/>
            <a:ext cx="3774525" cy="168069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g30096fa216b_0_2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655979"/>
            <a:ext cx="3774524" cy="233512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096fa216b_0_235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ADES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1" name="Google Shape;161;g30096fa216b_0_2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" name="Google Shape;162;g30096fa216b_0_23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30096fa216b_0_235"/>
          <p:cNvSpPr/>
          <p:nvPr/>
        </p:nvSpPr>
        <p:spPr>
          <a:xfrm>
            <a:off x="4502400" y="865325"/>
            <a:ext cx="4234800" cy="41916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Switching to ADES</a:t>
            </a:r>
            <a:endParaRPr b="1" i="1" u="sng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If you are still using the 80-character format, some help with switching can be found in the ADES repo.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There is code that converts 80-char to ADES format: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https://github.com/IAU-ADES/ADES-Master/blob/master/Python/bin/mpc80coltoxml.py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above will just help get you underway …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You probably want to add uncertainties …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There are examples of data that include uncertainties 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https://github.com/IAU-ADES/ADES-Master/blob/master/new_tests/input/obs.xml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4" name="Google Shape;164;g30096fa216b_0_2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789125"/>
            <a:ext cx="3892799" cy="220178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5" name="Google Shape;165;g30096fa216b_0_2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3422" y="1928149"/>
            <a:ext cx="2159201" cy="2993898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6" name="Google Shape;166;g30096fa216b_0_235"/>
          <p:cNvPicPr preferRelativeResize="0"/>
          <p:nvPr/>
        </p:nvPicPr>
        <p:blipFill rotWithShape="1">
          <a:blip r:embed="rId7">
            <a:alphaModFix/>
          </a:blip>
          <a:srcRect b="0" l="0" r="37011" t="0"/>
          <a:stretch/>
        </p:blipFill>
        <p:spPr>
          <a:xfrm>
            <a:off x="2176275" y="2275475"/>
            <a:ext cx="2159200" cy="279182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096fa216b_0_267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Documentation</a:t>
            </a:r>
            <a:endParaRPr/>
          </a:p>
        </p:txBody>
      </p:sp>
      <p:sp>
        <p:nvSpPr>
          <p:cNvPr id="172" name="Google Shape;172;g30096fa216b_0_2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3" name="Google Shape;173;g30096fa216b_0_2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789125"/>
            <a:ext cx="8839204" cy="7984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</p:pic>
      <p:sp>
        <p:nvSpPr>
          <p:cNvPr id="174" name="Google Shape;174;g30096fa216b_0_267"/>
          <p:cNvSpPr/>
          <p:nvPr/>
        </p:nvSpPr>
        <p:spPr>
          <a:xfrm>
            <a:off x="3241925" y="1273300"/>
            <a:ext cx="670200" cy="3519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g30096fa216b_0_267"/>
          <p:cNvPicPr preferRelativeResize="0"/>
          <p:nvPr/>
        </p:nvPicPr>
        <p:blipFill rotWithShape="1">
          <a:blip r:embed="rId4">
            <a:alphaModFix/>
          </a:blip>
          <a:srcRect b="21906" l="0" r="0" t="5340"/>
          <a:stretch/>
        </p:blipFill>
        <p:spPr>
          <a:xfrm>
            <a:off x="353575" y="1844775"/>
            <a:ext cx="3148376" cy="3046173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76" name="Google Shape;176;g30096fa216b_0_267"/>
          <p:cNvCxnSpPr/>
          <p:nvPr/>
        </p:nvCxnSpPr>
        <p:spPr>
          <a:xfrm>
            <a:off x="2214200" y="2846025"/>
            <a:ext cx="2418300" cy="594900"/>
          </a:xfrm>
          <a:prstGeom prst="straightConnector1">
            <a:avLst/>
          </a:prstGeom>
          <a:noFill/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7" name="Google Shape;177;g30096fa216b_0_267"/>
          <p:cNvCxnSpPr/>
          <p:nvPr/>
        </p:nvCxnSpPr>
        <p:spPr>
          <a:xfrm flipH="1" rot="10800000">
            <a:off x="2427275" y="3654025"/>
            <a:ext cx="2168100" cy="655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8" name="Google Shape;178;g30096fa216b_0_267"/>
          <p:cNvSpPr/>
          <p:nvPr/>
        </p:nvSpPr>
        <p:spPr>
          <a:xfrm>
            <a:off x="4481550" y="1673475"/>
            <a:ext cx="4234800" cy="32763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</a:t>
            </a:r>
            <a:r>
              <a:rPr lang="en">
                <a:solidFill>
                  <a:schemeClr val="dk1"/>
                </a:solidFill>
              </a:rPr>
              <a:t>mprovements to website documentation.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April 2024 Newsletter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Documentation Page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https://minorplanetcenter.net/mpcops/documentation/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API related documentation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PostgreSQL replicated table documentation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79" name="Google Shape;179;g30096fa216b_0_267"/>
          <p:cNvCxnSpPr>
            <a:stCxn id="174" idx="4"/>
          </p:cNvCxnSpPr>
          <p:nvPr/>
        </p:nvCxnSpPr>
        <p:spPr>
          <a:xfrm>
            <a:off x="3577025" y="1625200"/>
            <a:ext cx="1018200" cy="1306200"/>
          </a:xfrm>
          <a:prstGeom prst="straightConnector1">
            <a:avLst/>
          </a:prstGeom>
          <a:noFill/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0096fa216b_0_699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Documentation</a:t>
            </a:r>
            <a:endParaRPr/>
          </a:p>
        </p:txBody>
      </p:sp>
      <p:sp>
        <p:nvSpPr>
          <p:cNvPr id="185" name="Google Shape;185;g30096fa216b_0_6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6" name="Google Shape;186;g30096fa216b_0_6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789125"/>
            <a:ext cx="8839204" cy="7984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</p:pic>
      <p:sp>
        <p:nvSpPr>
          <p:cNvPr id="187" name="Google Shape;187;g30096fa216b_0_699"/>
          <p:cNvSpPr/>
          <p:nvPr/>
        </p:nvSpPr>
        <p:spPr>
          <a:xfrm>
            <a:off x="4481550" y="1673475"/>
            <a:ext cx="4234800" cy="32763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</a:t>
            </a:r>
            <a:r>
              <a:rPr lang="en">
                <a:solidFill>
                  <a:schemeClr val="dk1"/>
                </a:solidFill>
              </a:rPr>
              <a:t>mprovements to website documentation.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April 2024 Newsletter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Ongoing improvements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Reorganized &amp; Updated Guide to Astrometry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Reorganized &amp; Updated Guide to the ADES format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Our goal is to keep improving this documentation section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Reorganizing &amp; Updating material from across the website.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8" name="Google Shape;188;g30096fa216b_0_6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0" y="1739988"/>
            <a:ext cx="1766287" cy="325111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89" name="Google Shape;189;g30096fa216b_0_699"/>
          <p:cNvCxnSpPr/>
          <p:nvPr/>
        </p:nvCxnSpPr>
        <p:spPr>
          <a:xfrm>
            <a:off x="2408750" y="2364275"/>
            <a:ext cx="2251200" cy="444600"/>
          </a:xfrm>
          <a:prstGeom prst="straightConnector1">
            <a:avLst/>
          </a:prstGeom>
          <a:noFill/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0" name="Google Shape;190;g30096fa216b_0_699"/>
          <p:cNvCxnSpPr/>
          <p:nvPr/>
        </p:nvCxnSpPr>
        <p:spPr>
          <a:xfrm flipH="1" rot="10800000">
            <a:off x="2334650" y="3235050"/>
            <a:ext cx="2316000" cy="1195200"/>
          </a:xfrm>
          <a:prstGeom prst="straightConnector1">
            <a:avLst/>
          </a:prstGeom>
          <a:noFill/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096fa216b_0_730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Documentation</a:t>
            </a:r>
            <a:endParaRPr/>
          </a:p>
        </p:txBody>
      </p:sp>
      <p:sp>
        <p:nvSpPr>
          <p:cNvPr id="196" name="Google Shape;196;g30096fa216b_0_7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7" name="Google Shape;197;g30096fa216b_0_7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789125"/>
            <a:ext cx="8839204" cy="7984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</p:pic>
      <p:sp>
        <p:nvSpPr>
          <p:cNvPr id="198" name="Google Shape;198;g30096fa216b_0_730"/>
          <p:cNvSpPr/>
          <p:nvPr/>
        </p:nvSpPr>
        <p:spPr>
          <a:xfrm>
            <a:off x="4481550" y="1673475"/>
            <a:ext cx="4234800" cy="32763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Improvements to website documentation.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April 2024 Newsletter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Ongoing improvements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Reorganized &amp; Updated Guide to Astrometry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Reorganized &amp; Updated Guide to the ADES format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Our goal is to keep improving this documentation section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Reorganizing &amp; Updating material from across the website.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Cross-linking to updated documentation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9" name="Google Shape;199;g30096fa216b_0_7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1739999"/>
            <a:ext cx="3275973" cy="31053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0" name="Google Shape;200;g30096fa216b_0_730"/>
          <p:cNvSpPr txBox="1"/>
          <p:nvPr/>
        </p:nvSpPr>
        <p:spPr>
          <a:xfrm>
            <a:off x="211600" y="4800825"/>
            <a:ext cx="512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https://data.minorplanetcenter.net/explorer/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201" name="Google Shape;201;g30096fa216b_0_730"/>
          <p:cNvCxnSpPr/>
          <p:nvPr/>
        </p:nvCxnSpPr>
        <p:spPr>
          <a:xfrm>
            <a:off x="1380050" y="2325625"/>
            <a:ext cx="3223200" cy="2385900"/>
          </a:xfrm>
          <a:prstGeom prst="straightConnector1">
            <a:avLst/>
          </a:prstGeom>
          <a:noFill/>
          <a:ln cap="flat" cmpd="sng" w="9525">
            <a:solidFill>
              <a:srgbClr val="274E13"/>
            </a:solidFill>
            <a:prstDash val="solid"/>
            <a:round/>
            <a:headEnd len="sm" w="sm" type="triangl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30096fa216b_0_2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3975" y="754287"/>
            <a:ext cx="2300024" cy="441770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30096fa216b_0_250"/>
          <p:cNvSpPr txBox="1"/>
          <p:nvPr>
            <p:ph type="ctrTitle"/>
          </p:nvPr>
        </p:nvSpPr>
        <p:spPr>
          <a:xfrm>
            <a:off x="311700" y="2011200"/>
            <a:ext cx="6316800" cy="11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rgbClr val="000000"/>
                </a:solidFill>
              </a:rPr>
              <a:t>Infrastructure Updates</a:t>
            </a:r>
            <a:endParaRPr b="1"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0096fa216b_0_336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Preparing for the Future</a:t>
            </a:r>
            <a:endParaRPr sz="1800"/>
          </a:p>
        </p:txBody>
      </p:sp>
      <p:sp>
        <p:nvSpPr>
          <p:cNvPr id="213" name="Google Shape;213;g30096fa216b_0_3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4" name="Google Shape;214;g30096fa216b_0_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482" y="739809"/>
            <a:ext cx="1919700" cy="441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30096fa216b_0_3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8101" y="739809"/>
            <a:ext cx="1863026" cy="441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30096fa216b_0_336"/>
          <p:cNvSpPr/>
          <p:nvPr/>
        </p:nvSpPr>
        <p:spPr>
          <a:xfrm>
            <a:off x="2594000" y="1844125"/>
            <a:ext cx="4234800" cy="16956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The MPC’s infrastructure updates are centered around preparing for the Vera Rubin/LSST and the NEO Surveyor mission.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096fa216b_0_743"/>
          <p:cNvSpPr txBox="1"/>
          <p:nvPr/>
        </p:nvSpPr>
        <p:spPr>
          <a:xfrm>
            <a:off x="124475" y="845100"/>
            <a:ext cx="90195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MPC Staff are using modern software practices</a:t>
            </a:r>
            <a:endParaRPr b="1"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Three full-time software engineers 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Recently advertised additional positions for database &amp; software staff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22" name="Google Shape;222;g30096fa216b_0_743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Software Management</a:t>
            </a:r>
            <a:endParaRPr sz="1800"/>
          </a:p>
        </p:txBody>
      </p:sp>
      <p:sp>
        <p:nvSpPr>
          <p:cNvPr id="223" name="Google Shape;223;g30096fa216b_0_7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4" name="Google Shape;224;g30096fa216b_0_743"/>
          <p:cNvGrpSpPr/>
          <p:nvPr/>
        </p:nvGrpSpPr>
        <p:grpSpPr>
          <a:xfrm>
            <a:off x="26650" y="1683900"/>
            <a:ext cx="1680600" cy="1389425"/>
            <a:chOff x="-49550" y="1226700"/>
            <a:chExt cx="1680600" cy="1389425"/>
          </a:xfrm>
        </p:grpSpPr>
        <p:sp>
          <p:nvSpPr>
            <p:cNvPr id="225" name="Google Shape;225;g30096fa216b_0_743"/>
            <p:cNvSpPr/>
            <p:nvPr/>
          </p:nvSpPr>
          <p:spPr>
            <a:xfrm>
              <a:off x="21000" y="1256225"/>
              <a:ext cx="1566900" cy="13599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6" name="Google Shape;226;g30096fa216b_0_7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4631" y="1727556"/>
              <a:ext cx="812250" cy="812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g30096fa216b_0_743"/>
            <p:cNvSpPr txBox="1"/>
            <p:nvPr/>
          </p:nvSpPr>
          <p:spPr>
            <a:xfrm>
              <a:off x="-49550" y="1226700"/>
              <a:ext cx="1680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</a:rPr>
                <a:t>Entire team is comfortable with Jira</a:t>
              </a: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228" name="Google Shape;228;g30096fa216b_0_743"/>
          <p:cNvGrpSpPr/>
          <p:nvPr/>
        </p:nvGrpSpPr>
        <p:grpSpPr>
          <a:xfrm>
            <a:off x="3269875" y="1683900"/>
            <a:ext cx="2252100" cy="1374675"/>
            <a:chOff x="3193675" y="1302900"/>
            <a:chExt cx="2252100" cy="1374675"/>
          </a:xfrm>
        </p:grpSpPr>
        <p:sp>
          <p:nvSpPr>
            <p:cNvPr id="229" name="Google Shape;229;g30096fa216b_0_743"/>
            <p:cNvSpPr/>
            <p:nvPr/>
          </p:nvSpPr>
          <p:spPr>
            <a:xfrm>
              <a:off x="3474875" y="1317675"/>
              <a:ext cx="1731900" cy="13599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0" name="Google Shape;230;g30096fa216b_0_7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40700" y="1794929"/>
              <a:ext cx="758050" cy="776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g30096fa216b_0_743"/>
            <p:cNvSpPr txBox="1"/>
            <p:nvPr/>
          </p:nvSpPr>
          <p:spPr>
            <a:xfrm>
              <a:off x="3193675" y="1302900"/>
              <a:ext cx="22521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Adopting latest Python packaging standards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grpSp>
        <p:nvGrpSpPr>
          <p:cNvPr id="232" name="Google Shape;232;g30096fa216b_0_743"/>
          <p:cNvGrpSpPr/>
          <p:nvPr/>
        </p:nvGrpSpPr>
        <p:grpSpPr>
          <a:xfrm>
            <a:off x="5283100" y="1683900"/>
            <a:ext cx="2028300" cy="1359900"/>
            <a:chOff x="5130700" y="1302900"/>
            <a:chExt cx="2028300" cy="1359900"/>
          </a:xfrm>
        </p:grpSpPr>
        <p:sp>
          <p:nvSpPr>
            <p:cNvPr id="233" name="Google Shape;233;g30096fa216b_0_743"/>
            <p:cNvSpPr/>
            <p:nvPr/>
          </p:nvSpPr>
          <p:spPr>
            <a:xfrm>
              <a:off x="5249100" y="1302900"/>
              <a:ext cx="1821300" cy="13599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34" name="Google Shape;234;g30096fa216b_0_743"/>
            <p:cNvGrpSpPr/>
            <p:nvPr/>
          </p:nvGrpSpPr>
          <p:grpSpPr>
            <a:xfrm>
              <a:off x="5430125" y="1915292"/>
              <a:ext cx="1335900" cy="695683"/>
              <a:chOff x="5658725" y="1915292"/>
              <a:chExt cx="1335900" cy="695683"/>
            </a:xfrm>
          </p:grpSpPr>
          <p:pic>
            <p:nvPicPr>
              <p:cNvPr id="235" name="Google Shape;235;g30096fa216b_0_74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658725" y="1948150"/>
                <a:ext cx="662825" cy="662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6" name="Google Shape;236;g30096fa216b_0_74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390925" y="1948176"/>
                <a:ext cx="603700" cy="603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7" name="Google Shape;237;g30096fa216b_0_74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689378" y="1915292"/>
                <a:ext cx="243476" cy="2353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38" name="Google Shape;238;g30096fa216b_0_743"/>
            <p:cNvSpPr txBox="1"/>
            <p:nvPr/>
          </p:nvSpPr>
          <p:spPr>
            <a:xfrm>
              <a:off x="5130700" y="1302900"/>
              <a:ext cx="2028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More unit tests running in the cloud every commit</a:t>
              </a:r>
              <a:endParaRPr sz="1200">
                <a:solidFill>
                  <a:schemeClr val="dk1"/>
                </a:solidFill>
              </a:endParaRPr>
            </a:p>
          </p:txBody>
        </p:sp>
      </p:grpSp>
      <p:grpSp>
        <p:nvGrpSpPr>
          <p:cNvPr id="239" name="Google Shape;239;g30096fa216b_0_743"/>
          <p:cNvGrpSpPr/>
          <p:nvPr/>
        </p:nvGrpSpPr>
        <p:grpSpPr>
          <a:xfrm>
            <a:off x="1738750" y="1683900"/>
            <a:ext cx="1770000" cy="1389425"/>
            <a:chOff x="1586350" y="1226700"/>
            <a:chExt cx="1770000" cy="1389425"/>
          </a:xfrm>
        </p:grpSpPr>
        <p:sp>
          <p:nvSpPr>
            <p:cNvPr id="240" name="Google Shape;240;g30096fa216b_0_743"/>
            <p:cNvSpPr/>
            <p:nvPr/>
          </p:nvSpPr>
          <p:spPr>
            <a:xfrm>
              <a:off x="1631050" y="1256225"/>
              <a:ext cx="1680600" cy="13599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1" name="Google Shape;241;g30096fa216b_0_74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114193" y="1745212"/>
              <a:ext cx="714308" cy="776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g30096fa216b_0_743"/>
            <p:cNvSpPr txBox="1"/>
            <p:nvPr/>
          </p:nvSpPr>
          <p:spPr>
            <a:xfrm>
              <a:off x="1586350" y="1226700"/>
              <a:ext cx="1770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Branching training turning into adoption</a:t>
              </a:r>
              <a:endParaRPr sz="1200">
                <a:solidFill>
                  <a:schemeClr val="dk2"/>
                </a:solidFill>
              </a:endParaRPr>
            </a:p>
          </p:txBody>
        </p:sp>
      </p:grpSp>
      <p:grpSp>
        <p:nvGrpSpPr>
          <p:cNvPr id="243" name="Google Shape;243;g30096fa216b_0_743"/>
          <p:cNvGrpSpPr/>
          <p:nvPr/>
        </p:nvGrpSpPr>
        <p:grpSpPr>
          <a:xfrm>
            <a:off x="7345425" y="1683900"/>
            <a:ext cx="1731900" cy="1359900"/>
            <a:chOff x="7269225" y="1302900"/>
            <a:chExt cx="1731900" cy="1359900"/>
          </a:xfrm>
        </p:grpSpPr>
        <p:pic>
          <p:nvPicPr>
            <p:cNvPr id="244" name="Google Shape;244;g30096fa216b_0_74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244857" y="1915310"/>
              <a:ext cx="429519" cy="57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g30096fa216b_0_74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497399" y="1878862"/>
              <a:ext cx="660601" cy="6090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g30096fa216b_0_743"/>
            <p:cNvSpPr txBox="1"/>
            <p:nvPr/>
          </p:nvSpPr>
          <p:spPr>
            <a:xfrm>
              <a:off x="7334325" y="1302900"/>
              <a:ext cx="1601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More Code Reviews and Human Testing</a:t>
              </a:r>
              <a:endParaRPr sz="1200">
                <a:solidFill>
                  <a:schemeClr val="dk2"/>
                </a:solidFill>
              </a:endParaRPr>
            </a:p>
          </p:txBody>
        </p:sp>
        <p:sp>
          <p:nvSpPr>
            <p:cNvPr id="247" name="Google Shape;247;g30096fa216b_0_743"/>
            <p:cNvSpPr/>
            <p:nvPr/>
          </p:nvSpPr>
          <p:spPr>
            <a:xfrm>
              <a:off x="7269225" y="1302900"/>
              <a:ext cx="1731900" cy="13599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0096fa216b_0_419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Hardware Virtualization</a:t>
            </a:r>
            <a:endParaRPr sz="1800"/>
          </a:p>
        </p:txBody>
      </p:sp>
      <p:sp>
        <p:nvSpPr>
          <p:cNvPr id="253" name="Google Shape;253;g30096fa216b_0_4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4" name="Google Shape;254;g30096fa216b_0_4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00" y="1497290"/>
            <a:ext cx="4678950" cy="267078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5" name="Google Shape;255;g30096fa216b_0_419"/>
          <p:cNvSpPr/>
          <p:nvPr/>
        </p:nvSpPr>
        <p:spPr>
          <a:xfrm>
            <a:off x="4919750" y="1470875"/>
            <a:ext cx="4037700" cy="26973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Created our own internal cloud system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Multiple servers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Large, modern storage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Cluster: Software hypervisor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Deploy multiple VMs and containers to the cluster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Efficient resource use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Faster processing times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Simple backup and upgrade paths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Faster disaster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30096fa216b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3975" y="754287"/>
            <a:ext cx="2300024" cy="441770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30096fa216b_0_6"/>
          <p:cNvSpPr txBox="1"/>
          <p:nvPr>
            <p:ph type="ctrTitle"/>
          </p:nvPr>
        </p:nvSpPr>
        <p:spPr>
          <a:xfrm>
            <a:off x="311700" y="2011200"/>
            <a:ext cx="6316800" cy="11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rgbClr val="000000"/>
                </a:solidFill>
              </a:rPr>
              <a:t>Community Interactions</a:t>
            </a:r>
            <a:endParaRPr b="1"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0096fa216b_0_522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chemeClr val="lt1"/>
                </a:solidFill>
              </a:rPr>
              <a:t>Orbit Fitting Containers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1" name="Google Shape;261;g30096fa216b_0_5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g30096fa216b_0_522"/>
          <p:cNvSpPr/>
          <p:nvPr/>
        </p:nvSpPr>
        <p:spPr>
          <a:xfrm>
            <a:off x="5917500" y="896450"/>
            <a:ext cx="2839200" cy="41046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Orbit-Fitting </a:t>
            </a:r>
            <a:endParaRPr b="1" i="1" sz="1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Group of containers orchestrated via </a:t>
            </a:r>
            <a:r>
              <a:rPr i="1" lang="en">
                <a:solidFill>
                  <a:schemeClr val="dk1"/>
                </a:solidFill>
              </a:rPr>
              <a:t>Docker Swarm</a:t>
            </a:r>
            <a:r>
              <a:rPr lang="en">
                <a:solidFill>
                  <a:schemeClr val="dk1"/>
                </a:solidFill>
              </a:rPr>
              <a:t>. 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Deployed onto virtualized cluster 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Multiple workers per container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Each worker is running orbit fitting jobs using the MPC’s `pyorbfit` wrapper around the `orbfit` fortran binary.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3" name="Google Shape;263;g30096fa216b_0_522"/>
          <p:cNvPicPr preferRelativeResize="0"/>
          <p:nvPr/>
        </p:nvPicPr>
        <p:blipFill rotWithShape="1">
          <a:blip r:embed="rId3">
            <a:alphaModFix/>
          </a:blip>
          <a:srcRect b="0" l="0" r="30805" t="0"/>
          <a:stretch/>
        </p:blipFill>
        <p:spPr>
          <a:xfrm>
            <a:off x="85176" y="838200"/>
            <a:ext cx="4105200" cy="40140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4" name="Google Shape;264;g30096fa216b_0_522"/>
          <p:cNvPicPr preferRelativeResize="0"/>
          <p:nvPr/>
        </p:nvPicPr>
        <p:blipFill rotWithShape="1">
          <a:blip r:embed="rId4">
            <a:alphaModFix/>
          </a:blip>
          <a:srcRect b="25700" l="0" r="62185" t="0"/>
          <a:stretch/>
        </p:blipFill>
        <p:spPr>
          <a:xfrm>
            <a:off x="1295400" y="1855925"/>
            <a:ext cx="3250702" cy="3235400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0096fa216b_0_584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Heliocentric Linking</a:t>
            </a:r>
            <a:endParaRPr/>
          </a:p>
        </p:txBody>
      </p:sp>
      <p:sp>
        <p:nvSpPr>
          <p:cNvPr id="270" name="Google Shape;270;g30096fa216b_0_5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g30096fa216b_0_5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89125"/>
            <a:ext cx="5234575" cy="420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0096fa216b_0_584"/>
          <p:cNvSpPr txBox="1"/>
          <p:nvPr/>
        </p:nvSpPr>
        <p:spPr>
          <a:xfrm>
            <a:off x="5537250" y="1381700"/>
            <a:ext cx="3483900" cy="3417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HelioLinc Algorithm</a:t>
            </a:r>
            <a:endParaRPr b="1" u="sng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/>
              <a:t>Guess/assert a distance (and radial velocity)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/>
              <a:t>Transform tracklets to state-vectors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/>
              <a:t>Propagate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u="sng"/>
              <a:t>Look for “Clusters”</a:t>
            </a:r>
            <a:endParaRPr b="1" i="1" u="sng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/>
              <a:t>If the assertion is true, tracklets from the same object will “cluster” at a common location after propagation. 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/>
              <a:t>If you see clusters, you have found an object with those (approximate) properties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0096fa216b_0_459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Heliocentric Linking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78" name="Google Shape;278;g30096fa216b_0_4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g30096fa216b_0_45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30096fa216b_0_459"/>
          <p:cNvSpPr/>
          <p:nvPr/>
        </p:nvSpPr>
        <p:spPr>
          <a:xfrm>
            <a:off x="5917500" y="1070975"/>
            <a:ext cx="2768700" cy="38286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Linking</a:t>
            </a:r>
            <a:r>
              <a:rPr b="1" i="1" lang="en" u="sng">
                <a:solidFill>
                  <a:schemeClr val="dk1"/>
                </a:solidFill>
              </a:rPr>
              <a:t> Development </a:t>
            </a:r>
            <a:endParaRPr b="1" i="1" u="sng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u="sng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WIP to migrate the code to database-centered data format;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b="1" i="1" lang="en">
                <a:solidFill>
                  <a:schemeClr val="dk1"/>
                </a:solidFill>
              </a:rPr>
              <a:t>Radiy Matveev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To be deployed to virtual machine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Integrate into the RabbitMQ-based queuing system …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81" name="Google Shape;281;g30096fa216b_0_4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89125"/>
            <a:ext cx="4035125" cy="303594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2" name="Google Shape;282;g30096fa216b_0_459"/>
          <p:cNvPicPr preferRelativeResize="0"/>
          <p:nvPr/>
        </p:nvPicPr>
        <p:blipFill rotWithShape="1">
          <a:blip r:embed="rId4">
            <a:alphaModFix/>
          </a:blip>
          <a:srcRect b="25700" l="0" r="62185" t="0"/>
          <a:stretch/>
        </p:blipFill>
        <p:spPr>
          <a:xfrm>
            <a:off x="1295400" y="1703525"/>
            <a:ext cx="3250702" cy="3235400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83" name="Google Shape;283;g30096fa216b_0_459"/>
          <p:cNvCxnSpPr/>
          <p:nvPr/>
        </p:nvCxnSpPr>
        <p:spPr>
          <a:xfrm flipH="1">
            <a:off x="3844100" y="3436700"/>
            <a:ext cx="1626900" cy="10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0096fa216b_0_256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NEOCP Automatic Processing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89" name="Google Shape;289;g30096fa216b_0_2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0" name="Google Shape;290;g30096fa216b_0_25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30096fa216b_0_256"/>
          <p:cNvSpPr/>
          <p:nvPr/>
        </p:nvSpPr>
        <p:spPr>
          <a:xfrm>
            <a:off x="4502400" y="865325"/>
            <a:ext cx="4234800" cy="41916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u="sng">
                <a:solidFill>
                  <a:schemeClr val="dk1"/>
                </a:solidFill>
              </a:rPr>
              <a:t>NAP</a:t>
            </a:r>
            <a:r>
              <a:rPr lang="en">
                <a:solidFill>
                  <a:schemeClr val="dk1"/>
                </a:solidFill>
              </a:rPr>
              <a:t>: 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An automated script process and designate objects on the NEOCP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Regularly develop and improve: increase level of automation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u="sng">
                <a:solidFill>
                  <a:schemeClr val="dk1"/>
                </a:solidFill>
              </a:rPr>
              <a:t>Checks:</a:t>
            </a:r>
            <a:endParaRPr i="1" u="sng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Objects are thoroughly vetted prior to publication: a </a:t>
            </a:r>
            <a:r>
              <a:rPr lang="en">
                <a:solidFill>
                  <a:schemeClr val="dk1"/>
                </a:solidFill>
              </a:rPr>
              <a:t>Huge number of properties are checked 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Recently added / improved checks include: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Orbit uncertainties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Differences in magnitude between the object and the possible ITF matches 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Geocentric score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</a:t>
            </a:r>
            <a:r>
              <a:rPr lang="en">
                <a:solidFill>
                  <a:schemeClr val="dk1"/>
                </a:solidFill>
              </a:rPr>
              <a:t>ingletons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u="sng">
                <a:solidFill>
                  <a:schemeClr val="dk1"/>
                </a:solidFill>
              </a:rPr>
              <a:t>WIP:</a:t>
            </a:r>
            <a:endParaRPr i="1" u="sng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Increase Automation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2" name="Google Shape;292;g30096fa216b_0_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941525"/>
            <a:ext cx="4349999" cy="244519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0096fa216b_0_645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Negative Observations: WIP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98" name="Google Shape;298;g30096fa216b_0_6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g30096fa216b_0_64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30096fa216b_0_645"/>
          <p:cNvSpPr/>
          <p:nvPr/>
        </p:nvSpPr>
        <p:spPr>
          <a:xfrm>
            <a:off x="5917500" y="946825"/>
            <a:ext cx="2768700" cy="39528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Negative Observations</a:t>
            </a:r>
            <a:endParaRPr b="1" i="1" u="sng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u="sng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Allow users to report objects that could </a:t>
            </a:r>
            <a:r>
              <a:rPr i="1" lang="en">
                <a:solidFill>
                  <a:schemeClr val="dk1"/>
                </a:solidFill>
              </a:rPr>
              <a:t>not</a:t>
            </a:r>
            <a:r>
              <a:rPr lang="en">
                <a:solidFill>
                  <a:schemeClr val="dk1"/>
                </a:solidFill>
              </a:rPr>
              <a:t> be recovered. 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i="1" lang="en" u="sng">
                <a:solidFill>
                  <a:schemeClr val="dk1"/>
                </a:solidFill>
              </a:rPr>
              <a:t>Partial</a:t>
            </a:r>
            <a:r>
              <a:rPr lang="en">
                <a:solidFill>
                  <a:schemeClr val="dk1"/>
                </a:solidFill>
              </a:rPr>
              <a:t> evidence against an orbit / variant-orbits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Difficult topic: many caveats around depth, completeness, etc.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But we want to start collecting information: hopefully something is better than nothing.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1" name="Google Shape;301;g30096fa216b_0_645"/>
          <p:cNvSpPr txBox="1"/>
          <p:nvPr/>
        </p:nvSpPr>
        <p:spPr>
          <a:xfrm>
            <a:off x="265400" y="1430125"/>
            <a:ext cx="3912900" cy="2885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2024-02-20 12:59:16 UTC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I52 — Steward Observatory, Mt. Lemmon Station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K24D00Z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targeting - I52 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691 — Steward Observatory, Kitt Peak-Spacewatch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Attempting recovery of K24C08N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Started recovery attempt for K24C08N on 2024 Feb 20 at approximately 1228 UT 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2024-02-20 13:12:18 UTC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I52 — Steward Observatory, Mt. Lemmon Station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CA9CDD2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reported - R. A. Kowalski </a:t>
            </a:r>
            <a:endParaRPr sz="1100">
              <a:solidFill>
                <a:srgbClr val="000000"/>
              </a:solidFill>
            </a:endParaRPr>
          </a:p>
        </p:txBody>
      </p:sp>
      <p:sp>
        <p:nvSpPr>
          <p:cNvPr id="302" name="Google Shape;302;g30096fa216b_0_645"/>
          <p:cNvSpPr txBox="1"/>
          <p:nvPr/>
        </p:nvSpPr>
        <p:spPr>
          <a:xfrm>
            <a:off x="265400" y="833550"/>
            <a:ext cx="5336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000" u="sng">
                <a:solidFill>
                  <a:schemeClr val="dk1"/>
                </a:solidFill>
              </a:rPr>
              <a:t>Old (1)</a:t>
            </a:r>
            <a:r>
              <a:rPr lang="en" sz="2000">
                <a:solidFill>
                  <a:schemeClr val="dk1"/>
                </a:solidFill>
              </a:rPr>
              <a:t>: NEOCP Follow-up reports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03" name="Google Shape;303;g30096fa216b_0_645"/>
          <p:cNvSpPr txBox="1"/>
          <p:nvPr/>
        </p:nvSpPr>
        <p:spPr>
          <a:xfrm>
            <a:off x="265400" y="4499425"/>
            <a:ext cx="533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https://www.minorplanetcenter.net/neocp_followup_reports/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0096fa216b_0_660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Negative Observations</a:t>
            </a:r>
            <a:r>
              <a:rPr lang="en">
                <a:solidFill>
                  <a:schemeClr val="lt1"/>
                </a:solidFill>
              </a:rPr>
              <a:t>: WIP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09" name="Google Shape;309;g30096fa216b_0_6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0" name="Google Shape;310;g30096fa216b_0_66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30096fa216b_0_660"/>
          <p:cNvSpPr/>
          <p:nvPr/>
        </p:nvSpPr>
        <p:spPr>
          <a:xfrm>
            <a:off x="5917500" y="946825"/>
            <a:ext cx="2768700" cy="39528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Negative Observations</a:t>
            </a:r>
            <a:endParaRPr b="1" i="1" u="sng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u="sng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Allow users to report objects that could </a:t>
            </a:r>
            <a:r>
              <a:rPr i="1" lang="en">
                <a:solidFill>
                  <a:schemeClr val="dk1"/>
                </a:solidFill>
              </a:rPr>
              <a:t>not</a:t>
            </a:r>
            <a:r>
              <a:rPr lang="en">
                <a:solidFill>
                  <a:schemeClr val="dk1"/>
                </a:solidFill>
              </a:rPr>
              <a:t> be recovered. 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i="1" lang="en" u="sng">
                <a:solidFill>
                  <a:schemeClr val="dk1"/>
                </a:solidFill>
              </a:rPr>
              <a:t>Partial</a:t>
            </a:r>
            <a:r>
              <a:rPr lang="en">
                <a:solidFill>
                  <a:schemeClr val="dk1"/>
                </a:solidFill>
              </a:rPr>
              <a:t> evidence against an orbit / variant-orbits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Difficult topic: many caveats around depth, completeness, etc.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But we want to start collecting information: hopefully something is better than nothing.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2" name="Google Shape;312;g30096fa216b_0_660"/>
          <p:cNvSpPr txBox="1"/>
          <p:nvPr/>
        </p:nvSpPr>
        <p:spPr>
          <a:xfrm>
            <a:off x="265400" y="833550"/>
            <a:ext cx="5336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000" u="sng">
                <a:solidFill>
                  <a:schemeClr val="dk1"/>
                </a:solidFill>
              </a:rPr>
              <a:t>Old (2)</a:t>
            </a:r>
            <a:r>
              <a:rPr lang="en" sz="2000">
                <a:solidFill>
                  <a:schemeClr val="dk1"/>
                </a:solidFill>
              </a:rPr>
              <a:t>: Pointings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13" name="Google Shape;313;g30096fa216b_0_660"/>
          <p:cNvSpPr txBox="1"/>
          <p:nvPr/>
        </p:nvSpPr>
        <p:spPr>
          <a:xfrm>
            <a:off x="265400" y="4499425"/>
            <a:ext cx="533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3"/>
              </a:rPr>
              <a:t>https://minorplanetcenter.net/pointings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14" name="Google Shape;314;g30096fa216b_0_6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325" y="1326151"/>
            <a:ext cx="1888074" cy="3131724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0096fa216b_0_671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Negative Observations</a:t>
            </a:r>
            <a:r>
              <a:rPr lang="en">
                <a:solidFill>
                  <a:schemeClr val="lt1"/>
                </a:solidFill>
              </a:rPr>
              <a:t>: WIP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20" name="Google Shape;320;g30096fa216b_0_6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1" name="Google Shape;321;g30096fa216b_0_67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30096fa216b_0_671"/>
          <p:cNvSpPr txBox="1"/>
          <p:nvPr/>
        </p:nvSpPr>
        <p:spPr>
          <a:xfrm>
            <a:off x="265400" y="833550"/>
            <a:ext cx="7118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000" u="sng">
                <a:solidFill>
                  <a:schemeClr val="dk1"/>
                </a:solidFill>
              </a:rPr>
              <a:t>New</a:t>
            </a:r>
            <a:r>
              <a:rPr lang="en" sz="2000">
                <a:solidFill>
                  <a:schemeClr val="dk1"/>
                </a:solidFill>
              </a:rPr>
              <a:t>: Updated Pointings API   → Negative Observations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323" name="Google Shape;323;g30096fa216b_0_6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175" y="1391525"/>
            <a:ext cx="8512850" cy="3616301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0096fa216b_0_682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Negative Observations</a:t>
            </a:r>
            <a:r>
              <a:rPr lang="en">
                <a:solidFill>
                  <a:schemeClr val="lt1"/>
                </a:solidFill>
              </a:rPr>
              <a:t>: WIP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29" name="Google Shape;329;g30096fa216b_0_6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0" name="Google Shape;330;g30096fa216b_0_68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30096fa216b_0_682"/>
          <p:cNvSpPr txBox="1"/>
          <p:nvPr/>
        </p:nvSpPr>
        <p:spPr>
          <a:xfrm>
            <a:off x="265400" y="833550"/>
            <a:ext cx="800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000" u="sng">
                <a:solidFill>
                  <a:schemeClr val="dk1"/>
                </a:solidFill>
              </a:rPr>
              <a:t>New</a:t>
            </a:r>
            <a:r>
              <a:rPr lang="en" sz="2000">
                <a:solidFill>
                  <a:schemeClr val="dk1"/>
                </a:solidFill>
              </a:rPr>
              <a:t>: Updated Pointings API    → Negative Observations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332" name="Google Shape;332;g30096fa216b_0_682"/>
          <p:cNvPicPr preferRelativeResize="0"/>
          <p:nvPr/>
        </p:nvPicPr>
        <p:blipFill rotWithShape="1">
          <a:blip r:embed="rId3">
            <a:alphaModFix/>
          </a:blip>
          <a:srcRect b="0" l="0" r="0" t="10063"/>
          <a:stretch/>
        </p:blipFill>
        <p:spPr>
          <a:xfrm>
            <a:off x="925525" y="1724575"/>
            <a:ext cx="2575800" cy="2337175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3" name="Google Shape;333;g30096fa216b_0_682"/>
          <p:cNvPicPr preferRelativeResize="0"/>
          <p:nvPr/>
        </p:nvPicPr>
        <p:blipFill rotWithShape="1">
          <a:blip r:embed="rId4">
            <a:alphaModFix/>
          </a:blip>
          <a:srcRect b="0" l="0" r="0" t="2789"/>
          <a:stretch/>
        </p:blipFill>
        <p:spPr>
          <a:xfrm>
            <a:off x="4036350" y="1725046"/>
            <a:ext cx="4238850" cy="3313250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4" name="Google Shape;334;g30096fa216b_0_682"/>
          <p:cNvSpPr txBox="1"/>
          <p:nvPr/>
        </p:nvSpPr>
        <p:spPr>
          <a:xfrm>
            <a:off x="925600" y="1343100"/>
            <a:ext cx="2575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dk1"/>
                </a:solidFill>
              </a:rPr>
              <a:t>Minimal Example</a:t>
            </a:r>
            <a:endParaRPr b="1" i="1" sz="1600">
              <a:solidFill>
                <a:schemeClr val="dk1"/>
              </a:solidFill>
            </a:endParaRPr>
          </a:p>
        </p:txBody>
      </p:sp>
      <p:sp>
        <p:nvSpPr>
          <p:cNvPr id="335" name="Google Shape;335;g30096fa216b_0_682"/>
          <p:cNvSpPr txBox="1"/>
          <p:nvPr/>
        </p:nvSpPr>
        <p:spPr>
          <a:xfrm>
            <a:off x="4021996" y="1343100"/>
            <a:ext cx="4253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dk1"/>
                </a:solidFill>
              </a:rPr>
              <a:t>More Verbose</a:t>
            </a:r>
            <a:r>
              <a:rPr b="1" i="1" lang="en" sz="1600">
                <a:solidFill>
                  <a:schemeClr val="dk1"/>
                </a:solidFill>
              </a:rPr>
              <a:t> Example</a:t>
            </a:r>
            <a:endParaRPr b="1" i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0096fa216b_0_0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341" name="Google Shape;341;g30096fa216b_0_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2" name="Google Shape;342;g30096fa216b_0_0"/>
          <p:cNvSpPr/>
          <p:nvPr/>
        </p:nvSpPr>
        <p:spPr>
          <a:xfrm>
            <a:off x="364100" y="946825"/>
            <a:ext cx="4034400" cy="39528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Survey Preparations</a:t>
            </a:r>
            <a:endParaRPr b="1" i="1" u="sng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u="sng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LSST 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Main survey starts next summer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Com-Cam data expected October 2024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Infrastructure developments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Many pipeline upgrades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Deploying “Sandbox Pipelines” in collaboration with LSST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NEO Surveyor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MOUs &amp; ICDs Signed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Ongoing testing schedule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3" name="Google Shape;343;g30096fa216b_0_0"/>
          <p:cNvSpPr/>
          <p:nvPr/>
        </p:nvSpPr>
        <p:spPr>
          <a:xfrm>
            <a:off x="4707500" y="946825"/>
            <a:ext cx="4034400" cy="39528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Community Wide Improvements</a:t>
            </a:r>
            <a:endParaRPr b="1" i="1" u="sng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u="sng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New Services and Data Products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Database-Centric Data &amp; Services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Improving Communication and Documentation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Newsletters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Helpdesk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Talks/Conferences/Workshops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Let us know how we can help!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Jira Helpdesk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Open to suggestions!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0096fa216b_0_19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Newsletters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78" name="Google Shape;78;g30096fa216b_0_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g30096fa216b_0_1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30096fa216b_0_19"/>
          <p:cNvSpPr/>
          <p:nvPr/>
        </p:nvSpPr>
        <p:spPr>
          <a:xfrm>
            <a:off x="3381775" y="865325"/>
            <a:ext cx="5347200" cy="41916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Monthly Newsletter</a:t>
            </a:r>
            <a:endParaRPr b="1" i="1" u="sng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u="sng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Announce n</a:t>
            </a:r>
            <a:r>
              <a:rPr lang="en">
                <a:solidFill>
                  <a:schemeClr val="dk1"/>
                </a:solidFill>
              </a:rPr>
              <a:t>ew developments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Provide advice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Solicit community feedback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Download </a:t>
            </a:r>
            <a:endParaRPr b="1" i="1" u="sng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u="sng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i="1" lang="en" u="sng">
                <a:solidFill>
                  <a:schemeClr val="dk1"/>
                </a:solidFill>
              </a:rPr>
              <a:t>URL:</a:t>
            </a:r>
            <a:endParaRPr i="1" u="sng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      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https://minorplanetcenter.net/mpcops/new/newsletters/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i="1" lang="en" u="sng">
                <a:solidFill>
                  <a:schemeClr val="dk1"/>
                </a:solidFill>
              </a:rPr>
              <a:t>QR Code</a:t>
            </a:r>
            <a:endParaRPr i="1" u="sng">
              <a:solidFill>
                <a:schemeClr val="dk1"/>
              </a:solidFill>
            </a:endParaRPr>
          </a:p>
        </p:txBody>
      </p:sp>
      <p:pic>
        <p:nvPicPr>
          <p:cNvPr id="81" name="Google Shape;81;g30096fa216b_0_19"/>
          <p:cNvPicPr preferRelativeResize="0"/>
          <p:nvPr/>
        </p:nvPicPr>
        <p:blipFill rotWithShape="1">
          <a:blip r:embed="rId4">
            <a:alphaModFix/>
          </a:blip>
          <a:srcRect b="16261" l="0" r="0" t="0"/>
          <a:stretch/>
        </p:blipFill>
        <p:spPr>
          <a:xfrm>
            <a:off x="152400" y="865325"/>
            <a:ext cx="3029385" cy="41915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2" name="Google Shape;82;g30096fa216b_0_19"/>
          <p:cNvPicPr preferRelativeResize="0"/>
          <p:nvPr/>
        </p:nvPicPr>
        <p:blipFill rotWithShape="1">
          <a:blip r:embed="rId5">
            <a:alphaModFix/>
          </a:blip>
          <a:srcRect b="8498" l="7411" r="5797" t="5576"/>
          <a:stretch/>
        </p:blipFill>
        <p:spPr>
          <a:xfrm>
            <a:off x="5403700" y="3321575"/>
            <a:ext cx="1683125" cy="16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096fa216b_0_85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Jira Helpdesk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8" name="Google Shape;88;g30096fa216b_0_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g30096fa216b_0_8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g30096fa216b_0_85"/>
          <p:cNvSpPr/>
          <p:nvPr/>
        </p:nvSpPr>
        <p:spPr>
          <a:xfrm>
            <a:off x="4735825" y="865325"/>
            <a:ext cx="3993000" cy="41916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Jira Helpdesk</a:t>
            </a:r>
            <a:endParaRPr b="1" i="1" u="sng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300" u="sng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Dedicated help-desk functionality.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Queries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Bug reports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Requests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u="sng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Access</a:t>
            </a:r>
            <a:r>
              <a:rPr b="1" i="1" lang="en" u="sng">
                <a:solidFill>
                  <a:schemeClr val="dk1"/>
                </a:solidFill>
              </a:rPr>
              <a:t> </a:t>
            </a:r>
            <a:endParaRPr i="1" u="sng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00" u="sng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https://minorplanetcenter.net/contact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https://mpc-service.atlassian.net/servicedesk/customer/portals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u="sng">
              <a:solidFill>
                <a:schemeClr val="dk1"/>
              </a:solidFill>
            </a:endParaRPr>
          </a:p>
        </p:txBody>
      </p:sp>
      <p:pic>
        <p:nvPicPr>
          <p:cNvPr id="91" name="Google Shape;91;g30096fa216b_0_85"/>
          <p:cNvPicPr preferRelativeResize="0"/>
          <p:nvPr/>
        </p:nvPicPr>
        <p:blipFill rotWithShape="1">
          <a:blip r:embed="rId5">
            <a:alphaModFix/>
          </a:blip>
          <a:srcRect b="23005" l="0" r="0" t="0"/>
          <a:stretch/>
        </p:blipFill>
        <p:spPr>
          <a:xfrm>
            <a:off x="6840625" y="3328850"/>
            <a:ext cx="1644500" cy="164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30096fa216b_0_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895110"/>
            <a:ext cx="4473801" cy="36572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0096fa216b_0_97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Archival Submissions Committee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98" name="Google Shape;98;g30096fa216b_0_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g30096fa216b_0_9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30096fa216b_0_97"/>
          <p:cNvSpPr/>
          <p:nvPr/>
        </p:nvSpPr>
        <p:spPr>
          <a:xfrm>
            <a:off x="0" y="771337"/>
            <a:ext cx="9144000" cy="42516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Announced in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June 2024 Newsletter</a:t>
            </a:r>
            <a:endParaRPr i="1" sz="16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In reaction to concerns regarding occasional erroneous measurement of archival data.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Single measurements especially problematic when no other observations available in an opposition: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Can significantly change calculate orbit and impact probability.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The MPC and the MUG have formed a committee of impartial external experts to help review individual cases.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6 members: PanSTARRS, ATLAS, Catalina, and NEOWISE, one member with follow-up experience, and one non-NASA-funded astrometry expert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Committee members provide advice: 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To submitters regarding preferred methodology 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To MPC regarding accuracy of submitted data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Started to implement this new mechanism on a few test cases.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Committee members interact with the submitter via Jira ticket.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Postage-stamp images can be requested and analyzed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096fa216b_0_133"/>
          <p:cNvSpPr txBox="1"/>
          <p:nvPr>
            <p:ph type="title"/>
          </p:nvPr>
        </p:nvSpPr>
        <p:spPr>
          <a:xfrm>
            <a:off x="311700" y="64025"/>
            <a:ext cx="5618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Conferences/Meetings/Workshops</a:t>
            </a:r>
            <a:endParaRPr/>
          </a:p>
        </p:txBody>
      </p:sp>
      <p:sp>
        <p:nvSpPr>
          <p:cNvPr id="106" name="Google Shape;106;g30096fa216b_0_1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g30096fa216b_0_133"/>
          <p:cNvSpPr txBox="1"/>
          <p:nvPr/>
        </p:nvSpPr>
        <p:spPr>
          <a:xfrm>
            <a:off x="692701" y="762600"/>
            <a:ext cx="7860600" cy="45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MPC has put a lot of effort into increasing their presence during large conferences and medium or small meetings or workshops. 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 the last two years (2023 and 2024), MPC’s staff members have attended or are going to attend the following large conferences: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PDC, April 2023, Vienna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ACM, June 2023, Flagstaff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DPS, October 2023, San Antonio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TNO meeting, June 2024, Taipei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IAU, August 2024, Cape Town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DPS, October 2024, Boise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We have also attended smaller size meetings, equally important for the NEO/Asteroid community, such as: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SBN User Group meetings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SBAG 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IAWN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Radar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ADASS 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NEOO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And workshops in preparation for V. Rubin and NEO Surveyor: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LSST Science Collaboration meetings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NEO Surveyor Science Workshop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 addition to that, we are also very active inside the CfA and for outreach events in Cambridge and outside the US.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0096fa216b_0_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3975" y="754287"/>
            <a:ext cx="2300024" cy="4417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0096fa216b_0_106"/>
          <p:cNvSpPr txBox="1"/>
          <p:nvPr>
            <p:ph type="ctrTitle"/>
          </p:nvPr>
        </p:nvSpPr>
        <p:spPr>
          <a:xfrm>
            <a:off x="311700" y="2011200"/>
            <a:ext cx="6316800" cy="11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rgbClr val="000000"/>
                </a:solidFill>
              </a:rPr>
              <a:t>New Services and Data Products</a:t>
            </a:r>
            <a:endParaRPr b="1" sz="36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0096fa216b_0_111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MPC Explorer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9" name="Google Shape;119;g30096fa216b_0_1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g30096fa216b_0_11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30096fa216b_0_111"/>
          <p:cNvSpPr/>
          <p:nvPr/>
        </p:nvSpPr>
        <p:spPr>
          <a:xfrm>
            <a:off x="4197600" y="865325"/>
            <a:ext cx="4531200" cy="41916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Replacement for our db_search functionality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Available Now </a:t>
            </a:r>
            <a:r>
              <a:rPr b="1" i="1" lang="en" u="sng">
                <a:solidFill>
                  <a:schemeClr val="dk1"/>
                </a:solidFill>
              </a:rPr>
              <a:t> </a:t>
            </a:r>
            <a:endParaRPr i="1" u="sng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Designations and Identifications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Observations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NEOCP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Coming Soon</a:t>
            </a:r>
            <a:endParaRPr i="1" u="sng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Orbits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Discovery Details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Access Methods</a:t>
            </a:r>
            <a:endParaRPr i="1" u="sng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Web-forms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API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u="sng">
                <a:solidFill>
                  <a:schemeClr val="dk1"/>
                </a:solidFill>
              </a:rPr>
              <a:t>URL &amp; QR-Code</a:t>
            </a:r>
            <a:endParaRPr b="1" i="1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900" u="sng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https://data.minorplanetcenter.net/explorer/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2" name="Google Shape;122;g30096fa216b_0_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8275" y="3484400"/>
            <a:ext cx="1270750" cy="127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0096fa216b_0_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865325"/>
            <a:ext cx="3494483" cy="412577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096fa216b_0_124"/>
          <p:cNvSpPr txBox="1"/>
          <p:nvPr>
            <p:ph type="title"/>
          </p:nvPr>
        </p:nvSpPr>
        <p:spPr>
          <a:xfrm>
            <a:off x="311700" y="64025"/>
            <a:ext cx="54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Database Replication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29" name="Google Shape;129;g30096fa216b_0_1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" name="Google Shape;130;g30096fa216b_0_12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30096fa216b_0_124"/>
          <p:cNvSpPr/>
          <p:nvPr/>
        </p:nvSpPr>
        <p:spPr>
          <a:xfrm>
            <a:off x="4197600" y="865325"/>
            <a:ext cx="4531200" cy="4191600"/>
          </a:xfrm>
          <a:prstGeom prst="roundRect">
            <a:avLst>
              <a:gd fmla="val 7634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Multiple postgres database tables are now available for replication via the SBN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Available Now  </a:t>
            </a:r>
            <a:endParaRPr i="1" u="sng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Designations and Identifications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Observations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NEOCP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Orbits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" u="sng">
                <a:solidFill>
                  <a:schemeClr val="dk1"/>
                </a:solidFill>
              </a:rPr>
              <a:t>SBN</a:t>
            </a:r>
            <a:endParaRPr i="1" u="sng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MPCDB now distributed via AWS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Increased redundancy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u="sng">
                <a:solidFill>
                  <a:schemeClr val="dk1"/>
                </a:solidFill>
              </a:rPr>
              <a:t>URL &amp; QR-Code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https://sbnmpc.astro.umd.edu/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https://data.minorplanetcenter.net/mpcops/documentation/replicated-tables-schema/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2" name="Google Shape;132;g30096fa216b_0_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2675" y="3412700"/>
            <a:ext cx="1204375" cy="120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0096fa216b_0_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998925"/>
            <a:ext cx="3892803" cy="203193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g30096fa216b_0_124"/>
          <p:cNvPicPr preferRelativeResize="0"/>
          <p:nvPr/>
        </p:nvPicPr>
        <p:blipFill rotWithShape="1">
          <a:blip r:embed="rId7">
            <a:alphaModFix/>
          </a:blip>
          <a:srcRect b="26680" l="0" r="0" t="0"/>
          <a:stretch/>
        </p:blipFill>
        <p:spPr>
          <a:xfrm>
            <a:off x="152400" y="865325"/>
            <a:ext cx="3892803" cy="2031923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