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7" r:id="rId4"/>
    <p:sldMasterId id="2147483864" r:id="rId5"/>
    <p:sldMasterId id="2147483937" r:id="rId6"/>
    <p:sldMasterId id="2147483985" r:id="rId7"/>
    <p:sldMasterId id="2147484009" r:id="rId8"/>
    <p:sldMasterId id="2147484078" r:id="rId9"/>
    <p:sldMasterId id="2147484081" r:id="rId10"/>
    <p:sldMasterId id="2147484084" r:id="rId11"/>
    <p:sldMasterId id="2147484096" r:id="rId12"/>
    <p:sldMasterId id="2147484111" r:id="rId13"/>
  </p:sldMasterIdLst>
  <p:notesMasterIdLst>
    <p:notesMasterId r:id="rId44"/>
  </p:notesMasterIdLst>
  <p:handoutMasterIdLst>
    <p:handoutMasterId r:id="rId45"/>
  </p:handoutMasterIdLst>
  <p:sldIdLst>
    <p:sldId id="2126987652" r:id="rId14"/>
    <p:sldId id="2126987661" r:id="rId15"/>
    <p:sldId id="2126987662" r:id="rId16"/>
    <p:sldId id="2126987714" r:id="rId17"/>
    <p:sldId id="2126987656" r:id="rId18"/>
    <p:sldId id="38266" r:id="rId19"/>
    <p:sldId id="2126987669" r:id="rId20"/>
    <p:sldId id="2126987684" r:id="rId21"/>
    <p:sldId id="2126987686" r:id="rId22"/>
    <p:sldId id="2126987688" r:id="rId23"/>
    <p:sldId id="2126987670" r:id="rId24"/>
    <p:sldId id="2126987677" r:id="rId25"/>
    <p:sldId id="2126987715" r:id="rId26"/>
    <p:sldId id="2126987681" r:id="rId27"/>
    <p:sldId id="2126987682" r:id="rId28"/>
    <p:sldId id="1042653266" r:id="rId29"/>
    <p:sldId id="2126987717" r:id="rId30"/>
    <p:sldId id="2126987664" r:id="rId31"/>
    <p:sldId id="2126987675" r:id="rId32"/>
    <p:sldId id="2126987663" r:id="rId33"/>
    <p:sldId id="2126987671" r:id="rId34"/>
    <p:sldId id="2126987676" r:id="rId35"/>
    <p:sldId id="2126987666" r:id="rId36"/>
    <p:sldId id="2126987672" r:id="rId37"/>
    <p:sldId id="2126987687" r:id="rId38"/>
    <p:sldId id="2126987716" r:id="rId39"/>
    <p:sldId id="2126987673" r:id="rId40"/>
    <p:sldId id="2126987679" r:id="rId41"/>
    <p:sldId id="2126987713" r:id="rId42"/>
    <p:sldId id="212698768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273932-38E3-CAA8-516C-18DFC37E909E}" name="Joshua Handal" initials="JH" userId="S::jahandal@ndc.nasa.gov::7489585c-ce95-4fca-8975-0fa8d677f9b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ast, Kelly E. (HQ-DG000)" initials="FKE(D" lastIdx="1" clrIdx="0">
    <p:extLst>
      <p:ext uri="{19B8F6BF-5375-455C-9EA6-DF929625EA0E}">
        <p15:presenceInfo xmlns:p15="http://schemas.microsoft.com/office/powerpoint/2012/main" userId="S::kfast@ndc.nasa.gov::1bf4e792-70e7-4b1a-8824-f6bbf0f0c4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F7FF"/>
    <a:srgbClr val="0069AD"/>
    <a:srgbClr val="03385E"/>
    <a:srgbClr val="014C80"/>
    <a:srgbClr val="03192B"/>
    <a:srgbClr val="8585BF"/>
    <a:srgbClr val="000000"/>
    <a:srgbClr val="FC947B"/>
    <a:srgbClr val="EDE2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7"/>
    <p:restoredTop sz="86494"/>
  </p:normalViewPr>
  <p:slideViewPr>
    <p:cSldViewPr snapToGrid="0">
      <p:cViewPr varScale="1">
        <p:scale>
          <a:sx n="137" d="100"/>
          <a:sy n="137" d="100"/>
        </p:scale>
        <p:origin x="752" y="200"/>
      </p:cViewPr>
      <p:guideLst>
        <p:guide orient="horz" pos="1536"/>
        <p:guide pos="336"/>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commentAuthors" Target="commentAuthors.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10/1/25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gcc02.safelinks.protection.outlook.com/?url=https%3A%2F%2Fwww.unoosa.org%2Fres%2Foosadoc%2Fdata%2Fdocuments%2F2023%2Fa%2Fa7820_0_html%2FA_78_020E.pdf&amp;data=05%7C02%7Ckelly.e.fast%40nasa.gov%7Ce17f652411134745793208dcaff6060b%7C7005d45845be48ae8140d43da96dd17b%7C0%7C0%7C638578719356540538%7CUnknown%7CTWFpbGZsb3d8eyJWIjoiMC4wLjAwMDAiLCJQIjoiV2luMzIiLCJBTiI6Ik1haWwiLCJXVCI6Mn0%3D%7C0%7C%7C%7C&amp;sdata=dYclqWW1WrIDxY2m02ef42UjiaQo8vJj3G62zLxExJc%3D&amp;reserved=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E9828-F4B2-EFAF-B6A5-BC95B0712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6AC00D-CDFE-B474-1E2C-E917A9BDE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73268A-E065-D83F-6751-3F48EADC70FE}"/>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4CCB0EBD-8D53-9E06-0C1F-8C3C4808EA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6F32B-7153-4C41-AADA-D092F2EF32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606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5</a:t>
            </a:fld>
            <a:endParaRPr lang="en-US"/>
          </a:p>
        </p:txBody>
      </p:sp>
    </p:spTree>
    <p:extLst>
      <p:ext uri="{BB962C8B-B14F-4D97-AF65-F5344CB8AC3E}">
        <p14:creationId xmlns:p14="http://schemas.microsoft.com/office/powerpoint/2010/main" val="2218902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The PDCO has notification responsibilities for NEOs once they reach notification thresholds established in NASA NPD 8740.1 (27 Jan 2017) Notification and Communications Regarding Potential NEO Threats.  NPD 8740.1 provides broad discretion to the PDCO to determine when implementation of required notifications should take place.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PDCO, as the coordinator of IAWN, with concurrence by the IAWN Steering Committee, sends notification to the program officer for planetary defense at UNOOSA for dissemination to member states, as noted by the UNCOPUOS in its annual reports (</a:t>
            </a:r>
            <a:r>
              <a:rPr lang="en-US" sz="1800" i="1" kern="100" dirty="0">
                <a:effectLst/>
                <a:latin typeface="Times New Roman" panose="02020603050405020304" pitchFamily="18" charset="0"/>
                <a:ea typeface="Calibri" panose="020F0502020204030204" pitchFamily="34" charset="0"/>
                <a:cs typeface="Arial" panose="020B0604020202020204" pitchFamily="34" charset="0"/>
              </a:rPr>
              <a:t>e.g.,</a:t>
            </a:r>
            <a:r>
              <a:rPr lang="en-US" sz="1800" kern="100" dirty="0">
                <a:effectLst/>
                <a:latin typeface="Times New Roman" panose="02020603050405020304" pitchFamily="18" charset="0"/>
                <a:ea typeface="Calibri" panose="020F0502020204030204" pitchFamily="34" charset="0"/>
                <a:cs typeface="Arial" panose="020B0604020202020204" pitchFamily="34" charset="0"/>
              </a:rPr>
              <a:t> </a:t>
            </a:r>
            <a:r>
              <a:rPr lang="en-US" sz="1800" u="sng" kern="100" dirty="0">
                <a:solidFill>
                  <a:srgbClr val="0563C1"/>
                </a:solidFill>
                <a:effectLst/>
                <a:latin typeface="Times New Roman" panose="02020603050405020304" pitchFamily="18" charset="0"/>
                <a:ea typeface="Calibri" panose="020F0502020204030204" pitchFamily="34" charset="0"/>
                <a:cs typeface="Arial" panose="020B0604020202020204" pitchFamily="34" charset="0"/>
                <a:hlinkClick r:id="rId3"/>
              </a:rPr>
              <a:t>A/78/20, para. 119)</a:t>
            </a:r>
            <a:r>
              <a:rPr lang="en-US" sz="1800" kern="100" dirty="0">
                <a:effectLst/>
                <a:latin typeface="Times New Roman" panose="02020603050405020304" pitchFamily="18" charset="0"/>
                <a:ea typeface="Calibri" panose="020F0502020204030204" pitchFamily="34" charset="0"/>
                <a:cs typeface="Arial" panose="020B0604020202020204" pitchFamily="34" charset="0"/>
              </a:rPr>
              <a:t>. PDCO, on behalf of IAWN, also notifies the chair (ESA) of the SMPAG, which is the forum for national space agencies and space offices to develop and make recommendations for any in-space response to an asteroid impact threat.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The notification was in accordance with criteria and thresholds for impact response actions in report A/AC.105/C.1/2017/CRP.25 to the Scientific and Technical Subcommittee of the UNCOPUOS, which states, “(1) IAWN shall warn of predicted impacts exceeding a probability of 1 percent for all objects characterized to be greater than 10 meters in size, or roughly equivalent to absolute magnitude of 28 if only brightness data can be collected.”  Dr. Fast also made sure the observers for the upcoming 4 Feb 2025 IAWN meeting were all notified of 2024 YR4, ensuring wide knowledge of the object’s Torino level 3 status.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46C0CBE-288C-D84B-B11F-1B62224BD7E3}" type="slidenum">
              <a:rPr lang="en-US" smtClean="0"/>
              <a:t>9</a:t>
            </a:fld>
            <a:endParaRPr lang="en-US"/>
          </a:p>
        </p:txBody>
      </p:sp>
    </p:spTree>
    <p:extLst>
      <p:ext uri="{BB962C8B-B14F-4D97-AF65-F5344CB8AC3E}">
        <p14:creationId xmlns:p14="http://schemas.microsoft.com/office/powerpoint/2010/main" val="578998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ADES:  Astrometric Data Exchange Standard</a:t>
            </a:r>
          </a:p>
          <a:p>
            <a:endParaRPr lang="en-US" dirty="0"/>
          </a:p>
          <a:p>
            <a:pPr marL="742950" lvl="1" indent="-285750">
              <a:buFont typeface="Arial" panose="020B0604020202020204" pitchFamily="34" charset="0"/>
              <a:buChar char="•"/>
            </a:pPr>
            <a:r>
              <a:rPr lang="en-US" sz="1600" dirty="0">
                <a:solidFill>
                  <a:schemeClr val="bg1"/>
                </a:solidFill>
              </a:rPr>
              <a:t>Novel approaches to Asteroid Impact Monitoring (J. </a:t>
            </a:r>
            <a:r>
              <a:rPr lang="en-US" sz="1600" dirty="0" err="1">
                <a:solidFill>
                  <a:schemeClr val="bg1"/>
                </a:solidFill>
              </a:rPr>
              <a:t>Roa</a:t>
            </a:r>
            <a:r>
              <a:rPr lang="en-US" sz="1600" dirty="0">
                <a:solidFill>
                  <a:schemeClr val="bg1"/>
                </a:solidFill>
              </a:rPr>
              <a:t>, D. </a:t>
            </a:r>
            <a:r>
              <a:rPr lang="en-US" sz="1600" dirty="0" err="1">
                <a:solidFill>
                  <a:schemeClr val="bg1"/>
                </a:solidFill>
              </a:rPr>
              <a:t>Farnocchia</a:t>
            </a:r>
            <a:r>
              <a:rPr lang="en-US" sz="1600" dirty="0">
                <a:solidFill>
                  <a:schemeClr val="bg1"/>
                </a:solidFill>
              </a:rPr>
              <a:t>, S. Chesley-2021)</a:t>
            </a:r>
          </a:p>
          <a:p>
            <a:pPr marL="1200150" lvl="2" indent="-285750">
              <a:buFont typeface="Arial" panose="020B0604020202020204" pitchFamily="34" charset="0"/>
              <a:buChar char="•"/>
            </a:pPr>
            <a:r>
              <a:rPr lang="en-US" sz="1600" dirty="0">
                <a:solidFill>
                  <a:schemeClr val="bg1"/>
                </a:solidFill>
              </a:rPr>
              <a:t>Saves computation cost w/smaller sampling requirement (10k); uses impact as observable</a:t>
            </a:r>
          </a:p>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11</a:t>
            </a:fld>
            <a:endParaRPr lang="en-US"/>
          </a:p>
        </p:txBody>
      </p:sp>
    </p:spTree>
    <p:extLst>
      <p:ext uri="{BB962C8B-B14F-4D97-AF65-F5344CB8AC3E}">
        <p14:creationId xmlns:p14="http://schemas.microsoft.com/office/powerpoint/2010/main" val="1259179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6C0CBE-288C-D84B-B11F-1B62224BD7E3}" type="slidenum">
              <a:rPr lang="en-US" smtClean="0"/>
              <a:t>16</a:t>
            </a:fld>
            <a:endParaRPr lang="en-US"/>
          </a:p>
        </p:txBody>
      </p:sp>
    </p:spTree>
    <p:extLst>
      <p:ext uri="{BB962C8B-B14F-4D97-AF65-F5344CB8AC3E}">
        <p14:creationId xmlns:p14="http://schemas.microsoft.com/office/powerpoint/2010/main" val="251943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19</a:t>
            </a:fld>
            <a:endParaRPr lang="en-US"/>
          </a:p>
        </p:txBody>
      </p:sp>
    </p:spTree>
    <p:extLst>
      <p:ext uri="{BB962C8B-B14F-4D97-AF65-F5344CB8AC3E}">
        <p14:creationId xmlns:p14="http://schemas.microsoft.com/office/powerpoint/2010/main" val="1169665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solidFill>
                  <a:schemeClr val="bg1"/>
                </a:solidFill>
              </a:rPr>
              <a:t>A close encounter, meriting attention by astronomers. </a:t>
            </a:r>
          </a:p>
          <a:p>
            <a:r>
              <a:rPr lang="en-US" sz="1200" dirty="0">
                <a:solidFill>
                  <a:schemeClr val="bg1"/>
                </a:solidFill>
              </a:rPr>
              <a:t>Current calculations give a 1% or greater chance of collision </a:t>
            </a:r>
          </a:p>
          <a:p>
            <a:r>
              <a:rPr lang="en-US" sz="1200" dirty="0">
                <a:solidFill>
                  <a:schemeClr val="bg1"/>
                </a:solidFill>
              </a:rPr>
              <a:t>capable of localized destruction . . .Attention by public and by </a:t>
            </a:r>
          </a:p>
          <a:p>
            <a:r>
              <a:rPr lang="en-US" sz="1200" dirty="0">
                <a:solidFill>
                  <a:schemeClr val="bg1"/>
                </a:solidFill>
              </a:rPr>
              <a:t>public officials is merited if the encounter is less than a decade away.” </a:t>
            </a:r>
          </a:p>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23</a:t>
            </a:fld>
            <a:endParaRPr lang="en-US"/>
          </a:p>
        </p:txBody>
      </p:sp>
    </p:spTree>
    <p:extLst>
      <p:ext uri="{BB962C8B-B14F-4D97-AF65-F5344CB8AC3E}">
        <p14:creationId xmlns:p14="http://schemas.microsoft.com/office/powerpoint/2010/main" val="455185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52141-C3F1-FBA3-A9A8-5B29480B97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CA3212-331F-B8DB-B0CF-BD26427E24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7165FB-EAD9-1975-7A25-79331984DC0E}"/>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189840F1-D940-F9A7-156D-738AD1FE94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6F32B-7153-4C41-AADA-D092F2EF32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512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8.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8.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8.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8.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Master" Target="../slideMasters/slideMaster8.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8.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8.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Master" Target="../slideMasters/slideMaster8.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8.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Master" Target="../slideMasters/slideMaster8.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5A72AF-B23B-8C43-BDCA-7A3E673CEBA5}"/>
              </a:ext>
            </a:extLst>
          </p:cNvPr>
          <p:cNvSpPr txBox="1"/>
          <p:nvPr userDrawn="1"/>
        </p:nvSpPr>
        <p:spPr>
          <a:xfrm>
            <a:off x="229075" y="6582881"/>
            <a:ext cx="11701669" cy="276999"/>
          </a:xfrm>
          <a:prstGeom prst="rect">
            <a:avLst/>
          </a:prstGeom>
          <a:noFill/>
        </p:spPr>
        <p:txBody>
          <a:bodyPr wrap="square" rtlCol="0">
            <a:spAutoFit/>
          </a:bodyPr>
          <a:lstStyle/>
          <a:p>
            <a:pPr algn="ctr"/>
            <a:r>
              <a:rPr lang="en-US" sz="1200" spc="300" baseline="0" err="1">
                <a:solidFill>
                  <a:schemeClr val="tx1">
                    <a:lumMod val="75000"/>
                  </a:schemeClr>
                </a:solidFill>
                <a:latin typeface="Helvetica" pitchFamily="2" charset="0"/>
              </a:rPr>
              <a:t>nasa.gov</a:t>
            </a:r>
            <a:r>
              <a:rPr lang="en-US" sz="1200" spc="300" baseline="0">
                <a:solidFill>
                  <a:schemeClr val="tx1">
                    <a:lumMod val="75000"/>
                  </a:schemeClr>
                </a:solidFill>
                <a:latin typeface="Helvetica" pitchFamily="2" charset="0"/>
              </a:rPr>
              <a:t>/</a:t>
            </a:r>
            <a:r>
              <a:rPr lang="en-US" sz="1200" spc="300" baseline="0" err="1">
                <a:solidFill>
                  <a:schemeClr val="tx1">
                    <a:lumMod val="75000"/>
                  </a:schemeClr>
                </a:solidFill>
                <a:latin typeface="Helvetica" pitchFamily="2" charset="0"/>
              </a:rPr>
              <a:t>planetarydefense</a:t>
            </a:r>
            <a:endParaRPr lang="en-US" sz="1200" spc="300" baseline="0">
              <a:solidFill>
                <a:schemeClr val="tx1">
                  <a:lumMod val="75000"/>
                </a:schemeClr>
              </a:solidFill>
              <a:latin typeface="Helvetica" pitchFamily="2" charset="0"/>
            </a:endParaRPr>
          </a:p>
        </p:txBody>
      </p:sp>
    </p:spTree>
    <p:extLst>
      <p:ext uri="{BB962C8B-B14F-4D97-AF65-F5344CB8AC3E}">
        <p14:creationId xmlns:p14="http://schemas.microsoft.com/office/powerpoint/2010/main" val="2669041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2BC0795-5748-41F6-9719-B7B6F13AB75A}"/>
              </a:ext>
            </a:extLst>
          </p:cNvPr>
          <p:cNvSpPr/>
          <p:nvPr userDrawn="1"/>
        </p:nvSpPr>
        <p:spPr>
          <a:xfrm>
            <a:off x="-4763" y="6388100"/>
            <a:ext cx="12201526" cy="499953"/>
          </a:xfrm>
          <a:prstGeom prst="rect">
            <a:avLst/>
          </a:prstGeom>
          <a:gradFill flip="none" rotWithShape="1">
            <a:gsLst>
              <a:gs pos="0">
                <a:srgbClr val="0D399C"/>
              </a:gs>
              <a:gs pos="0">
                <a:srgbClr val="010B1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93C6CA-BE09-41D6-B040-1DD5914193FE}"/>
              </a:ext>
            </a:extLst>
          </p:cNvPr>
          <p:cNvSpPr/>
          <p:nvPr userDrawn="1"/>
        </p:nvSpPr>
        <p:spPr>
          <a:xfrm>
            <a:off x="-4763" y="-8773"/>
            <a:ext cx="12201526" cy="210144"/>
          </a:xfrm>
          <a:prstGeom prst="rect">
            <a:avLst/>
          </a:prstGeom>
          <a:gradFill flip="none" rotWithShape="1">
            <a:gsLst>
              <a:gs pos="0">
                <a:srgbClr val="0D399C"/>
              </a:gs>
              <a:gs pos="0">
                <a:srgbClr val="010B1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8366573-8E41-884C-9A46-968B69E936A7}"/>
              </a:ext>
            </a:extLst>
          </p:cNvPr>
          <p:cNvGrpSpPr/>
          <p:nvPr userDrawn="1"/>
        </p:nvGrpSpPr>
        <p:grpSpPr>
          <a:xfrm>
            <a:off x="517664" y="-19049"/>
            <a:ext cx="4628149" cy="6909034"/>
            <a:chOff x="3308351" y="2370138"/>
            <a:chExt cx="2760662" cy="4110037"/>
          </a:xfrm>
          <a:gradFill>
            <a:gsLst>
              <a:gs pos="0">
                <a:srgbClr val="FED700"/>
              </a:gs>
              <a:gs pos="0">
                <a:srgbClr val="0363A3"/>
              </a:gs>
              <a:gs pos="0">
                <a:srgbClr val="ACDDFE"/>
              </a:gs>
              <a:gs pos="0">
                <a:srgbClr val="015A98"/>
              </a:gs>
            </a:gsLst>
            <a:lin ang="5400000" scaled="1"/>
          </a:gradFill>
        </p:grpSpPr>
        <p:sp>
          <p:nvSpPr>
            <p:cNvPr id="21" name="Freeform 10">
              <a:extLst>
                <a:ext uri="{FF2B5EF4-FFF2-40B4-BE49-F238E27FC236}">
                  <a16:creationId xmlns:a16="http://schemas.microsoft.com/office/drawing/2014/main" id="{F3E06820-AF45-8447-870A-93CC24EA81F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6CB6D904-E209-9448-B66C-46D6E4395CDE}"/>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0091EB8C-663B-8A41-BB64-1DECFB769A0E}"/>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Rectangle 23">
            <a:extLst>
              <a:ext uri="{FF2B5EF4-FFF2-40B4-BE49-F238E27FC236}">
                <a16:creationId xmlns:a16="http://schemas.microsoft.com/office/drawing/2014/main" id="{1CD0F9D4-562D-0246-864A-D56E121E5335}"/>
              </a:ext>
            </a:extLst>
          </p:cNvPr>
          <p:cNvSpPr/>
          <p:nvPr userDrawn="1"/>
        </p:nvSpPr>
        <p:spPr>
          <a:xfrm>
            <a:off x="-21389" y="201371"/>
            <a:ext cx="12229431" cy="61867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EFE464A9-AEF5-4D16-9CF5-92C3B8308F13}"/>
              </a:ext>
            </a:extLst>
          </p:cNvPr>
          <p:cNvSpPr>
            <a:spLocks noGrp="1"/>
          </p:cNvSpPr>
          <p:nvPr>
            <p:ph type="sldNum" sz="quarter" idx="12"/>
          </p:nvPr>
        </p:nvSpPr>
        <p:spPr>
          <a:xfrm>
            <a:off x="9253726" y="6422339"/>
            <a:ext cx="2743200" cy="365125"/>
          </a:xfrm>
          <a:prstGeom prst="rect">
            <a:avLst/>
          </a:prstGeom>
        </p:spPr>
        <p:txBody>
          <a:bodyPr/>
          <a:lstStyle>
            <a:lvl1pPr algn="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40924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937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461337-7DF9-274B-A183-BF5AE06FBAE3}"/>
              </a:ext>
            </a:extLst>
          </p:cNvPr>
          <p:cNvSpPr txBox="1"/>
          <p:nvPr userDrawn="1"/>
        </p:nvSpPr>
        <p:spPr>
          <a:xfrm>
            <a:off x="229075" y="6582881"/>
            <a:ext cx="11701669" cy="276999"/>
          </a:xfrm>
          <a:prstGeom prst="rect">
            <a:avLst/>
          </a:prstGeom>
          <a:noFill/>
        </p:spPr>
        <p:txBody>
          <a:bodyPr wrap="square" rtlCol="0">
            <a:spAutoFit/>
          </a:bodyPr>
          <a:lstStyle/>
          <a:p>
            <a:pPr algn="ctr"/>
            <a:r>
              <a:rPr lang="en-US" sz="1200" spc="300" baseline="0" err="1">
                <a:solidFill>
                  <a:schemeClr val="tx1">
                    <a:lumMod val="75000"/>
                  </a:schemeClr>
                </a:solidFill>
                <a:latin typeface="Helvetica" pitchFamily="2" charset="0"/>
              </a:rPr>
              <a:t>nasa.gov</a:t>
            </a:r>
            <a:r>
              <a:rPr lang="en-US" sz="1200" spc="300" baseline="0">
                <a:solidFill>
                  <a:schemeClr val="tx1">
                    <a:lumMod val="75000"/>
                  </a:schemeClr>
                </a:solidFill>
                <a:latin typeface="Helvetica" pitchFamily="2" charset="0"/>
              </a:rPr>
              <a:t>/</a:t>
            </a:r>
            <a:r>
              <a:rPr lang="en-US" sz="1200" spc="300" baseline="0" err="1">
                <a:solidFill>
                  <a:schemeClr val="tx1">
                    <a:lumMod val="75000"/>
                  </a:schemeClr>
                </a:solidFill>
                <a:latin typeface="Helvetica" pitchFamily="2" charset="0"/>
              </a:rPr>
              <a:t>planetarydefense</a:t>
            </a:r>
            <a:endParaRPr lang="en-US" sz="1200" spc="300" baseline="0">
              <a:solidFill>
                <a:schemeClr val="tx1">
                  <a:lumMod val="75000"/>
                </a:schemeClr>
              </a:solidFill>
              <a:latin typeface="Helvetica" pitchFamily="2" charset="0"/>
            </a:endParaRPr>
          </a:p>
        </p:txBody>
      </p:sp>
    </p:spTree>
    <p:extLst>
      <p:ext uri="{BB962C8B-B14F-4D97-AF65-F5344CB8AC3E}">
        <p14:creationId xmlns:p14="http://schemas.microsoft.com/office/powerpoint/2010/main" val="2258431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7031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COVER1">
    <p:spTree>
      <p:nvGrpSpPr>
        <p:cNvPr id="1" name=""/>
        <p:cNvGrpSpPr/>
        <p:nvPr/>
      </p:nvGrpSpPr>
      <p:grpSpPr>
        <a:xfrm>
          <a:off x="0" y="0"/>
          <a:ext cx="0" cy="0"/>
          <a:chOff x="0" y="0"/>
          <a:chExt cx="0" cy="0"/>
        </a:xfrm>
      </p:grpSpPr>
      <p:pic>
        <p:nvPicPr>
          <p:cNvPr id="3" name="Picture 2" descr="A picture containing night sky&#10;&#10;Description automatically generated">
            <a:extLst>
              <a:ext uri="{FF2B5EF4-FFF2-40B4-BE49-F238E27FC236}">
                <a16:creationId xmlns:a16="http://schemas.microsoft.com/office/drawing/2014/main" id="{B679AE3A-CC8E-502A-A749-B868DAACFF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
            <a:ext cx="12192000" cy="6858002"/>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192000"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p>
        </p:txBody>
      </p:sp>
      <p:sp>
        <p:nvSpPr>
          <p:cNvPr id="56323" name="Rectangle 2"/>
          <p:cNvSpPr>
            <a:spLocks noGrp="1" noChangeArrowheads="1"/>
          </p:cNvSpPr>
          <p:nvPr>
            <p:ph type="subTitle" idx="1" hasCustomPrompt="1"/>
          </p:nvPr>
        </p:nvSpPr>
        <p:spPr>
          <a:xfrm>
            <a:off x="113309"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302" y="3421831"/>
            <a:ext cx="10596033" cy="567399"/>
          </a:xfrm>
          <a:prstGeom prst="rect">
            <a:avLst/>
          </a:prstGeom>
        </p:spPr>
        <p:txBody>
          <a:bodyPr/>
          <a:lstStyle>
            <a:lvl1pPr>
              <a:defRPr sz="3079">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Text Box 58"/>
          <p:cNvSpPr txBox="1">
            <a:spLocks noChangeArrowheads="1"/>
          </p:cNvSpPr>
          <p:nvPr userDrawn="1"/>
        </p:nvSpPr>
        <p:spPr bwMode="auto">
          <a:xfrm>
            <a:off x="212898" y="6202800"/>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2" y="4106871"/>
            <a:ext cx="1170399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1313" y="6458445"/>
            <a:ext cx="9929648" cy="405130"/>
          </a:xfrm>
          <a:prstGeom prst="rect">
            <a:avLst/>
          </a:prstGeom>
        </p:spPr>
      </p:pic>
    </p:spTree>
    <p:extLst>
      <p:ext uri="{BB962C8B-B14F-4D97-AF65-F5344CB8AC3E}">
        <p14:creationId xmlns:p14="http://schemas.microsoft.com/office/powerpoint/2010/main" val="317196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COVER1">
    <p:spTree>
      <p:nvGrpSpPr>
        <p:cNvPr id="1" name=""/>
        <p:cNvGrpSpPr/>
        <p:nvPr/>
      </p:nvGrpSpPr>
      <p:grpSpPr>
        <a:xfrm>
          <a:off x="0" y="0"/>
          <a:ext cx="0" cy="0"/>
          <a:chOff x="0" y="0"/>
          <a:chExt cx="0" cy="0"/>
        </a:xfrm>
      </p:grpSpPr>
      <p:pic>
        <p:nvPicPr>
          <p:cNvPr id="3" name="Picture 2" descr="A bright light in the sky&#10;&#10;Description automatically generated with low confidence">
            <a:extLst>
              <a:ext uri="{FF2B5EF4-FFF2-40B4-BE49-F238E27FC236}">
                <a16:creationId xmlns:a16="http://schemas.microsoft.com/office/drawing/2014/main" id="{35179B0E-C672-F89A-5F41-58A48C5105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29495"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192000"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p>
        </p:txBody>
      </p:sp>
      <p:sp>
        <p:nvSpPr>
          <p:cNvPr id="56323" name="Rectangle 2"/>
          <p:cNvSpPr>
            <a:spLocks noGrp="1" noChangeArrowheads="1"/>
          </p:cNvSpPr>
          <p:nvPr>
            <p:ph type="subTitle" idx="1" hasCustomPrompt="1"/>
          </p:nvPr>
        </p:nvSpPr>
        <p:spPr>
          <a:xfrm>
            <a:off x="113309"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302" y="3421831"/>
            <a:ext cx="10596033" cy="567399"/>
          </a:xfrm>
          <a:prstGeom prst="rect">
            <a:avLst/>
          </a:prstGeom>
        </p:spPr>
        <p:txBody>
          <a:bodyPr/>
          <a:lstStyle>
            <a:lvl1pPr>
              <a:defRPr sz="3079">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Text Box 58"/>
          <p:cNvSpPr txBox="1">
            <a:spLocks noChangeArrowheads="1"/>
          </p:cNvSpPr>
          <p:nvPr userDrawn="1"/>
        </p:nvSpPr>
        <p:spPr bwMode="auto">
          <a:xfrm>
            <a:off x="212898" y="6202800"/>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2" y="4106871"/>
            <a:ext cx="1170399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1313" y="6458445"/>
            <a:ext cx="9929648" cy="405130"/>
          </a:xfrm>
          <a:prstGeom prst="rect">
            <a:avLst/>
          </a:prstGeom>
        </p:spPr>
      </p:pic>
    </p:spTree>
    <p:extLst>
      <p:ext uri="{BB962C8B-B14F-4D97-AF65-F5344CB8AC3E}">
        <p14:creationId xmlns:p14="http://schemas.microsoft.com/office/powerpoint/2010/main" val="163427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4" name="Picture 3" descr="A satellite in space&#10;&#10;Description automatically generated with medium confidence">
            <a:extLst>
              <a:ext uri="{FF2B5EF4-FFF2-40B4-BE49-F238E27FC236}">
                <a16:creationId xmlns:a16="http://schemas.microsoft.com/office/drawing/2014/main" id="{626FF249-B757-2A10-17FB-6FE72CA2651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9142"/>
            <a:ext cx="12391498" cy="6857999"/>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192000"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p>
        </p:txBody>
      </p:sp>
      <p:sp>
        <p:nvSpPr>
          <p:cNvPr id="56323" name="Rectangle 2"/>
          <p:cNvSpPr>
            <a:spLocks noGrp="1" noChangeArrowheads="1"/>
          </p:cNvSpPr>
          <p:nvPr>
            <p:ph type="subTitle" idx="1" hasCustomPrompt="1"/>
          </p:nvPr>
        </p:nvSpPr>
        <p:spPr>
          <a:xfrm>
            <a:off x="113309"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302" y="3421831"/>
            <a:ext cx="10596033" cy="567399"/>
          </a:xfrm>
          <a:prstGeom prst="rect">
            <a:avLst/>
          </a:prstGeom>
        </p:spPr>
        <p:txBody>
          <a:bodyPr/>
          <a:lstStyle>
            <a:lvl1pPr>
              <a:defRPr sz="3079">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Text Box 58"/>
          <p:cNvSpPr txBox="1">
            <a:spLocks noChangeArrowheads="1"/>
          </p:cNvSpPr>
          <p:nvPr userDrawn="1"/>
        </p:nvSpPr>
        <p:spPr bwMode="auto">
          <a:xfrm>
            <a:off x="212898" y="6202800"/>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2" y="4106871"/>
            <a:ext cx="1170399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1313" y="6458445"/>
            <a:ext cx="9929648" cy="405130"/>
          </a:xfrm>
          <a:prstGeom prst="rect">
            <a:avLst/>
          </a:prstGeom>
        </p:spPr>
      </p:pic>
    </p:spTree>
    <p:extLst>
      <p:ext uri="{BB962C8B-B14F-4D97-AF65-F5344CB8AC3E}">
        <p14:creationId xmlns:p14="http://schemas.microsoft.com/office/powerpoint/2010/main" val="357451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2" name="Picture 31" descr="A picture containing dark, blur, night sky&#10;&#10;Description automatically generated">
            <a:extLst>
              <a:ext uri="{FF2B5EF4-FFF2-40B4-BE49-F238E27FC236}">
                <a16:creationId xmlns:a16="http://schemas.microsoft.com/office/drawing/2014/main" id="{355FC61D-3B39-F43F-9641-C874BCAA998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5116"/>
            <a:ext cx="12191999" cy="684944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261"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5" noProof="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94" name="Picture 93">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0106" y="6454648"/>
            <a:ext cx="9929648" cy="405130"/>
          </a:xfrm>
          <a:prstGeom prst="rect">
            <a:avLst/>
          </a:prstGeom>
        </p:spPr>
      </p:pic>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08295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2CB3497-C760-698A-386D-12110E27CB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475" y="-4237"/>
            <a:ext cx="12206221" cy="6891426"/>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261"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5" noProof="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94" name="Picture 93">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0106" y="6454648"/>
            <a:ext cx="9929648" cy="405130"/>
          </a:xfrm>
          <a:prstGeom prst="rect">
            <a:avLst/>
          </a:prstGeom>
        </p:spPr>
      </p:pic>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44131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3" name="Picture 32" descr="A satellite in space&#10;&#10;Description automatically generated with medium confidence">
            <a:extLst>
              <a:ext uri="{FF2B5EF4-FFF2-40B4-BE49-F238E27FC236}">
                <a16:creationId xmlns:a16="http://schemas.microsoft.com/office/drawing/2014/main" id="{ED97C85E-10F5-A4CF-7F40-04CAE9C5E11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63" y="-1"/>
            <a:ext cx="12226857"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261"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5" noProof="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94" name="Picture 93">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0106" y="6454648"/>
            <a:ext cx="9929648" cy="405130"/>
          </a:xfrm>
          <a:prstGeom prst="rect">
            <a:avLst/>
          </a:prstGeom>
        </p:spPr>
      </p:pic>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61218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930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9A44EB0-4B9E-AB2B-3F5B-003F26A3744E}"/>
              </a:ext>
            </a:extLst>
          </p:cNvPr>
          <p:cNvGrpSpPr/>
          <p:nvPr userDrawn="1"/>
        </p:nvGrpSpPr>
        <p:grpSpPr>
          <a:xfrm>
            <a:off x="13391" y="0"/>
            <a:ext cx="12161944" cy="6858000"/>
            <a:chOff x="13428" y="0"/>
            <a:chExt cx="12195200" cy="6858000"/>
          </a:xfrm>
        </p:grpSpPr>
        <p:pic>
          <p:nvPicPr>
            <p:cNvPr id="1028" name="Picture 4">
              <a:extLst>
                <a:ext uri="{FF2B5EF4-FFF2-40B4-BE49-F238E27FC236}">
                  <a16:creationId xmlns:a16="http://schemas.microsoft.com/office/drawing/2014/main" id="{3D7FA644-9E15-DBFA-10CA-53EEA79137BF}"/>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825625" y="0"/>
              <a:ext cx="8572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3779B9-5F83-167B-9D14-BC64C89CF6A7}"/>
                </a:ext>
              </a:extLst>
            </p:cNvPr>
            <p:cNvSpPr/>
            <p:nvPr userDrawn="1"/>
          </p:nvSpPr>
          <p:spPr>
            <a:xfrm>
              <a:off x="13428" y="0"/>
              <a:ext cx="188711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795"/>
            </a:p>
          </p:txBody>
        </p:sp>
        <p:sp>
          <p:nvSpPr>
            <p:cNvPr id="6" name="Rectangle 5">
              <a:extLst>
                <a:ext uri="{FF2B5EF4-FFF2-40B4-BE49-F238E27FC236}">
                  <a16:creationId xmlns:a16="http://schemas.microsoft.com/office/drawing/2014/main" id="{1687F88D-F501-639A-69A8-7EFA143AB95F}"/>
                </a:ext>
              </a:extLst>
            </p:cNvPr>
            <p:cNvSpPr/>
            <p:nvPr userDrawn="1"/>
          </p:nvSpPr>
          <p:spPr>
            <a:xfrm>
              <a:off x="10321518" y="0"/>
              <a:ext cx="188711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795"/>
            </a:p>
          </p:txBody>
        </p:sp>
      </p:grpSp>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00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63661"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2361E30E-1C22-46B3-9AB9-AB1BC0D7C98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3392" y="6455300"/>
            <a:ext cx="9929648" cy="405130"/>
          </a:xfrm>
          <a:prstGeom prst="rect">
            <a:avLst/>
          </a:prstGeom>
        </p:spPr>
      </p:pic>
    </p:spTree>
    <p:extLst>
      <p:ext uri="{BB962C8B-B14F-4D97-AF65-F5344CB8AC3E}">
        <p14:creationId xmlns:p14="http://schemas.microsoft.com/office/powerpoint/2010/main" val="3603345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AAC5E67-E08A-4CAC-8F4D-A2D8638C2B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2"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00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63661"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2361E30E-1C22-46B3-9AB9-AB1BC0D7C98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3392" y="6455300"/>
            <a:ext cx="9929648" cy="405130"/>
          </a:xfrm>
          <a:prstGeom prst="rect">
            <a:avLst/>
          </a:prstGeom>
        </p:spPr>
      </p:pic>
    </p:spTree>
    <p:extLst>
      <p:ext uri="{BB962C8B-B14F-4D97-AF65-F5344CB8AC3E}">
        <p14:creationId xmlns:p14="http://schemas.microsoft.com/office/powerpoint/2010/main" val="3928341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79E19F2-F57B-45DE-B862-DD01F0612E3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12" y="-1"/>
            <a:ext cx="12158752"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867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3656F8C5-B6A5-414F-86D9-8C977E5C1BBD}"/>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169" y="6458838"/>
            <a:ext cx="9929648" cy="405130"/>
          </a:xfrm>
          <a:prstGeom prst="rect">
            <a:avLst/>
          </a:prstGeom>
        </p:spPr>
      </p:pic>
    </p:spTree>
    <p:extLst>
      <p:ext uri="{BB962C8B-B14F-4D97-AF65-F5344CB8AC3E}">
        <p14:creationId xmlns:p14="http://schemas.microsoft.com/office/powerpoint/2010/main" val="1655900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1" y="3456849"/>
            <a:ext cx="11820484"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352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LEAR_COLOUR_BG1">
    <p:spTree>
      <p:nvGrpSpPr>
        <p:cNvPr id="1" name=""/>
        <p:cNvGrpSpPr/>
        <p:nvPr/>
      </p:nvGrpSpPr>
      <p:grpSpPr>
        <a:xfrm>
          <a:off x="0" y="0"/>
          <a:ext cx="0" cy="0"/>
          <a:chOff x="0" y="0"/>
          <a:chExt cx="0" cy="0"/>
        </a:xfrm>
      </p:grpSpPr>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0331490" y="-215904"/>
            <a:ext cx="2095200" cy="1314000"/>
          </a:xfrm>
          <a:prstGeom prst="rect">
            <a:avLst/>
          </a:prstGeom>
        </p:spPr>
      </p:pic>
      <p:sp>
        <p:nvSpPr>
          <p:cNvPr id="96" name="Rectangle 2">
            <a:extLst>
              <a:ext uri="{FF2B5EF4-FFF2-40B4-BE49-F238E27FC236}">
                <a16:creationId xmlns:a16="http://schemas.microsoft.com/office/drawing/2014/main" id="{DC2EA9F7-4A93-834E-BDBE-B1596413FE86}"/>
              </a:ext>
            </a:extLst>
          </p:cNvPr>
          <p:cNvSpPr>
            <a:spLocks noGrp="1" noChangeArrowheads="1"/>
          </p:cNvSpPr>
          <p:nvPr>
            <p:ph idx="1" hasCustomPrompt="1"/>
          </p:nvPr>
        </p:nvSpPr>
        <p:spPr bwMode="auto">
          <a:xfrm>
            <a:off x="218263" y="882192"/>
            <a:ext cx="11763662"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6880A4"/>
                </a:solidFill>
                <a:latin typeface="Arial" panose="020B0604020202020204" pitchFamily="34" charset="0"/>
                <a:cs typeface="Arial" panose="020B0604020202020204" pitchFamily="34" charset="0"/>
              </a:defRPr>
            </a:lvl1pPr>
            <a:lvl2pPr>
              <a:defRPr>
                <a:solidFill>
                  <a:srgbClr val="6880A4"/>
                </a:solidFill>
                <a:latin typeface="Arial" panose="020B0604020202020204" pitchFamily="34" charset="0"/>
                <a:cs typeface="Arial" panose="020B0604020202020204" pitchFamily="34" charset="0"/>
              </a:defRPr>
            </a:lvl2pPr>
            <a:lvl3pPr>
              <a:defRPr>
                <a:solidFill>
                  <a:srgbClr val="6880A4"/>
                </a:solidFill>
                <a:latin typeface="Arial" panose="020B0604020202020204" pitchFamily="34" charset="0"/>
                <a:cs typeface="Arial" panose="020B0604020202020204" pitchFamily="34" charset="0"/>
              </a:defRPr>
            </a:lvl3pPr>
            <a:lvl4pPr>
              <a:defRPr>
                <a:solidFill>
                  <a:srgbClr val="6880A4"/>
                </a:solidFill>
                <a:latin typeface="Arial" panose="020B0604020202020204" pitchFamily="34" charset="0"/>
                <a:cs typeface="Arial" panose="020B0604020202020204" pitchFamily="34" charset="0"/>
              </a:defRPr>
            </a:lvl4pPr>
            <a:lvl5pPr>
              <a:defRPr>
                <a:solidFill>
                  <a:srgbClr val="6880A4"/>
                </a:solidFill>
                <a:latin typeface="Arial" panose="020B0604020202020204" pitchFamily="34" charset="0"/>
                <a:cs typeface="Arial" panose="020B0604020202020204" pitchFamily="34" charset="0"/>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8" name="Picture 37">
            <a:extLst>
              <a:ext uri="{FF2B5EF4-FFF2-40B4-BE49-F238E27FC236}">
                <a16:creationId xmlns:a16="http://schemas.microsoft.com/office/drawing/2014/main" id="{33A2B91D-4220-C944-86E2-09625B90BD8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BEE7856-D1C9-3D40-B926-05E7FC176CD3}"/>
              </a:ext>
            </a:extLst>
          </p:cNvPr>
          <p:cNvGrpSpPr/>
          <p:nvPr userDrawn="1"/>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A8579B85-65CE-404D-8812-24EA4EE858C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61DBCF8-EA0A-4B42-B6E4-9FE9DD55E93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1D677091-4E3D-9A43-B4F5-AC43053B407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02862F3D-0B94-2540-A399-EC654735AA1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E32A314-95D2-6B47-AB5D-49351C0E9B6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B5AAFE02-64DC-0A48-8F85-6CB587C7690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D7A9557-674B-9B44-AE98-2B49C703EED2}"/>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30E2E9-8915-1048-85F6-D57C0BA3B74A}"/>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34235106-1ABF-D943-B06B-737139F1EE6A}"/>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931CF9B3-336D-594C-BDAA-2A97F8540CE2}"/>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8E39E5B-91B6-534F-9E53-0E1B3A1A2C62}"/>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731560F-49BE-E444-B371-6A25FD99073B}"/>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940E4797-14DA-5D4A-986E-EC5028709B88}"/>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D2FC8D7-B023-3A41-B2B2-53B2D99D4064}"/>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DA940AD-E6CA-7144-A181-414F25A176FF}"/>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0F90B60-A958-F644-96CF-D1F5EA2AECA2}"/>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D83D9A7-054A-BD4C-B996-D30DCC56CCA8}"/>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672465D0-A345-6F41-8C48-96A832210823}"/>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70AFCA19-33D2-AD47-9D99-F9E3EC08295B}"/>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1C2F56C7-D92E-634D-BFD2-0E6950C66530}"/>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333DAEAA-FBFF-6F48-8FBA-725F4387C731}"/>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8F4948C-40D8-2545-8B43-5A392A66D5AB}"/>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B4E8921-07E7-F743-9407-D19031517E0C}"/>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3D36904-8D6B-D64D-8C63-2155F0D750C9}"/>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CEC6CDCB-45AB-4840-96B1-AC0E5D4A5ED5}"/>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
        <p:nvSpPr>
          <p:cNvPr id="37" name="Title 1">
            <a:extLst>
              <a:ext uri="{FF2B5EF4-FFF2-40B4-BE49-F238E27FC236}">
                <a16:creationId xmlns:a16="http://schemas.microsoft.com/office/drawing/2014/main" id="{92551BB1-F1AF-4E5F-B96E-DC508FF224A5}"/>
              </a:ext>
            </a:extLst>
          </p:cNvPr>
          <p:cNvSpPr>
            <a:spLocks noGrp="1"/>
          </p:cNvSpPr>
          <p:nvPr>
            <p:ph type="title"/>
          </p:nvPr>
        </p:nvSpPr>
        <p:spPr>
          <a:xfrm>
            <a:off x="218261" y="157324"/>
            <a:ext cx="10113228" cy="553998"/>
          </a:xfrm>
        </p:spPr>
        <p:txBody>
          <a:bodyPr/>
          <a:lstStyle>
            <a:lvl1pPr>
              <a:defRPr>
                <a:solidFill>
                  <a:srgbClr val="003249"/>
                </a:solidFill>
              </a:defRPr>
            </a:lvl1pPr>
          </a:lstStyle>
          <a:p>
            <a:endParaRPr lang="en-GB" sz="2992"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747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461337-7DF9-274B-A183-BF5AE06FBAE3}"/>
              </a:ext>
            </a:extLst>
          </p:cNvPr>
          <p:cNvSpPr txBox="1"/>
          <p:nvPr userDrawn="1"/>
        </p:nvSpPr>
        <p:spPr>
          <a:xfrm>
            <a:off x="229075" y="6582881"/>
            <a:ext cx="11701669" cy="276999"/>
          </a:xfrm>
          <a:prstGeom prst="rect">
            <a:avLst/>
          </a:prstGeom>
          <a:noFill/>
        </p:spPr>
        <p:txBody>
          <a:bodyPr wrap="square" rtlCol="0">
            <a:spAutoFit/>
          </a:bodyPr>
          <a:lstStyle/>
          <a:p>
            <a:pPr algn="ctr"/>
            <a:r>
              <a:rPr lang="en-US" sz="1200" spc="300" baseline="0">
                <a:solidFill>
                  <a:schemeClr val="tx1">
                    <a:lumMod val="75000"/>
                  </a:schemeClr>
                </a:solidFill>
                <a:latin typeface="Helvetica" pitchFamily="2" charset="0"/>
              </a:rPr>
              <a:t>Near-Earth Object Observations Program – Interagency and International Partnerships – Mitigation Research</a:t>
            </a:r>
          </a:p>
        </p:txBody>
      </p:sp>
    </p:spTree>
    <p:extLst>
      <p:ext uri="{BB962C8B-B14F-4D97-AF65-F5344CB8AC3E}">
        <p14:creationId xmlns:p14="http://schemas.microsoft.com/office/powerpoint/2010/main" val="850356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2F0217-1124-4429-BF90-3F029303DE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3984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199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1" y="609600"/>
            <a:ext cx="103632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914400" y="6172200"/>
            <a:ext cx="2540000" cy="457200"/>
          </a:xfrm>
          <a:prstGeom prst="rect">
            <a:avLst/>
          </a:prstGeom>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4165601" y="6172200"/>
            <a:ext cx="3860800" cy="457200"/>
          </a:xfrm>
          <a:prstGeom prst="rect">
            <a:avLst/>
          </a:prstGeom>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9501024" y="6206383"/>
            <a:ext cx="2540000" cy="457200"/>
          </a:xfrm>
          <a:prstGeom prst="rect">
            <a:avLst/>
          </a:prstGeom>
          <a:ln/>
        </p:spPr>
        <p:txBody>
          <a:bodyPr/>
          <a:lstStyle>
            <a:lvl1pPr>
              <a:defRPr/>
            </a:lvl1pPr>
          </a:lstStyle>
          <a:p>
            <a:pPr>
              <a:defRPr/>
            </a:pPr>
            <a:fld id="{FEB02A45-F9EB-4B11-B51F-070687D549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2107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013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DE7272-1786-5950-C729-D4CE0F3C4E85}"/>
              </a:ext>
            </a:extLst>
          </p:cNvPr>
          <p:cNvSpPr txBox="1"/>
          <p:nvPr userDrawn="1"/>
        </p:nvSpPr>
        <p:spPr>
          <a:xfrm>
            <a:off x="5205046" y="178190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90569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2BC0795-5748-41F6-9719-B7B6F13AB75A}"/>
              </a:ext>
            </a:extLst>
          </p:cNvPr>
          <p:cNvSpPr/>
          <p:nvPr userDrawn="1"/>
        </p:nvSpPr>
        <p:spPr>
          <a:xfrm>
            <a:off x="-4763" y="6388100"/>
            <a:ext cx="12201526" cy="499953"/>
          </a:xfrm>
          <a:prstGeom prst="rect">
            <a:avLst/>
          </a:prstGeom>
          <a:gradFill flip="none" rotWithShape="1">
            <a:gsLst>
              <a:gs pos="0">
                <a:srgbClr val="0D399C"/>
              </a:gs>
              <a:gs pos="0">
                <a:srgbClr val="010B1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93C6CA-BE09-41D6-B040-1DD5914193FE}"/>
              </a:ext>
            </a:extLst>
          </p:cNvPr>
          <p:cNvSpPr/>
          <p:nvPr userDrawn="1"/>
        </p:nvSpPr>
        <p:spPr>
          <a:xfrm>
            <a:off x="-4763" y="-8773"/>
            <a:ext cx="12201526" cy="210144"/>
          </a:xfrm>
          <a:prstGeom prst="rect">
            <a:avLst/>
          </a:prstGeom>
          <a:gradFill flip="none" rotWithShape="1">
            <a:gsLst>
              <a:gs pos="0">
                <a:srgbClr val="0D399C"/>
              </a:gs>
              <a:gs pos="0">
                <a:srgbClr val="010B1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8366573-8E41-884C-9A46-968B69E936A7}"/>
              </a:ext>
            </a:extLst>
          </p:cNvPr>
          <p:cNvGrpSpPr/>
          <p:nvPr userDrawn="1"/>
        </p:nvGrpSpPr>
        <p:grpSpPr>
          <a:xfrm>
            <a:off x="517664" y="-19049"/>
            <a:ext cx="4628149" cy="6909034"/>
            <a:chOff x="3308351" y="2370138"/>
            <a:chExt cx="2760662" cy="4110037"/>
          </a:xfrm>
          <a:gradFill>
            <a:gsLst>
              <a:gs pos="0">
                <a:srgbClr val="FED700"/>
              </a:gs>
              <a:gs pos="0">
                <a:srgbClr val="0363A3"/>
              </a:gs>
              <a:gs pos="0">
                <a:srgbClr val="ACDDFE"/>
              </a:gs>
              <a:gs pos="0">
                <a:srgbClr val="015A98"/>
              </a:gs>
            </a:gsLst>
            <a:lin ang="5400000" scaled="1"/>
          </a:gradFill>
        </p:grpSpPr>
        <p:sp>
          <p:nvSpPr>
            <p:cNvPr id="21" name="Freeform 10">
              <a:extLst>
                <a:ext uri="{FF2B5EF4-FFF2-40B4-BE49-F238E27FC236}">
                  <a16:creationId xmlns:a16="http://schemas.microsoft.com/office/drawing/2014/main" id="{F3E06820-AF45-8447-870A-93CC24EA81F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6CB6D904-E209-9448-B66C-46D6E4395CDE}"/>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0091EB8C-663B-8A41-BB64-1DECFB769A0E}"/>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Rectangle 23">
            <a:extLst>
              <a:ext uri="{FF2B5EF4-FFF2-40B4-BE49-F238E27FC236}">
                <a16:creationId xmlns:a16="http://schemas.microsoft.com/office/drawing/2014/main" id="{1CD0F9D4-562D-0246-864A-D56E121E5335}"/>
              </a:ext>
            </a:extLst>
          </p:cNvPr>
          <p:cNvSpPr/>
          <p:nvPr userDrawn="1"/>
        </p:nvSpPr>
        <p:spPr>
          <a:xfrm>
            <a:off x="0" y="201371"/>
            <a:ext cx="12192000" cy="6186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a:prstGeom prst="rect">
            <a:avLst/>
          </a:prstGeo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a:prstGeom prst="rect">
            <a:avLst/>
          </a:prstGeo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EFE464A9-AEF5-4D16-9CF5-92C3B8308F13}"/>
              </a:ext>
            </a:extLst>
          </p:cNvPr>
          <p:cNvSpPr>
            <a:spLocks noGrp="1"/>
          </p:cNvSpPr>
          <p:nvPr>
            <p:ph type="sldNum" sz="quarter" idx="12"/>
          </p:nvPr>
        </p:nvSpPr>
        <p:spPr>
          <a:xfrm>
            <a:off x="9253726" y="6422339"/>
            <a:ext cx="2743200" cy="365125"/>
          </a:xfrm>
          <a:prstGeom prst="rect">
            <a:avLst/>
          </a:prstGeom>
        </p:spPr>
        <p:txBody>
          <a:bodyPr/>
          <a:lstStyle>
            <a:lvl1pPr algn="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01865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2BC0795-5748-41F6-9719-B7B6F13AB75A}"/>
              </a:ext>
            </a:extLst>
          </p:cNvPr>
          <p:cNvSpPr/>
          <p:nvPr userDrawn="1"/>
        </p:nvSpPr>
        <p:spPr>
          <a:xfrm>
            <a:off x="-4763" y="6388100"/>
            <a:ext cx="12201526" cy="499953"/>
          </a:xfrm>
          <a:prstGeom prst="rect">
            <a:avLst/>
          </a:prstGeom>
          <a:gradFill flip="none" rotWithShape="1">
            <a:gsLst>
              <a:gs pos="0">
                <a:srgbClr val="0D399C"/>
              </a:gs>
              <a:gs pos="0">
                <a:srgbClr val="010B1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93C6CA-BE09-41D6-B040-1DD5914193FE}"/>
              </a:ext>
            </a:extLst>
          </p:cNvPr>
          <p:cNvSpPr/>
          <p:nvPr userDrawn="1"/>
        </p:nvSpPr>
        <p:spPr>
          <a:xfrm>
            <a:off x="-4763" y="-8773"/>
            <a:ext cx="12201526" cy="210144"/>
          </a:xfrm>
          <a:prstGeom prst="rect">
            <a:avLst/>
          </a:prstGeom>
          <a:gradFill flip="none" rotWithShape="1">
            <a:gsLst>
              <a:gs pos="0">
                <a:srgbClr val="0D399C"/>
              </a:gs>
              <a:gs pos="0">
                <a:srgbClr val="010B1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8366573-8E41-884C-9A46-968B69E936A7}"/>
              </a:ext>
            </a:extLst>
          </p:cNvPr>
          <p:cNvGrpSpPr/>
          <p:nvPr userDrawn="1"/>
        </p:nvGrpSpPr>
        <p:grpSpPr>
          <a:xfrm>
            <a:off x="517664" y="-19049"/>
            <a:ext cx="4628149" cy="6909034"/>
            <a:chOff x="3308351" y="2370138"/>
            <a:chExt cx="2760662" cy="4110037"/>
          </a:xfrm>
          <a:gradFill>
            <a:gsLst>
              <a:gs pos="0">
                <a:srgbClr val="FED700"/>
              </a:gs>
              <a:gs pos="0">
                <a:srgbClr val="0363A3"/>
              </a:gs>
              <a:gs pos="0">
                <a:srgbClr val="ACDDFE"/>
              </a:gs>
              <a:gs pos="0">
                <a:srgbClr val="015A98"/>
              </a:gs>
            </a:gsLst>
            <a:lin ang="5400000" scaled="1"/>
          </a:gradFill>
        </p:grpSpPr>
        <p:sp>
          <p:nvSpPr>
            <p:cNvPr id="21" name="Freeform 10">
              <a:extLst>
                <a:ext uri="{FF2B5EF4-FFF2-40B4-BE49-F238E27FC236}">
                  <a16:creationId xmlns:a16="http://schemas.microsoft.com/office/drawing/2014/main" id="{F3E06820-AF45-8447-870A-93CC24EA81F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6CB6D904-E209-9448-B66C-46D6E4395CDE}"/>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0091EB8C-663B-8A41-BB64-1DECFB769A0E}"/>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Rectangle 23">
            <a:extLst>
              <a:ext uri="{FF2B5EF4-FFF2-40B4-BE49-F238E27FC236}">
                <a16:creationId xmlns:a16="http://schemas.microsoft.com/office/drawing/2014/main" id="{1CD0F9D4-562D-0246-864A-D56E121E5335}"/>
              </a:ext>
            </a:extLst>
          </p:cNvPr>
          <p:cNvSpPr/>
          <p:nvPr userDrawn="1"/>
        </p:nvSpPr>
        <p:spPr>
          <a:xfrm>
            <a:off x="-4763" y="211647"/>
            <a:ext cx="12192000" cy="6186729"/>
          </a:xfrm>
          <a:prstGeom prst="rect">
            <a:avLst/>
          </a:prstGeom>
          <a:gradFill flip="none" rotWithShape="1">
            <a:gsLst>
              <a:gs pos="0">
                <a:srgbClr val="0069AD"/>
              </a:gs>
              <a:gs pos="44000">
                <a:srgbClr val="014C80"/>
              </a:gs>
              <a:gs pos="100000">
                <a:srgbClr val="03192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a:prstGeom prst="rect">
            <a:avLst/>
          </a:prstGeo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a:prstGeom prst="rect">
            <a:avLst/>
          </a:prstGeo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EFE464A9-AEF5-4D16-9CF5-92C3B8308F13}"/>
              </a:ext>
            </a:extLst>
          </p:cNvPr>
          <p:cNvSpPr>
            <a:spLocks noGrp="1"/>
          </p:cNvSpPr>
          <p:nvPr>
            <p:ph type="sldNum" sz="quarter" idx="12"/>
          </p:nvPr>
        </p:nvSpPr>
        <p:spPr>
          <a:xfrm>
            <a:off x="9253726" y="6422339"/>
            <a:ext cx="2743200" cy="365125"/>
          </a:xfrm>
          <a:prstGeom prst="rect">
            <a:avLst/>
          </a:prstGeom>
        </p:spPr>
        <p:txBody>
          <a:bodyPr/>
          <a:lstStyle>
            <a:lvl1pPr algn="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71882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bg>
      <p:bgPr>
        <a:solidFill>
          <a:schemeClr val="tx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2BC0795-5748-41F6-9719-B7B6F13AB75A}"/>
              </a:ext>
            </a:extLst>
          </p:cNvPr>
          <p:cNvSpPr/>
          <p:nvPr userDrawn="1"/>
        </p:nvSpPr>
        <p:spPr>
          <a:xfrm>
            <a:off x="-4763" y="6388100"/>
            <a:ext cx="12201526" cy="499953"/>
          </a:xfrm>
          <a:prstGeom prst="rect">
            <a:avLst/>
          </a:prstGeom>
          <a:gradFill flip="none" rotWithShape="1">
            <a:gsLst>
              <a:gs pos="0">
                <a:srgbClr val="0D399C"/>
              </a:gs>
              <a:gs pos="0">
                <a:srgbClr val="010B1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93C6CA-BE09-41D6-B040-1DD5914193FE}"/>
              </a:ext>
            </a:extLst>
          </p:cNvPr>
          <p:cNvSpPr/>
          <p:nvPr userDrawn="1"/>
        </p:nvSpPr>
        <p:spPr>
          <a:xfrm>
            <a:off x="-4763" y="-8773"/>
            <a:ext cx="12201526" cy="210144"/>
          </a:xfrm>
          <a:prstGeom prst="rect">
            <a:avLst/>
          </a:prstGeom>
          <a:gradFill flip="none" rotWithShape="1">
            <a:gsLst>
              <a:gs pos="0">
                <a:srgbClr val="0D399C"/>
              </a:gs>
              <a:gs pos="0">
                <a:srgbClr val="010B1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8366573-8E41-884C-9A46-968B69E936A7}"/>
              </a:ext>
            </a:extLst>
          </p:cNvPr>
          <p:cNvGrpSpPr/>
          <p:nvPr userDrawn="1"/>
        </p:nvGrpSpPr>
        <p:grpSpPr>
          <a:xfrm>
            <a:off x="517664" y="-19049"/>
            <a:ext cx="4628149" cy="6909034"/>
            <a:chOff x="3308351" y="2370138"/>
            <a:chExt cx="2760662" cy="4110037"/>
          </a:xfrm>
          <a:gradFill>
            <a:gsLst>
              <a:gs pos="0">
                <a:srgbClr val="FED700"/>
              </a:gs>
              <a:gs pos="0">
                <a:srgbClr val="0363A3"/>
              </a:gs>
              <a:gs pos="0">
                <a:srgbClr val="ACDDFE"/>
              </a:gs>
              <a:gs pos="0">
                <a:srgbClr val="015A98"/>
              </a:gs>
            </a:gsLst>
            <a:lin ang="5400000" scaled="1"/>
          </a:gradFill>
        </p:grpSpPr>
        <p:sp>
          <p:nvSpPr>
            <p:cNvPr id="21" name="Freeform 10">
              <a:extLst>
                <a:ext uri="{FF2B5EF4-FFF2-40B4-BE49-F238E27FC236}">
                  <a16:creationId xmlns:a16="http://schemas.microsoft.com/office/drawing/2014/main" id="{F3E06820-AF45-8447-870A-93CC24EA81F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6CB6D904-E209-9448-B66C-46D6E4395CDE}"/>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0091EB8C-663B-8A41-BB64-1DECFB769A0E}"/>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Rectangle 23">
            <a:extLst>
              <a:ext uri="{FF2B5EF4-FFF2-40B4-BE49-F238E27FC236}">
                <a16:creationId xmlns:a16="http://schemas.microsoft.com/office/drawing/2014/main" id="{1CD0F9D4-562D-0246-864A-D56E121E5335}"/>
              </a:ext>
            </a:extLst>
          </p:cNvPr>
          <p:cNvSpPr/>
          <p:nvPr userDrawn="1"/>
        </p:nvSpPr>
        <p:spPr>
          <a:xfrm>
            <a:off x="2345" y="206767"/>
            <a:ext cx="12192000" cy="61867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a:prstGeom prst="rect">
            <a:avLst/>
          </a:prstGeo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a:prstGeom prst="rect">
            <a:avLst/>
          </a:prstGeo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EFE464A9-AEF5-4D16-9CF5-92C3B8308F13}"/>
              </a:ext>
            </a:extLst>
          </p:cNvPr>
          <p:cNvSpPr>
            <a:spLocks noGrp="1"/>
          </p:cNvSpPr>
          <p:nvPr>
            <p:ph type="sldNum" sz="quarter" idx="12"/>
          </p:nvPr>
        </p:nvSpPr>
        <p:spPr>
          <a:xfrm>
            <a:off x="9253726" y="6422339"/>
            <a:ext cx="2743200" cy="365125"/>
          </a:xfrm>
          <a:prstGeom prst="rect">
            <a:avLst/>
          </a:prstGeom>
        </p:spPr>
        <p:txBody>
          <a:bodyPr/>
          <a:lstStyle>
            <a:lvl1pPr algn="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406922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54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2BC0795-5748-41F6-9719-B7B6F13AB75A}"/>
              </a:ext>
            </a:extLst>
          </p:cNvPr>
          <p:cNvSpPr/>
          <p:nvPr userDrawn="1"/>
        </p:nvSpPr>
        <p:spPr>
          <a:xfrm>
            <a:off x="-4763" y="6388100"/>
            <a:ext cx="12201526" cy="499953"/>
          </a:xfrm>
          <a:prstGeom prst="rect">
            <a:avLst/>
          </a:prstGeom>
          <a:gradFill flip="none" rotWithShape="1">
            <a:gsLst>
              <a:gs pos="0">
                <a:srgbClr val="0D399C"/>
              </a:gs>
              <a:gs pos="0">
                <a:srgbClr val="010B1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93C6CA-BE09-41D6-B040-1DD5914193FE}"/>
              </a:ext>
            </a:extLst>
          </p:cNvPr>
          <p:cNvSpPr/>
          <p:nvPr userDrawn="1"/>
        </p:nvSpPr>
        <p:spPr>
          <a:xfrm>
            <a:off x="-4763" y="-8773"/>
            <a:ext cx="12201526" cy="210144"/>
          </a:xfrm>
          <a:prstGeom prst="rect">
            <a:avLst/>
          </a:prstGeom>
          <a:gradFill flip="none" rotWithShape="1">
            <a:gsLst>
              <a:gs pos="0">
                <a:srgbClr val="0D399C"/>
              </a:gs>
              <a:gs pos="0">
                <a:srgbClr val="010B1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8366573-8E41-884C-9A46-968B69E936A7}"/>
              </a:ext>
            </a:extLst>
          </p:cNvPr>
          <p:cNvGrpSpPr/>
          <p:nvPr userDrawn="1"/>
        </p:nvGrpSpPr>
        <p:grpSpPr>
          <a:xfrm>
            <a:off x="517664" y="-19049"/>
            <a:ext cx="4628149" cy="6909034"/>
            <a:chOff x="3308351" y="2370138"/>
            <a:chExt cx="2760662" cy="4110037"/>
          </a:xfrm>
          <a:gradFill>
            <a:gsLst>
              <a:gs pos="0">
                <a:srgbClr val="FED700"/>
              </a:gs>
              <a:gs pos="0">
                <a:srgbClr val="0363A3"/>
              </a:gs>
              <a:gs pos="0">
                <a:srgbClr val="ACDDFE"/>
              </a:gs>
              <a:gs pos="0">
                <a:srgbClr val="015A98"/>
              </a:gs>
            </a:gsLst>
            <a:lin ang="5400000" scaled="1"/>
          </a:gradFill>
        </p:grpSpPr>
        <p:sp>
          <p:nvSpPr>
            <p:cNvPr id="21" name="Freeform 10">
              <a:extLst>
                <a:ext uri="{FF2B5EF4-FFF2-40B4-BE49-F238E27FC236}">
                  <a16:creationId xmlns:a16="http://schemas.microsoft.com/office/drawing/2014/main" id="{F3E06820-AF45-8447-870A-93CC24EA81F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6CB6D904-E209-9448-B66C-46D6E4395CDE}"/>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0091EB8C-663B-8A41-BB64-1DECFB769A0E}"/>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Rectangle 23">
            <a:extLst>
              <a:ext uri="{FF2B5EF4-FFF2-40B4-BE49-F238E27FC236}">
                <a16:creationId xmlns:a16="http://schemas.microsoft.com/office/drawing/2014/main" id="{1CD0F9D4-562D-0246-864A-D56E121E5335}"/>
              </a:ext>
            </a:extLst>
          </p:cNvPr>
          <p:cNvSpPr/>
          <p:nvPr userDrawn="1"/>
        </p:nvSpPr>
        <p:spPr>
          <a:xfrm>
            <a:off x="0" y="201371"/>
            <a:ext cx="12192000" cy="6186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a:prstGeom prst="rect">
            <a:avLst/>
          </a:prstGeo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a:prstGeom prst="rect">
            <a:avLst/>
          </a:prstGeo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EFE464A9-AEF5-4D16-9CF5-92C3B8308F13}"/>
              </a:ext>
            </a:extLst>
          </p:cNvPr>
          <p:cNvSpPr>
            <a:spLocks noGrp="1"/>
          </p:cNvSpPr>
          <p:nvPr>
            <p:ph type="sldNum" sz="quarter" idx="12"/>
          </p:nvPr>
        </p:nvSpPr>
        <p:spPr>
          <a:xfrm>
            <a:off x="9253726" y="6422339"/>
            <a:ext cx="2743200" cy="365125"/>
          </a:xfrm>
          <a:prstGeom prst="rect">
            <a:avLst/>
          </a:prstGeom>
        </p:spPr>
        <p:txBody>
          <a:bodyPr/>
          <a:lstStyle>
            <a:lvl1pPr algn="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99898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image" Target="../media/image2.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png"/><Relationship Id="rId5" Type="http://schemas.openxmlformats.org/officeDocument/2006/relationships/theme" Target="../theme/theme10.xml"/><Relationship Id="rId4" Type="http://schemas.openxmlformats.org/officeDocument/2006/relationships/slideLayout" Target="../slideLayouts/slideLayout2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6.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8.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8.xml"/><Relationship Id="rId2" Type="http://schemas.openxmlformats.org/officeDocument/2006/relationships/slideLayout" Target="../slideLayouts/slideLayout15.xml"/><Relationship Id="rId16" Type="http://schemas.openxmlformats.org/officeDocument/2006/relationships/image" Target="../media/image11.emf"/><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0.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9.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9.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944129"/>
      </p:ext>
    </p:extLst>
  </p:cSld>
  <p:clrMap bg1="dk1" tx1="lt1" bg2="dk2" tx2="lt2" accent1="accent1" accent2="accent2" accent3="accent3" accent4="accent4" accent5="accent5" accent6="accent6" hlink="hlink" folHlink="folHlink"/>
  <p:sldLayoutIdLst>
    <p:sldLayoutId id="2147483848" r:id="rId1"/>
    <p:sldLayoutId id="21474838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428FA0-90FD-F44A-A847-BFAE7E7F5884}"/>
              </a:ext>
            </a:extLst>
          </p:cNvPr>
          <p:cNvPicPr>
            <a:picLocks noChangeAspect="1"/>
          </p:cNvPicPr>
          <p:nvPr userDrawn="1"/>
        </p:nvPicPr>
        <p:blipFill>
          <a:blip r:embed="rId6"/>
          <a:stretch>
            <a:fillRect/>
          </a:stretch>
        </p:blipFill>
        <p:spPr>
          <a:xfrm>
            <a:off x="131528" y="108857"/>
            <a:ext cx="1944773" cy="969518"/>
          </a:xfrm>
          <a:prstGeom prst="rect">
            <a:avLst/>
          </a:prstGeom>
        </p:spPr>
      </p:pic>
      <p:pic>
        <p:nvPicPr>
          <p:cNvPr id="7" name="Picture 6">
            <a:extLst>
              <a:ext uri="{FF2B5EF4-FFF2-40B4-BE49-F238E27FC236}">
                <a16:creationId xmlns:a16="http://schemas.microsoft.com/office/drawing/2014/main" id="{D39E3B5D-D4DF-E244-80E0-EC306BD40BEF}"/>
              </a:ext>
            </a:extLst>
          </p:cNvPr>
          <p:cNvPicPr>
            <a:picLocks noChangeAspect="1"/>
          </p:cNvPicPr>
          <p:nvPr userDrawn="1"/>
        </p:nvPicPr>
        <p:blipFill rotWithShape="1">
          <a:blip r:embed="rId7">
            <a:extLst>
              <a:ext uri="{28A0092B-C50C-407E-A947-70E740481C1C}">
                <a14:useLocalDpi xmlns:a14="http://schemas.microsoft.com/office/drawing/2010/main"/>
              </a:ext>
            </a:extLst>
          </a:blip>
          <a:srcRect b="62825"/>
          <a:stretch/>
        </p:blipFill>
        <p:spPr>
          <a:xfrm>
            <a:off x="0" y="4884233"/>
            <a:ext cx="12192000" cy="1973767"/>
          </a:xfrm>
          <a:prstGeom prst="rect">
            <a:avLst/>
          </a:prstGeom>
        </p:spPr>
      </p:pic>
      <p:pic>
        <p:nvPicPr>
          <p:cNvPr id="4" name="Picture 3" descr="NASA.png">
            <a:extLst>
              <a:ext uri="{FF2B5EF4-FFF2-40B4-BE49-F238E27FC236}">
                <a16:creationId xmlns:a16="http://schemas.microsoft.com/office/drawing/2014/main" id="{6C8792F2-BAE4-674B-A02F-36211DC19BAD}"/>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1266957" y="363574"/>
            <a:ext cx="621255" cy="578809"/>
          </a:xfrm>
          <a:prstGeom prst="rect">
            <a:avLst/>
          </a:prstGeom>
        </p:spPr>
      </p:pic>
    </p:spTree>
    <p:extLst>
      <p:ext uri="{BB962C8B-B14F-4D97-AF65-F5344CB8AC3E}">
        <p14:creationId xmlns:p14="http://schemas.microsoft.com/office/powerpoint/2010/main" val="149696218"/>
      </p:ext>
    </p:extLst>
  </p:cSld>
  <p:clrMap bg1="dk1" tx1="lt1" bg2="dk2" tx2="lt2" accent1="accent1" accent2="accent2" accent3="accent3" accent4="accent4" accent5="accent5" accent6="accent6" hlink="hlink" folHlink="folHlink"/>
  <p:sldLayoutIdLst>
    <p:sldLayoutId id="2147484112" r:id="rId1"/>
    <p:sldLayoutId id="2147484114" r:id="rId2"/>
    <p:sldLayoutId id="2147484115" r:id="rId3"/>
    <p:sldLayoutId id="214748411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428FA0-90FD-F44A-A847-BFAE7E7F5884}"/>
              </a:ext>
            </a:extLst>
          </p:cNvPr>
          <p:cNvPicPr>
            <a:picLocks noChangeAspect="1"/>
          </p:cNvPicPr>
          <p:nvPr userDrawn="1"/>
        </p:nvPicPr>
        <p:blipFill>
          <a:blip r:embed="rId3"/>
          <a:stretch>
            <a:fillRect/>
          </a:stretch>
        </p:blipFill>
        <p:spPr>
          <a:xfrm>
            <a:off x="131528" y="108857"/>
            <a:ext cx="1944773" cy="969518"/>
          </a:xfrm>
          <a:prstGeom prst="rect">
            <a:avLst/>
          </a:prstGeom>
        </p:spPr>
      </p:pic>
      <p:pic>
        <p:nvPicPr>
          <p:cNvPr id="7" name="Picture 6">
            <a:extLst>
              <a:ext uri="{FF2B5EF4-FFF2-40B4-BE49-F238E27FC236}">
                <a16:creationId xmlns:a16="http://schemas.microsoft.com/office/drawing/2014/main" id="{D39E3B5D-D4DF-E244-80E0-EC306BD40BEF}"/>
              </a:ext>
            </a:extLst>
          </p:cNvPr>
          <p:cNvPicPr>
            <a:picLocks noChangeAspect="1"/>
          </p:cNvPicPr>
          <p:nvPr userDrawn="1"/>
        </p:nvPicPr>
        <p:blipFill rotWithShape="1">
          <a:blip r:embed="rId4">
            <a:extLst>
              <a:ext uri="{28A0092B-C50C-407E-A947-70E740481C1C}">
                <a14:useLocalDpi xmlns:a14="http://schemas.microsoft.com/office/drawing/2010/main"/>
              </a:ext>
            </a:extLst>
          </a:blip>
          <a:srcRect b="62825"/>
          <a:stretch/>
        </p:blipFill>
        <p:spPr>
          <a:xfrm>
            <a:off x="0" y="4884233"/>
            <a:ext cx="12192000" cy="1973767"/>
          </a:xfrm>
          <a:prstGeom prst="rect">
            <a:avLst/>
          </a:prstGeom>
        </p:spPr>
      </p:pic>
      <p:pic>
        <p:nvPicPr>
          <p:cNvPr id="4" name="Picture 3" descr="NASA.png">
            <a:extLst>
              <a:ext uri="{FF2B5EF4-FFF2-40B4-BE49-F238E27FC236}">
                <a16:creationId xmlns:a16="http://schemas.microsoft.com/office/drawing/2014/main" id="{6C8792F2-BAE4-674B-A02F-36211DC19BAD}"/>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057861" y="285726"/>
            <a:ext cx="976316" cy="909611"/>
          </a:xfrm>
          <a:prstGeom prst="rect">
            <a:avLst/>
          </a:prstGeom>
        </p:spPr>
      </p:pic>
    </p:spTree>
    <p:extLst>
      <p:ext uri="{BB962C8B-B14F-4D97-AF65-F5344CB8AC3E}">
        <p14:creationId xmlns:p14="http://schemas.microsoft.com/office/powerpoint/2010/main" val="2356882235"/>
      </p:ext>
    </p:extLst>
  </p:cSld>
  <p:clrMap bg1="dk1" tx1="lt1" bg2="dk2" tx2="lt2" accent1="accent1" accent2="accent2" accent3="accent3" accent4="accent4" accent5="accent5" accent6="accent6" hlink="hlink" folHlink="folHlink"/>
  <p:sldLayoutIdLst>
    <p:sldLayoutId id="21474838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7C814A1-B9C8-4D17-B400-205161F6EB1B}"/>
              </a:ext>
            </a:extLst>
          </p:cNvPr>
          <p:cNvPicPr>
            <a:picLocks noChangeAspect="1"/>
          </p:cNvPicPr>
          <p:nvPr userDrawn="1"/>
        </p:nvPicPr>
        <p:blipFill rotWithShape="1">
          <a:blip r:embed="rId6"/>
          <a:srcRect l="30395" r="18218"/>
          <a:stretch/>
        </p:blipFill>
        <p:spPr>
          <a:xfrm>
            <a:off x="-5348" y="173902"/>
            <a:ext cx="5729840" cy="6249758"/>
          </a:xfrm>
          <a:prstGeom prst="rect">
            <a:avLst/>
          </a:prstGeom>
        </p:spPr>
      </p:pic>
      <p:sp>
        <p:nvSpPr>
          <p:cNvPr id="17" name="Freeform 9">
            <a:extLst>
              <a:ext uri="{FF2B5EF4-FFF2-40B4-BE49-F238E27FC236}">
                <a16:creationId xmlns:a16="http://schemas.microsoft.com/office/drawing/2014/main" id="{3194B03C-5954-4F3C-90D7-5DEF981517FB}"/>
              </a:ext>
            </a:extLst>
          </p:cNvPr>
          <p:cNvSpPr>
            <a:spLocks/>
          </p:cNvSpPr>
          <p:nvPr userDrawn="1"/>
        </p:nvSpPr>
        <p:spPr bwMode="auto">
          <a:xfrm>
            <a:off x="-572169" y="-1287"/>
            <a:ext cx="2032000"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blipFill>
            <a:blip r:embed="rId7"/>
            <a:stretch>
              <a:fillRect l="9622"/>
            </a:stretch>
          </a:bli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0">
            <a:extLst>
              <a:ext uri="{FF2B5EF4-FFF2-40B4-BE49-F238E27FC236}">
                <a16:creationId xmlns:a16="http://schemas.microsoft.com/office/drawing/2014/main" id="{53BE13BF-34D7-42B5-B77F-B40F92AC10C9}"/>
              </a:ext>
            </a:extLst>
          </p:cNvPr>
          <p:cNvSpPr>
            <a:spLocks/>
          </p:cNvSpPr>
          <p:nvPr userDrawn="1"/>
        </p:nvSpPr>
        <p:spPr bwMode="auto">
          <a:xfrm>
            <a:off x="2030948" y="-8773"/>
            <a:ext cx="10176292"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blipFill dpi="0" rotWithShape="1">
            <a:blip r:embed="rId7"/>
            <a:srcRect/>
            <a:stretch>
              <a:fillRect l="284" r="-3434"/>
            </a:stretch>
          </a:blip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5AC89A6-6030-4AE1-96C2-B5FE8A7CA2EE}"/>
              </a:ext>
            </a:extLst>
          </p:cNvPr>
          <p:cNvSpPr/>
          <p:nvPr userDrawn="1"/>
        </p:nvSpPr>
        <p:spPr>
          <a:xfrm>
            <a:off x="-4763" y="-8773"/>
            <a:ext cx="12218152" cy="182675"/>
          </a:xfrm>
          <a:prstGeom prst="rect">
            <a:avLst/>
          </a:prstGeom>
          <a:gradFill flip="none" rotWithShape="1">
            <a:gsLst>
              <a:gs pos="0">
                <a:srgbClr val="0D399C"/>
              </a:gs>
              <a:gs pos="0">
                <a:srgbClr val="010B1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4474E4E-30B8-438C-8AA0-841EA92986C4}"/>
              </a:ext>
            </a:extLst>
          </p:cNvPr>
          <p:cNvSpPr/>
          <p:nvPr userDrawn="1"/>
        </p:nvSpPr>
        <p:spPr>
          <a:xfrm>
            <a:off x="-21389" y="6388100"/>
            <a:ext cx="12229432" cy="499953"/>
          </a:xfrm>
          <a:prstGeom prst="rect">
            <a:avLst/>
          </a:prstGeom>
          <a:gradFill flip="none" rotWithShape="1">
            <a:gsLst>
              <a:gs pos="0">
                <a:srgbClr val="0D399C"/>
              </a:gs>
              <a:gs pos="0">
                <a:srgbClr val="010B1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F4737236-4F0B-4907-8F2E-4ECBF1A9C57D}"/>
              </a:ext>
            </a:extLst>
          </p:cNvPr>
          <p:cNvPicPr>
            <a:picLocks noChangeAspect="1"/>
          </p:cNvPicPr>
          <p:nvPr userDrawn="1"/>
        </p:nvPicPr>
        <p:blipFill>
          <a:blip r:embed="rId8"/>
          <a:stretch>
            <a:fillRect/>
          </a:stretch>
        </p:blipFill>
        <p:spPr>
          <a:xfrm>
            <a:off x="9142390" y="411117"/>
            <a:ext cx="2769575" cy="840423"/>
          </a:xfrm>
          <a:prstGeom prst="rect">
            <a:avLst/>
          </a:prstGeom>
        </p:spPr>
      </p:pic>
    </p:spTree>
    <p:extLst>
      <p:ext uri="{BB962C8B-B14F-4D97-AF65-F5344CB8AC3E}">
        <p14:creationId xmlns:p14="http://schemas.microsoft.com/office/powerpoint/2010/main" val="940306030"/>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69" r:id="rId3"/>
    <p:sldLayoutId id="2147483970"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7C814A1-B9C8-4D17-B400-205161F6EB1B}"/>
              </a:ext>
            </a:extLst>
          </p:cNvPr>
          <p:cNvPicPr>
            <a:picLocks noChangeAspect="1"/>
          </p:cNvPicPr>
          <p:nvPr userDrawn="1"/>
        </p:nvPicPr>
        <p:blipFill rotWithShape="1">
          <a:blip r:embed="rId5"/>
          <a:srcRect l="30395" r="18218"/>
          <a:stretch/>
        </p:blipFill>
        <p:spPr>
          <a:xfrm>
            <a:off x="-5348" y="173902"/>
            <a:ext cx="5729840" cy="6249758"/>
          </a:xfrm>
          <a:prstGeom prst="rect">
            <a:avLst/>
          </a:prstGeom>
        </p:spPr>
      </p:pic>
      <p:sp>
        <p:nvSpPr>
          <p:cNvPr id="17" name="Freeform 9">
            <a:extLst>
              <a:ext uri="{FF2B5EF4-FFF2-40B4-BE49-F238E27FC236}">
                <a16:creationId xmlns:a16="http://schemas.microsoft.com/office/drawing/2014/main" id="{3194B03C-5954-4F3C-90D7-5DEF981517FB}"/>
              </a:ext>
            </a:extLst>
          </p:cNvPr>
          <p:cNvSpPr>
            <a:spLocks/>
          </p:cNvSpPr>
          <p:nvPr userDrawn="1"/>
        </p:nvSpPr>
        <p:spPr bwMode="auto">
          <a:xfrm>
            <a:off x="-572169" y="-1287"/>
            <a:ext cx="2032000"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blipFill>
            <a:blip r:embed="rId6"/>
            <a:stretch>
              <a:fillRect l="9622"/>
            </a:stretch>
          </a:bli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0">
            <a:extLst>
              <a:ext uri="{FF2B5EF4-FFF2-40B4-BE49-F238E27FC236}">
                <a16:creationId xmlns:a16="http://schemas.microsoft.com/office/drawing/2014/main" id="{53BE13BF-34D7-42B5-B77F-B40F92AC10C9}"/>
              </a:ext>
            </a:extLst>
          </p:cNvPr>
          <p:cNvSpPr>
            <a:spLocks/>
          </p:cNvSpPr>
          <p:nvPr userDrawn="1"/>
        </p:nvSpPr>
        <p:spPr bwMode="auto">
          <a:xfrm>
            <a:off x="2030948" y="-8773"/>
            <a:ext cx="10176292"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blipFill dpi="0" rotWithShape="1">
            <a:blip r:embed="rId6"/>
            <a:srcRect/>
            <a:stretch>
              <a:fillRect l="284" r="-3434"/>
            </a:stretch>
          </a:blip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5AC89A6-6030-4AE1-96C2-B5FE8A7CA2EE}"/>
              </a:ext>
            </a:extLst>
          </p:cNvPr>
          <p:cNvSpPr/>
          <p:nvPr userDrawn="1"/>
        </p:nvSpPr>
        <p:spPr>
          <a:xfrm>
            <a:off x="-4763" y="-8773"/>
            <a:ext cx="12218152" cy="182675"/>
          </a:xfrm>
          <a:prstGeom prst="rect">
            <a:avLst/>
          </a:prstGeom>
          <a:gradFill flip="none" rotWithShape="1">
            <a:gsLst>
              <a:gs pos="0">
                <a:srgbClr val="0D399C"/>
              </a:gs>
              <a:gs pos="0">
                <a:srgbClr val="010B1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4474E4E-30B8-438C-8AA0-841EA92986C4}"/>
              </a:ext>
            </a:extLst>
          </p:cNvPr>
          <p:cNvSpPr/>
          <p:nvPr userDrawn="1"/>
        </p:nvSpPr>
        <p:spPr>
          <a:xfrm>
            <a:off x="-21389" y="6388100"/>
            <a:ext cx="12229432" cy="499953"/>
          </a:xfrm>
          <a:prstGeom prst="rect">
            <a:avLst/>
          </a:prstGeom>
          <a:gradFill flip="none" rotWithShape="1">
            <a:gsLst>
              <a:gs pos="0">
                <a:srgbClr val="0D399C"/>
              </a:gs>
              <a:gs pos="0">
                <a:srgbClr val="010B1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F4737236-4F0B-4907-8F2E-4ECBF1A9C57D}"/>
              </a:ext>
            </a:extLst>
          </p:cNvPr>
          <p:cNvPicPr>
            <a:picLocks noChangeAspect="1"/>
          </p:cNvPicPr>
          <p:nvPr userDrawn="1"/>
        </p:nvPicPr>
        <p:blipFill>
          <a:blip r:embed="rId7"/>
          <a:stretch>
            <a:fillRect/>
          </a:stretch>
        </p:blipFill>
        <p:spPr>
          <a:xfrm>
            <a:off x="9142390" y="411117"/>
            <a:ext cx="2769575" cy="840423"/>
          </a:xfrm>
          <a:prstGeom prst="rect">
            <a:avLst/>
          </a:prstGeom>
        </p:spPr>
      </p:pic>
    </p:spTree>
    <p:extLst>
      <p:ext uri="{BB962C8B-B14F-4D97-AF65-F5344CB8AC3E}">
        <p14:creationId xmlns:p14="http://schemas.microsoft.com/office/powerpoint/2010/main" val="2318837468"/>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428FA0-90FD-F44A-A847-BFAE7E7F5884}"/>
              </a:ext>
            </a:extLst>
          </p:cNvPr>
          <p:cNvPicPr>
            <a:picLocks noChangeAspect="1"/>
          </p:cNvPicPr>
          <p:nvPr userDrawn="1"/>
        </p:nvPicPr>
        <p:blipFill>
          <a:blip r:embed="rId3"/>
          <a:stretch>
            <a:fillRect/>
          </a:stretch>
        </p:blipFill>
        <p:spPr>
          <a:xfrm>
            <a:off x="131528" y="108857"/>
            <a:ext cx="1944773" cy="969518"/>
          </a:xfrm>
          <a:prstGeom prst="rect">
            <a:avLst/>
          </a:prstGeom>
        </p:spPr>
      </p:pic>
      <p:pic>
        <p:nvPicPr>
          <p:cNvPr id="7" name="Picture 6">
            <a:extLst>
              <a:ext uri="{FF2B5EF4-FFF2-40B4-BE49-F238E27FC236}">
                <a16:creationId xmlns:a16="http://schemas.microsoft.com/office/drawing/2014/main" id="{D39E3B5D-D4DF-E244-80E0-EC306BD40BEF}"/>
              </a:ext>
            </a:extLst>
          </p:cNvPr>
          <p:cNvPicPr>
            <a:picLocks noChangeAspect="1"/>
          </p:cNvPicPr>
          <p:nvPr userDrawn="1"/>
        </p:nvPicPr>
        <p:blipFill rotWithShape="1">
          <a:blip r:embed="rId4">
            <a:extLst>
              <a:ext uri="{28A0092B-C50C-407E-A947-70E740481C1C}">
                <a14:useLocalDpi xmlns:a14="http://schemas.microsoft.com/office/drawing/2010/main"/>
              </a:ext>
            </a:extLst>
          </a:blip>
          <a:srcRect b="62825"/>
          <a:stretch/>
        </p:blipFill>
        <p:spPr>
          <a:xfrm>
            <a:off x="0" y="4884233"/>
            <a:ext cx="12192000" cy="1973767"/>
          </a:xfrm>
          <a:prstGeom prst="rect">
            <a:avLst/>
          </a:prstGeom>
        </p:spPr>
      </p:pic>
      <p:pic>
        <p:nvPicPr>
          <p:cNvPr id="4" name="Picture 3" descr="NASA.png">
            <a:extLst>
              <a:ext uri="{FF2B5EF4-FFF2-40B4-BE49-F238E27FC236}">
                <a16:creationId xmlns:a16="http://schemas.microsoft.com/office/drawing/2014/main" id="{6C8792F2-BAE4-674B-A02F-36211DC19BAD}"/>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057861" y="285726"/>
            <a:ext cx="976316" cy="909611"/>
          </a:xfrm>
          <a:prstGeom prst="rect">
            <a:avLst/>
          </a:prstGeom>
        </p:spPr>
      </p:pic>
    </p:spTree>
    <p:extLst>
      <p:ext uri="{BB962C8B-B14F-4D97-AF65-F5344CB8AC3E}">
        <p14:creationId xmlns:p14="http://schemas.microsoft.com/office/powerpoint/2010/main" val="3625736931"/>
      </p:ext>
    </p:extLst>
  </p:cSld>
  <p:clrMap bg1="dk1" tx1="lt1" bg2="dk2" tx2="lt2" accent1="accent1" accent2="accent2" accent3="accent3" accent4="accent4" accent5="accent5" accent6="accent6" hlink="hlink" folHlink="folHlink"/>
  <p:sldLayoutIdLst>
    <p:sldLayoutId id="21474840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428FA0-90FD-F44A-A847-BFAE7E7F5884}"/>
              </a:ext>
            </a:extLst>
          </p:cNvPr>
          <p:cNvPicPr>
            <a:picLocks noChangeAspect="1"/>
          </p:cNvPicPr>
          <p:nvPr userDrawn="1"/>
        </p:nvPicPr>
        <p:blipFill>
          <a:blip r:embed="rId3"/>
          <a:stretch>
            <a:fillRect/>
          </a:stretch>
        </p:blipFill>
        <p:spPr>
          <a:xfrm>
            <a:off x="131528" y="108857"/>
            <a:ext cx="1944773" cy="969518"/>
          </a:xfrm>
          <a:prstGeom prst="rect">
            <a:avLst/>
          </a:prstGeom>
        </p:spPr>
      </p:pic>
      <p:pic>
        <p:nvPicPr>
          <p:cNvPr id="7" name="Picture 6">
            <a:extLst>
              <a:ext uri="{FF2B5EF4-FFF2-40B4-BE49-F238E27FC236}">
                <a16:creationId xmlns:a16="http://schemas.microsoft.com/office/drawing/2014/main" id="{D39E3B5D-D4DF-E244-80E0-EC306BD40BEF}"/>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0" y="4884233"/>
            <a:ext cx="12192000" cy="1973767"/>
          </a:xfrm>
          <a:prstGeom prst="rect">
            <a:avLst/>
          </a:prstGeom>
        </p:spPr>
      </p:pic>
      <p:pic>
        <p:nvPicPr>
          <p:cNvPr id="5" name="Picture 4" descr="NASA.png">
            <a:extLst>
              <a:ext uri="{FF2B5EF4-FFF2-40B4-BE49-F238E27FC236}">
                <a16:creationId xmlns:a16="http://schemas.microsoft.com/office/drawing/2014/main" id="{03D48B15-3FC7-8B41-B2D3-DA03E9C7CC5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032529" y="185881"/>
            <a:ext cx="957944" cy="892494"/>
          </a:xfrm>
          <a:prstGeom prst="rect">
            <a:avLst/>
          </a:prstGeom>
        </p:spPr>
      </p:pic>
    </p:spTree>
    <p:extLst>
      <p:ext uri="{BB962C8B-B14F-4D97-AF65-F5344CB8AC3E}">
        <p14:creationId xmlns:p14="http://schemas.microsoft.com/office/powerpoint/2010/main" val="3669311053"/>
      </p:ext>
    </p:extLst>
  </p:cSld>
  <p:clrMap bg1="dk1" tx1="lt1" bg2="dk2" tx2="lt2" accent1="accent1" accent2="accent2" accent3="accent3" accent4="accent4" accent5="accent5" accent6="accent6" hlink="hlink" folHlink="folHlink"/>
  <p:sldLayoutIdLst>
    <p:sldLayoutId id="21474840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428FA0-90FD-F44A-A847-BFAE7E7F5884}"/>
              </a:ext>
            </a:extLst>
          </p:cNvPr>
          <p:cNvPicPr>
            <a:picLocks noChangeAspect="1"/>
          </p:cNvPicPr>
          <p:nvPr userDrawn="1"/>
        </p:nvPicPr>
        <p:blipFill>
          <a:blip r:embed="rId3"/>
          <a:stretch>
            <a:fillRect/>
          </a:stretch>
        </p:blipFill>
        <p:spPr>
          <a:xfrm>
            <a:off x="131528" y="108857"/>
            <a:ext cx="1944773" cy="969518"/>
          </a:xfrm>
          <a:prstGeom prst="rect">
            <a:avLst/>
          </a:prstGeom>
        </p:spPr>
      </p:pic>
      <p:pic>
        <p:nvPicPr>
          <p:cNvPr id="5" name="Picture 4" descr="NASA.png">
            <a:extLst>
              <a:ext uri="{FF2B5EF4-FFF2-40B4-BE49-F238E27FC236}">
                <a16:creationId xmlns:a16="http://schemas.microsoft.com/office/drawing/2014/main" id="{03D48B15-3FC7-8B41-B2D3-DA03E9C7CC5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032529" y="185881"/>
            <a:ext cx="957944" cy="892494"/>
          </a:xfrm>
          <a:prstGeom prst="rect">
            <a:avLst/>
          </a:prstGeom>
        </p:spPr>
      </p:pic>
    </p:spTree>
    <p:extLst>
      <p:ext uri="{BB962C8B-B14F-4D97-AF65-F5344CB8AC3E}">
        <p14:creationId xmlns:p14="http://schemas.microsoft.com/office/powerpoint/2010/main" val="174763912"/>
      </p:ext>
    </p:extLst>
  </p:cSld>
  <p:clrMap bg1="dk1" tx1="lt1" bg2="dk2" tx2="lt2" accent1="accent1" accent2="accent2" accent3="accent3" accent4="accent4" accent5="accent5" accent6="accent6" hlink="hlink" folHlink="folHlink"/>
  <p:sldLayoutIdLst>
    <p:sldLayoutId id="21474840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
        <p:nvSpPr>
          <p:cNvPr id="39" name="Text Box 34"/>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294C493E-467F-427F-AD20-6EDFB99CC1EE}"/>
              </a:ext>
            </a:extLst>
          </p:cNvPr>
          <p:cNvPicPr>
            <a:picLocks/>
          </p:cNvPicPr>
          <p:nvPr userDrawn="1"/>
        </p:nvPicPr>
        <p:blipFill>
          <a:blip r:embed="rId1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16">
            <a:extLst>
              <a:ext uri="{28A0092B-C50C-407E-A947-70E740481C1C}">
                <a14:useLocalDpi xmlns:a14="http://schemas.microsoft.com/office/drawing/2010/main"/>
              </a:ext>
            </a:extLst>
          </a:blip>
          <a:stretch>
            <a:fillRect/>
          </a:stretch>
        </p:blipFill>
        <p:spPr>
          <a:xfrm>
            <a:off x="8839" y="6462001"/>
            <a:ext cx="9929648" cy="405130"/>
          </a:xfrm>
          <a:prstGeom prst="rect">
            <a:avLst/>
          </a:prstGeom>
        </p:spPr>
      </p:pic>
    </p:spTree>
    <p:extLst>
      <p:ext uri="{BB962C8B-B14F-4D97-AF65-F5344CB8AC3E}">
        <p14:creationId xmlns:p14="http://schemas.microsoft.com/office/powerpoint/2010/main" val="585701682"/>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hf hdr="0" dt="0"/>
  <p:txStyles>
    <p:titleStyle>
      <a:lvl1pPr algn="l" rtl="0" eaLnBrk="1" fontAlgn="base" hangingPunct="1">
        <a:spcBef>
          <a:spcPct val="0"/>
        </a:spcBef>
        <a:spcAft>
          <a:spcPct val="0"/>
        </a:spcAft>
        <a:defRPr lang="en-GB" sz="2992"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16" b="1">
          <a:solidFill>
            <a:schemeClr val="bg1"/>
          </a:solidFill>
          <a:latin typeface="Verdana" pitchFamily="34" charset="0"/>
        </a:defRPr>
      </a:lvl2pPr>
      <a:lvl3pPr algn="l" rtl="0" eaLnBrk="1" fontAlgn="base" hangingPunct="1">
        <a:spcBef>
          <a:spcPct val="0"/>
        </a:spcBef>
        <a:spcAft>
          <a:spcPct val="0"/>
        </a:spcAft>
        <a:defRPr sz="2116" b="1">
          <a:solidFill>
            <a:schemeClr val="bg1"/>
          </a:solidFill>
          <a:latin typeface="Verdana" pitchFamily="34" charset="0"/>
        </a:defRPr>
      </a:lvl3pPr>
      <a:lvl4pPr algn="l" rtl="0" eaLnBrk="1" fontAlgn="base" hangingPunct="1">
        <a:spcBef>
          <a:spcPct val="0"/>
        </a:spcBef>
        <a:spcAft>
          <a:spcPct val="0"/>
        </a:spcAft>
        <a:defRPr sz="2116" b="1">
          <a:solidFill>
            <a:schemeClr val="bg1"/>
          </a:solidFill>
          <a:latin typeface="Verdana" pitchFamily="34" charset="0"/>
        </a:defRPr>
      </a:lvl4pPr>
      <a:lvl5pPr algn="l" rtl="0" eaLnBrk="1" fontAlgn="base" hangingPunct="1">
        <a:spcBef>
          <a:spcPct val="0"/>
        </a:spcBef>
        <a:spcAft>
          <a:spcPct val="0"/>
        </a:spcAft>
        <a:defRPr sz="2116" b="1">
          <a:solidFill>
            <a:schemeClr val="bg1"/>
          </a:solidFill>
          <a:latin typeface="Verdana" pitchFamily="34" charset="0"/>
        </a:defRPr>
      </a:lvl5pPr>
      <a:lvl6pPr marL="439824" algn="l" rtl="0" eaLnBrk="1" fontAlgn="base" hangingPunct="1">
        <a:spcBef>
          <a:spcPct val="0"/>
        </a:spcBef>
        <a:spcAft>
          <a:spcPct val="0"/>
        </a:spcAft>
        <a:defRPr sz="2116" b="1">
          <a:solidFill>
            <a:schemeClr val="bg1"/>
          </a:solidFill>
          <a:latin typeface="Verdana" pitchFamily="34" charset="0"/>
        </a:defRPr>
      </a:lvl6pPr>
      <a:lvl7pPr marL="879649" algn="l" rtl="0" eaLnBrk="1" fontAlgn="base" hangingPunct="1">
        <a:spcBef>
          <a:spcPct val="0"/>
        </a:spcBef>
        <a:spcAft>
          <a:spcPct val="0"/>
        </a:spcAft>
        <a:defRPr sz="2116" b="1">
          <a:solidFill>
            <a:schemeClr val="bg1"/>
          </a:solidFill>
          <a:latin typeface="Verdana" pitchFamily="34" charset="0"/>
        </a:defRPr>
      </a:lvl7pPr>
      <a:lvl8pPr marL="1319473" algn="l" rtl="0" eaLnBrk="1" fontAlgn="base" hangingPunct="1">
        <a:spcBef>
          <a:spcPct val="0"/>
        </a:spcBef>
        <a:spcAft>
          <a:spcPct val="0"/>
        </a:spcAft>
        <a:defRPr sz="2116" b="1">
          <a:solidFill>
            <a:schemeClr val="bg1"/>
          </a:solidFill>
          <a:latin typeface="Verdana" pitchFamily="34" charset="0"/>
        </a:defRPr>
      </a:lvl8pPr>
      <a:lvl9pPr marL="1759297" algn="l" rtl="0" eaLnBrk="1" fontAlgn="base" hangingPunct="1">
        <a:spcBef>
          <a:spcPct val="0"/>
        </a:spcBef>
        <a:spcAft>
          <a:spcPct val="0"/>
        </a:spcAft>
        <a:defRPr sz="2116"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1pPr>
      <a:lvl2pPr marL="779216"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2pPr>
      <a:lvl3pPr marL="1354105"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3pPr>
      <a:lvl4pPr marL="1928994"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4pPr>
      <a:lvl5pPr marL="2503882"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5pPr>
      <a:lvl6pPr marL="3347552"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428FA0-90FD-F44A-A847-BFAE7E7F5884}"/>
              </a:ext>
            </a:extLst>
          </p:cNvPr>
          <p:cNvPicPr>
            <a:picLocks noChangeAspect="1"/>
          </p:cNvPicPr>
          <p:nvPr userDrawn="1"/>
        </p:nvPicPr>
        <p:blipFill>
          <a:blip r:embed="rId2"/>
          <a:stretch>
            <a:fillRect/>
          </a:stretch>
        </p:blipFill>
        <p:spPr>
          <a:xfrm>
            <a:off x="131528" y="108857"/>
            <a:ext cx="1944773" cy="969518"/>
          </a:xfrm>
          <a:prstGeom prst="rect">
            <a:avLst/>
          </a:prstGeom>
        </p:spPr>
      </p:pic>
      <p:pic>
        <p:nvPicPr>
          <p:cNvPr id="7" name="Picture 6">
            <a:extLst>
              <a:ext uri="{FF2B5EF4-FFF2-40B4-BE49-F238E27FC236}">
                <a16:creationId xmlns:a16="http://schemas.microsoft.com/office/drawing/2014/main" id="{D39E3B5D-D4DF-E244-80E0-EC306BD40BE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b="62825"/>
          <a:stretch/>
        </p:blipFill>
        <p:spPr>
          <a:xfrm>
            <a:off x="0" y="4884233"/>
            <a:ext cx="12192000" cy="1973767"/>
          </a:xfrm>
          <a:prstGeom prst="rect">
            <a:avLst/>
          </a:prstGeom>
        </p:spPr>
      </p:pic>
      <p:pic>
        <p:nvPicPr>
          <p:cNvPr id="4" name="Picture 3" descr="NASA.png">
            <a:extLst>
              <a:ext uri="{FF2B5EF4-FFF2-40B4-BE49-F238E27FC236}">
                <a16:creationId xmlns:a16="http://schemas.microsoft.com/office/drawing/2014/main" id="{6C8792F2-BAE4-674B-A02F-36211DC19BA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266957" y="363574"/>
            <a:ext cx="621255" cy="578809"/>
          </a:xfrm>
          <a:prstGeom prst="rect">
            <a:avLst/>
          </a:prstGeom>
        </p:spPr>
      </p:pic>
    </p:spTree>
    <p:extLst>
      <p:ext uri="{BB962C8B-B14F-4D97-AF65-F5344CB8AC3E}">
        <p14:creationId xmlns:p14="http://schemas.microsoft.com/office/powerpoint/2010/main" val="21492898"/>
      </p:ext>
    </p:extLst>
  </p:cSld>
  <p:clrMap bg1="dk1" tx1="lt1" bg2="dk2" tx2="lt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mailto:borzychmil@gmail.com" TargetMode="Externa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0.xml"/><Relationship Id="rId6" Type="http://schemas.openxmlformats.org/officeDocument/2006/relationships/image" Target="../media/image61.JPG"/><Relationship Id="rId5" Type="http://schemas.openxmlformats.org/officeDocument/2006/relationships/hyperlink" Target="https://www.space.com/arecibo-observatory-radio-telescope-collapse-photos" TargetMode="Externa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2" Type="http://schemas.openxmlformats.org/officeDocument/2006/relationships/hyperlink" Target="https://ntrs.nasa.gov/citations/20250006886" TargetMode="Externa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www.eso.org/public/teles-instr/lasilla/danish154/" TargetMode="External"/><Relationship Id="rId2" Type="http://schemas.openxmlformats.org/officeDocument/2006/relationships/image" Target="../media/image65.jpg"/><Relationship Id="rId1" Type="http://schemas.openxmlformats.org/officeDocument/2006/relationships/slideLayout" Target="../slideLayouts/slideLayout10.xml"/><Relationship Id="rId6" Type="http://schemas.openxmlformats.org/officeDocument/2006/relationships/hyperlink" Target="https://lowell.edu/research/telescopes-and-facilities/ldt/" TargetMode="External"/><Relationship Id="rId5" Type="http://schemas.openxmlformats.org/officeDocument/2006/relationships/image" Target="../media/image67.jpg"/><Relationship Id="rId4" Type="http://schemas.openxmlformats.org/officeDocument/2006/relationships/image" Target="../media/image66.jpg"/></Relationships>
</file>

<file path=ppt/slides/_rels/slide1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68.png"/><Relationship Id="rId4" Type="http://schemas.openxmlformats.org/officeDocument/2006/relationships/image" Target="../media/image66.jpg"/></Relationships>
</file>

<file path=ppt/slides/_rels/slide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www.mro.nmt.edu/" TargetMode="External"/><Relationship Id="rId2" Type="http://schemas.openxmlformats.org/officeDocument/2006/relationships/image" Target="../media/image69.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10.xml"/><Relationship Id="rId5" Type="http://schemas.openxmlformats.org/officeDocument/2006/relationships/hyperlink" Target="https://www.lbto.org/" TargetMode="External"/><Relationship Id="rId4" Type="http://schemas.openxmlformats.org/officeDocument/2006/relationships/image" Target="../media/image75.jpg"/></Relationships>
</file>

<file path=ppt/slides/_rels/slide25.xml.rels><?xml version="1.0" encoding="UTF-8" standalone="yes"?>
<Relationships xmlns="http://schemas.openxmlformats.org/package/2006/relationships"><Relationship Id="rId3" Type="http://schemas.openxmlformats.org/officeDocument/2006/relationships/hyperlink" Target="https://www.lbto.org/" TargetMode="External"/><Relationship Id="rId2" Type="http://schemas.openxmlformats.org/officeDocument/2006/relationships/image" Target="../media/image73.jp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hyperlink" Target="https://www.nbcnews.com/science/space/nasa-says-yes-asteroid-buzzing-2032-hit-earth-rcna191951" TargetMode="External"/><Relationship Id="rId3" Type="http://schemas.openxmlformats.org/officeDocument/2006/relationships/hyperlink" Target="https://blogs.nasa.gov/planetarydefense/2025/01/29/nasa-shares-recently-identified-near-earth-asteroid/" TargetMode="External"/><Relationship Id="rId7" Type="http://schemas.openxmlformats.org/officeDocument/2006/relationships/hyperlink" Target="https://gcc02.safelinks.protection.outlook.com/?url=https%3A%2F%2Fmauinow.com%2F2025%2F02%2F03%2Fmaunakea-and-haleakala-telescopes-eye-asteroid-trajectory%2F&amp;data=05%7C02%7Ckelly.e.fast%40nasa.gov%7Cd7a704ad1a69471bcb9a08dd45472e5a%7C7005d45845be48ae8140d43da96dd17b%7C0%7C0%7C638742894211020290%7CUnknown%7CTWFpbGZsb3d8eyJFbXB0eU1hcGkiOnRydWUsIlYiOiIwLjAuMDAwMCIsIlAiOiJXaW4zMiIsIkFOIjoiTWFpbCIsIldUIjoyfQ%3D%3D%7C0%7C%7C%7C&amp;sdata=6qQUd55bBq1BUO3BNf9YKYtm52fMXwHwG0PAESUz81k%3D&amp;reserved=0" TargetMode="External"/><Relationship Id="rId12" Type="http://schemas.openxmlformats.org/officeDocument/2006/relationships/hyperlink" Target="https://blogs.nasa.gov/planetarydefense/" TargetMode="External"/><Relationship Id="rId2" Type="http://schemas.openxmlformats.org/officeDocument/2006/relationships/hyperlink" Target="https://en.wikipedia.org/wiki/2024_YR4#/media/File:Mmexport1738033309783.jpg" TargetMode="External"/><Relationship Id="rId1" Type="http://schemas.openxmlformats.org/officeDocument/2006/relationships/slideLayout" Target="../slideLayouts/slideLayout10.xml"/><Relationship Id="rId6" Type="http://schemas.openxmlformats.org/officeDocument/2006/relationships/hyperlink" Target="https://www.scientificamerican.com/article/will-asteroid-2024-yr24-strike-earth-in-2032/" TargetMode="External"/><Relationship Id="rId11" Type="http://schemas.openxmlformats.org/officeDocument/2006/relationships/hyperlink" Target="https://www.space.com/asteroid-2024yt4-impact-risk-drop-nasa" TargetMode="External"/><Relationship Id="rId5" Type="http://schemas.openxmlformats.org/officeDocument/2006/relationships/hyperlink" Target="https://www.ekathimerini.com/nytimes/1260172/astronomers-are-keeping-an-eye-on-this-asteroids-odds-of-hitting-earth/" TargetMode="External"/><Relationship Id="rId10" Type="http://schemas.openxmlformats.org/officeDocument/2006/relationships/hyperlink" Target="https://www.cnn.com/2025/02/19/science/asteroid-2024-yr4-earth-collision-risk/index.html" TargetMode="External"/><Relationship Id="rId4" Type="http://schemas.openxmlformats.org/officeDocument/2006/relationships/hyperlink" Target="https://www.esa.int/Space_Safety/Planetary_Defence/ESA_monitoring_near-Earth_asteroid_2024_YR4" TargetMode="External"/><Relationship Id="rId9" Type="http://schemas.openxmlformats.org/officeDocument/2006/relationships/hyperlink" Target="https://www.foxnews.com/us/odds-massive-asteroid-striking-earth-increase-again-nasa"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iawn.net/"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hyperlink" Target="https://catalina.lpl.arizona.edu/telescopes" TargetMode="External"/><Relationship Id="rId2" Type="http://schemas.openxmlformats.org/officeDocument/2006/relationships/hyperlink" Target="https://www.minorplanetcenter.net/mpec/K24/K24YE0.html" TargetMode="External"/><Relationship Id="rId1" Type="http://schemas.openxmlformats.org/officeDocument/2006/relationships/slideLayout" Target="../slideLayouts/slideLayout10.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hyperlink" Target="http://www.hosting.itelescope.net/observatory"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hyperlink" Target="https://ntrs.nasa.gov/citations/20250006886" TargetMode="Externa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3">
            <a:extLst>
              <a:ext uri="{FF2B5EF4-FFF2-40B4-BE49-F238E27FC236}">
                <a16:creationId xmlns:a16="http://schemas.microsoft.com/office/drawing/2014/main" id="{2CCAA637-931F-46A7-A7EB-EFCA8D63EBFE}"/>
              </a:ext>
            </a:extLst>
          </p:cNvPr>
          <p:cNvSpPr txBox="1">
            <a:spLocks/>
          </p:cNvSpPr>
          <p:nvPr/>
        </p:nvSpPr>
        <p:spPr>
          <a:xfrm>
            <a:off x="4584683" y="1702329"/>
            <a:ext cx="7906338" cy="1205458"/>
          </a:xfrm>
          <a:prstGeom prst="rect">
            <a:avLst/>
          </a:prstGeom>
          <a:effectLst>
            <a:outerShdw blurRad="50800" dist="38100" dir="2700000" algn="tl" rotWithShape="0">
              <a:prstClr val="black"/>
            </a:outerShdw>
          </a:effectLst>
        </p:spPr>
        <p:txBody>
          <a:bodyPr vert="horz" wrap="square" lIns="91440" tIns="45720" rIns="91440" bIns="45720" rtlCol="0" anchor="t">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 Neue"/>
                <a:ea typeface="+mn-ea"/>
                <a:cs typeface="Arial"/>
              </a:rPr>
              <a:t>Lessons Learned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 Neue"/>
                <a:ea typeface="+mn-ea"/>
                <a:cs typeface="Arial"/>
              </a:rPr>
              <a:t>2024 YR4 </a:t>
            </a:r>
            <a:endPar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 Neue"/>
              <a:ea typeface="+mn-ea"/>
              <a:cs typeface="Arial" panose="020B0604020202020204" pitchFamily="34" charset="0"/>
            </a:endParaRPr>
          </a:p>
        </p:txBody>
      </p:sp>
      <p:sp>
        <p:nvSpPr>
          <p:cNvPr id="6" name="Subtitle 3">
            <a:extLst>
              <a:ext uri="{FF2B5EF4-FFF2-40B4-BE49-F238E27FC236}">
                <a16:creationId xmlns:a16="http://schemas.microsoft.com/office/drawing/2014/main" id="{85EC490B-B781-41CB-B3D8-8146B7C9A7FA}"/>
              </a:ext>
            </a:extLst>
          </p:cNvPr>
          <p:cNvSpPr txBox="1">
            <a:spLocks/>
          </p:cNvSpPr>
          <p:nvPr/>
        </p:nvSpPr>
        <p:spPr>
          <a:xfrm>
            <a:off x="4649110" y="3675127"/>
            <a:ext cx="6743051" cy="1231106"/>
          </a:xfrm>
          <a:prstGeom prst="rect">
            <a:avLst/>
          </a:prstGeom>
          <a:effectLst>
            <a:outerShdw blurRad="50800" dist="38100" dir="2700000" algn="tl" rotWithShape="0">
              <a:prstClr val="black"/>
            </a:outerShdw>
          </a:effectLst>
        </p:spPr>
        <p:txBody>
          <a:bodyPr vert="horz" wrap="square" lIns="91440" tIns="45720" rIns="91440" bIns="45720" rtlCol="0" anchor="t">
            <a:sp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Helvetica Neue"/>
                <a:ea typeface="+mn-ea"/>
                <a:cs typeface="Arial"/>
              </a:rPr>
              <a:t>Todd Borzych</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Helvetica Neue"/>
                <a:ea typeface="+mn-ea"/>
                <a:cs typeface="Arial"/>
                <a:hlinkClick r:id="rId2"/>
              </a:rPr>
              <a:t>borzychmil@gmail.com</a:t>
            </a:r>
            <a:endParaRPr kumimoji="0" lang="en-US" sz="1800" b="0" i="0" u="none" strike="noStrike" kern="1200" cap="none" spc="0" normalizeH="0" baseline="0" noProof="0" dirty="0">
              <a:ln>
                <a:noFill/>
              </a:ln>
              <a:solidFill>
                <a:prstClr val="white"/>
              </a:solidFill>
              <a:effectLst/>
              <a:uLnTx/>
              <a:uFillTx/>
              <a:latin typeface="Helvetica Neue"/>
              <a:ea typeface="+mn-ea"/>
              <a:cs typeface="Arial"/>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Helvetica Neue"/>
                <a:ea typeface="+mn-ea"/>
                <a:cs typeface="Arial"/>
              </a:rPr>
              <a:t>2 Oct 25</a:t>
            </a:r>
            <a:endParaRPr kumimoji="0" lang="en-US" sz="1800" b="0" i="0" u="none" strike="noStrike" kern="1200" cap="none" spc="0" normalizeH="0" baseline="0" noProof="0" dirty="0">
              <a:ln>
                <a:noFill/>
              </a:ln>
              <a:solidFill>
                <a:prstClr val="white"/>
              </a:solidFill>
              <a:effectLst/>
              <a:uLnTx/>
              <a:uFillTx/>
              <a:latin typeface="Helvetica Neue"/>
              <a:ea typeface="+mn-ea"/>
              <a:cs typeface="Arial" panose="020B0604020202020204" pitchFamily="34" charset="0"/>
            </a:endParaRPr>
          </a:p>
        </p:txBody>
      </p:sp>
      <p:pic>
        <p:nvPicPr>
          <p:cNvPr id="2" name="Picture 1">
            <a:extLst>
              <a:ext uri="{FF2B5EF4-FFF2-40B4-BE49-F238E27FC236}">
                <a16:creationId xmlns:a16="http://schemas.microsoft.com/office/drawing/2014/main" id="{2BC73972-624F-5168-CBEA-ADE9D5F135C0}"/>
              </a:ext>
            </a:extLst>
          </p:cNvPr>
          <p:cNvPicPr>
            <a:picLocks noChangeAspect="1"/>
          </p:cNvPicPr>
          <p:nvPr/>
        </p:nvPicPr>
        <p:blipFill>
          <a:blip r:embed="rId3"/>
          <a:stretch>
            <a:fillRect/>
          </a:stretch>
        </p:blipFill>
        <p:spPr>
          <a:xfrm>
            <a:off x="10307302" y="5029299"/>
            <a:ext cx="1140051" cy="1140051"/>
          </a:xfrm>
          <a:prstGeom prst="rect">
            <a:avLst/>
          </a:prstGeom>
        </p:spPr>
      </p:pic>
    </p:spTree>
    <p:extLst>
      <p:ext uri="{BB962C8B-B14F-4D97-AF65-F5344CB8AC3E}">
        <p14:creationId xmlns:p14="http://schemas.microsoft.com/office/powerpoint/2010/main" val="270222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1104144"/>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Lessons Learned- Alerts and Coordination</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60120" y="1979760"/>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Some struggled with what to post; confusion over data that is already publicly accessible</a:t>
            </a:r>
          </a:p>
          <a:p>
            <a:pPr marL="285750" indent="-285750">
              <a:buFont typeface="Arial" panose="020B0604020202020204" pitchFamily="34" charset="0"/>
              <a:buChar char="•"/>
            </a:pPr>
            <a:r>
              <a:rPr lang="en-US" dirty="0">
                <a:solidFill>
                  <a:schemeClr val="bg1"/>
                </a:solidFill>
              </a:rPr>
              <a:t>CNEOS suggestion:  Preapprove certain basic data for release on a webpage, including:</a:t>
            </a:r>
          </a:p>
          <a:p>
            <a:pPr marL="742950" lvl="1" indent="-285750">
              <a:buFont typeface="Courier New" panose="02070309020205020404" pitchFamily="49" charset="0"/>
              <a:buChar char="o"/>
            </a:pPr>
            <a:r>
              <a:rPr lang="en-US" dirty="0">
                <a:solidFill>
                  <a:schemeClr val="bg1"/>
                </a:solidFill>
              </a:rPr>
              <a:t>Current orbit IP</a:t>
            </a:r>
          </a:p>
          <a:p>
            <a:pPr marL="742950" lvl="1" indent="-285750">
              <a:buFont typeface="Courier New" panose="02070309020205020404" pitchFamily="49" charset="0"/>
              <a:buChar char="o"/>
            </a:pPr>
            <a:r>
              <a:rPr lang="en-US" dirty="0">
                <a:solidFill>
                  <a:schemeClr val="bg1"/>
                </a:solidFill>
              </a:rPr>
              <a:t>Discovery date</a:t>
            </a:r>
          </a:p>
          <a:p>
            <a:pPr marL="742950" lvl="1" indent="-285750">
              <a:buFont typeface="Courier New" panose="02070309020205020404" pitchFamily="49" charset="0"/>
              <a:buChar char="o"/>
            </a:pPr>
            <a:r>
              <a:rPr lang="en-US" dirty="0">
                <a:solidFill>
                  <a:schemeClr val="bg1"/>
                </a:solidFill>
              </a:rPr>
              <a:t>Telescope that discovered the object</a:t>
            </a:r>
          </a:p>
          <a:p>
            <a:pPr marL="742950" lvl="1" indent="-285750">
              <a:buFont typeface="Courier New" panose="02070309020205020404" pitchFamily="49" charset="0"/>
              <a:buChar char="o"/>
            </a:pPr>
            <a:r>
              <a:rPr lang="en-US" dirty="0">
                <a:solidFill>
                  <a:schemeClr val="bg1"/>
                </a:solidFill>
              </a:rPr>
              <a:t>Basic orbit information</a:t>
            </a:r>
          </a:p>
          <a:p>
            <a:pPr marL="742950" lvl="1" indent="-285750">
              <a:buFont typeface="Courier New" panose="02070309020205020404" pitchFamily="49" charset="0"/>
              <a:buChar char="o"/>
            </a:pPr>
            <a:r>
              <a:rPr lang="en-US" dirty="0">
                <a:solidFill>
                  <a:schemeClr val="bg1"/>
                </a:solidFill>
              </a:rPr>
              <a:t>Rough magnitude and size estimates</a:t>
            </a:r>
          </a:p>
          <a:p>
            <a:pPr marL="742950" lvl="1" indent="-285750">
              <a:buFont typeface="Courier New" panose="02070309020205020404" pitchFamily="49" charset="0"/>
              <a:buChar char="o"/>
            </a:pPr>
            <a:r>
              <a:rPr lang="en-US" dirty="0">
                <a:solidFill>
                  <a:schemeClr val="bg1"/>
                </a:solidFill>
              </a:rPr>
              <a:t>Close approach information</a:t>
            </a:r>
          </a:p>
          <a:p>
            <a:pPr marL="742950" lvl="1" indent="-285750">
              <a:buFont typeface="Courier New" panose="02070309020205020404" pitchFamily="49" charset="0"/>
              <a:buChar char="o"/>
            </a:pPr>
            <a:r>
              <a:rPr lang="en-US" dirty="0">
                <a:solidFill>
                  <a:schemeClr val="bg1"/>
                </a:solidFill>
              </a:rPr>
              <a:t>Torino Scale level</a:t>
            </a:r>
          </a:p>
          <a:p>
            <a:pPr marL="742950" lvl="1" indent="-285750">
              <a:buFont typeface="Courier New" panose="02070309020205020404" pitchFamily="49" charset="0"/>
              <a:buChar char="o"/>
            </a:pPr>
            <a:r>
              <a:rPr lang="en-US" dirty="0">
                <a:solidFill>
                  <a:schemeClr val="bg1"/>
                </a:solidFill>
              </a:rPr>
              <a:t>When the object will be observable</a:t>
            </a:r>
          </a:p>
          <a:p>
            <a:pPr marL="742950" lvl="1" indent="-285750">
              <a:buFont typeface="Courier New" panose="02070309020205020404" pitchFamily="49" charset="0"/>
              <a:buChar char="o"/>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JWST successful coordination (concurrent denial of ToO proposal)</a:t>
            </a:r>
          </a:p>
          <a:p>
            <a:pPr marL="285750" indent="-285750">
              <a:buFont typeface="Arial" panose="020B0604020202020204" pitchFamily="34" charset="0"/>
              <a:buChar char="•"/>
            </a:pPr>
            <a:r>
              <a:rPr lang="en-US" dirty="0">
                <a:solidFill>
                  <a:schemeClr val="bg1"/>
                </a:solidFill>
              </a:rPr>
              <a:t>Hubble explored.  Spacecraft Lucy explored.</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407364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328579" y="740250"/>
            <a:ext cx="11006559"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Lessons Learned- Astrometry, Orbital Estimates</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838200" y="1750475"/>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700" dirty="0">
                <a:solidFill>
                  <a:schemeClr val="bg1"/>
                </a:solidFill>
                <a:effectLst/>
                <a:ea typeface="Calibri" panose="020F0502020204030204" pitchFamily="34" charset="0"/>
              </a:rPr>
              <a:t>Established practice of reporting uncertainties was helpful; bring more observers into use of ADES </a:t>
            </a:r>
          </a:p>
          <a:p>
            <a:pPr marL="342900" indent="-342900">
              <a:buFont typeface="Arial" panose="020B0604020202020204" pitchFamily="34" charset="0"/>
              <a:buChar char="•"/>
            </a:pPr>
            <a:r>
              <a:rPr lang="en-US" sz="1700" dirty="0">
                <a:solidFill>
                  <a:schemeClr val="bg1"/>
                </a:solidFill>
                <a:ea typeface="Calibri" panose="020F0502020204030204" pitchFamily="34" charset="0"/>
              </a:rPr>
              <a:t>Best practice- more than one telescope during each observational period (don’t need more than 3)</a:t>
            </a:r>
          </a:p>
          <a:p>
            <a:pPr marL="342900" indent="-342900">
              <a:buFont typeface="Arial" panose="020B0604020202020204" pitchFamily="34" charset="0"/>
              <a:buChar char="•"/>
            </a:pPr>
            <a:r>
              <a:rPr lang="en-US" sz="1700" dirty="0">
                <a:solidFill>
                  <a:schemeClr val="bg1"/>
                </a:solidFill>
                <a:ea typeface="Calibri" panose="020F0502020204030204" pitchFamily="34" charset="0"/>
              </a:rPr>
              <a:t>Inaccurate/old star catalogs- more use of Gaia</a:t>
            </a:r>
          </a:p>
          <a:p>
            <a:pPr marL="342900" indent="-342900">
              <a:buFont typeface="Arial" panose="020B0604020202020204" pitchFamily="34" charset="0"/>
              <a:buChar char="•"/>
            </a:pPr>
            <a:r>
              <a:rPr lang="en-US" sz="1700" dirty="0">
                <a:solidFill>
                  <a:schemeClr val="bg1"/>
                </a:solidFill>
                <a:ea typeface="Calibri" panose="020F0502020204030204" pitchFamily="34" charset="0"/>
              </a:rPr>
              <a:t>Having pre-awarded time helps (e.g. Keck- M. Brucker)</a:t>
            </a:r>
          </a:p>
          <a:p>
            <a:pPr marL="342900" indent="-342900">
              <a:buFont typeface="Arial" panose="020B0604020202020204" pitchFamily="34" charset="0"/>
              <a:buChar char="•"/>
            </a:pPr>
            <a:r>
              <a:rPr lang="en-US" sz="1700" dirty="0">
                <a:solidFill>
                  <a:schemeClr val="bg1"/>
                </a:solidFill>
                <a:ea typeface="Calibri" panose="020F0502020204030204" pitchFamily="34" charset="0"/>
              </a:rPr>
              <a:t>Language barriers (long term)- Japan, Korea, other potential present and future global contributors. </a:t>
            </a:r>
          </a:p>
          <a:p>
            <a:pPr marL="342900" indent="-342900">
              <a:buFont typeface="Arial" panose="020B0604020202020204" pitchFamily="34" charset="0"/>
              <a:buChar char="•"/>
            </a:pPr>
            <a:r>
              <a:rPr lang="en-US" sz="1700" dirty="0">
                <a:solidFill>
                  <a:schemeClr val="bg1"/>
                </a:solidFill>
                <a:ea typeface="Calibri" panose="020F0502020204030204" pitchFamily="34" charset="0"/>
              </a:rPr>
              <a:t>Precoveries- vetting necessary</a:t>
            </a:r>
          </a:p>
          <a:p>
            <a:pPr marL="342900" indent="-342900">
              <a:buFont typeface="Arial" panose="020B0604020202020204" pitchFamily="34" charset="0"/>
              <a:buChar char="•"/>
            </a:pPr>
            <a:r>
              <a:rPr lang="en-US" sz="1700" dirty="0">
                <a:solidFill>
                  <a:schemeClr val="bg1"/>
                </a:solidFill>
                <a:ea typeface="Calibri" panose="020F0502020204030204" pitchFamily="34" charset="0"/>
              </a:rPr>
              <a:t>Negative Precoveries- peer review/particular caution necessary</a:t>
            </a:r>
          </a:p>
          <a:p>
            <a:pPr marL="342900" indent="-342900">
              <a:buFont typeface="Arial" panose="020B0604020202020204" pitchFamily="34" charset="0"/>
              <a:buChar char="•"/>
            </a:pPr>
            <a:r>
              <a:rPr lang="en-US" sz="1700" dirty="0">
                <a:solidFill>
                  <a:schemeClr val="bg1"/>
                </a:solidFill>
                <a:ea typeface="Calibri" panose="020F0502020204030204" pitchFamily="34" charset="0"/>
              </a:rPr>
              <a:t>Potential for Amateur Astronomy community contribution for similar objects</a:t>
            </a:r>
          </a:p>
          <a:p>
            <a:pPr marL="342900" indent="-342900">
              <a:buFont typeface="Arial" panose="020B0604020202020204" pitchFamily="34" charset="0"/>
              <a:buChar char="•"/>
            </a:pPr>
            <a:r>
              <a:rPr lang="en-US" sz="1700" dirty="0">
                <a:solidFill>
                  <a:schemeClr val="bg1"/>
                </a:solidFill>
                <a:ea typeface="Calibri" panose="020F0502020204030204" pitchFamily="34" charset="0"/>
              </a:rPr>
              <a:t>Spacecraft (e.g.- Lucy)- keeping in mind these unusual possibilities may yield future results</a:t>
            </a:r>
          </a:p>
          <a:p>
            <a:pPr marL="342900" indent="-342900">
              <a:buFont typeface="Arial" panose="020B0604020202020204" pitchFamily="34" charset="0"/>
              <a:buChar char="•"/>
            </a:pPr>
            <a:r>
              <a:rPr lang="en-US" sz="1700" dirty="0">
                <a:solidFill>
                  <a:schemeClr val="bg1"/>
                </a:solidFill>
                <a:ea typeface="Calibri" panose="020F0502020204030204" pitchFamily="34" charset="0"/>
              </a:rPr>
              <a:t>Simulating possible future IPs helped PDCO to inform chain of command</a:t>
            </a:r>
          </a:p>
          <a:p>
            <a:pPr marL="342900" indent="-342900">
              <a:buFont typeface="Arial" panose="020B0604020202020204" pitchFamily="34" charset="0"/>
              <a:buChar char="•"/>
            </a:pPr>
            <a:r>
              <a:rPr lang="en-US" sz="1700" dirty="0">
                <a:solidFill>
                  <a:schemeClr val="bg1"/>
                </a:solidFill>
              </a:rPr>
              <a:t>Improvements in mathematics of IP calculations aided process</a:t>
            </a:r>
          </a:p>
          <a:p>
            <a:pPr marL="342900" indent="-342900">
              <a:buFont typeface="Arial" panose="020B0604020202020204" pitchFamily="34" charset="0"/>
              <a:buChar char="•"/>
            </a:pPr>
            <a:endParaRPr lang="en-US" sz="1700" dirty="0">
              <a:solidFill>
                <a:schemeClr val="bg1"/>
              </a:solidFill>
            </a:endParaRPr>
          </a:p>
          <a:p>
            <a:endParaRPr lang="en-US" sz="1700" dirty="0">
              <a:solidFill>
                <a:schemeClr val="bg1"/>
              </a:solidFill>
            </a:endParaRPr>
          </a:p>
          <a:p>
            <a:endParaRPr lang="en-US" sz="1700" dirty="0">
              <a:solidFill>
                <a:schemeClr val="bg1"/>
              </a:solidFill>
            </a:endParaRPr>
          </a:p>
        </p:txBody>
      </p:sp>
    </p:spTree>
    <p:extLst>
      <p:ext uri="{BB962C8B-B14F-4D97-AF65-F5344CB8AC3E}">
        <p14:creationId xmlns:p14="http://schemas.microsoft.com/office/powerpoint/2010/main" val="270233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building, man, truck&#10;&#10;Description automatically generated">
            <a:extLst>
              <a:ext uri="{FF2B5EF4-FFF2-40B4-BE49-F238E27FC236}">
                <a16:creationId xmlns:a16="http://schemas.microsoft.com/office/drawing/2014/main" id="{57B7507E-BA38-512B-33DF-59B133390A11}"/>
              </a:ext>
            </a:extLst>
          </p:cNvPr>
          <p:cNvPicPr>
            <a:picLocks noChangeAspect="1"/>
          </p:cNvPicPr>
          <p:nvPr/>
        </p:nvPicPr>
        <p:blipFill>
          <a:blip r:embed="rId2"/>
          <a:stretch>
            <a:fillRect/>
          </a:stretch>
        </p:blipFill>
        <p:spPr>
          <a:xfrm>
            <a:off x="3164088" y="3392730"/>
            <a:ext cx="3976864" cy="2652071"/>
          </a:xfrm>
          <a:prstGeom prst="rect">
            <a:avLst/>
          </a:prstGeom>
          <a:ln>
            <a:solidFill>
              <a:schemeClr val="tx1"/>
            </a:solidFill>
          </a:ln>
        </p:spPr>
      </p:pic>
      <p:pic>
        <p:nvPicPr>
          <p:cNvPr id="5" name="Picture 4" descr="A picture containing sky, outdoor, mountain, antenna&#10;&#10;AI-generated content may be incorrect.">
            <a:extLst>
              <a:ext uri="{FF2B5EF4-FFF2-40B4-BE49-F238E27FC236}">
                <a16:creationId xmlns:a16="http://schemas.microsoft.com/office/drawing/2014/main" id="{2B210DF6-A017-E288-09E3-739B5218E8CF}"/>
              </a:ext>
            </a:extLst>
          </p:cNvPr>
          <p:cNvPicPr>
            <a:picLocks noChangeAspect="1"/>
          </p:cNvPicPr>
          <p:nvPr/>
        </p:nvPicPr>
        <p:blipFill>
          <a:blip r:embed="rId3"/>
          <a:stretch>
            <a:fillRect/>
          </a:stretch>
        </p:blipFill>
        <p:spPr>
          <a:xfrm>
            <a:off x="7964926" y="57428"/>
            <a:ext cx="4174124" cy="3130593"/>
          </a:xfrm>
          <a:prstGeom prst="rect">
            <a:avLst/>
          </a:prstGeom>
        </p:spPr>
      </p:pic>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439145"/>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sz="2800" dirty="0">
                <a:solidFill>
                  <a:schemeClr val="bg1"/>
                </a:solidFill>
              </a:rPr>
              <a:t>Lessons Learned: Physical Characterization</a:t>
            </a:r>
          </a:p>
          <a:p>
            <a:r>
              <a:rPr lang="en-US" sz="2800" dirty="0">
                <a:solidFill>
                  <a:schemeClr val="bg1"/>
                </a:solidFill>
              </a:rPr>
              <a:t>Technologies not employed</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60120" y="1653234"/>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ffectLst/>
                <a:ea typeface="Calibri" panose="020F0502020204030204" pitchFamily="34" charset="0"/>
              </a:rPr>
              <a:t>Goldstone Solar System Radar-e</a:t>
            </a:r>
            <a:r>
              <a:rPr lang="en-US" sz="1600" kern="100" dirty="0">
                <a:solidFill>
                  <a:schemeClr val="bg1"/>
                </a:solidFill>
                <a:ea typeface="Calibri" panose="020F0502020204030204" pitchFamily="34" charset="0"/>
              </a:rPr>
              <a:t>xtremely narrow window -29 Dec </a:t>
            </a:r>
          </a:p>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a typeface="Calibri" panose="020F0502020204030204" pitchFamily="34" charset="0"/>
              </a:rPr>
              <a:t>Arecibo - potentially 2 Jan if not for 2020 catastrophic collapse</a:t>
            </a:r>
          </a:p>
          <a:p>
            <a:pPr marL="285750" indent="-285750">
              <a:lnSpc>
                <a:spcPct val="107000"/>
              </a:lnSpc>
              <a:spcBef>
                <a:spcPts val="0"/>
              </a:spcBef>
              <a:spcAft>
                <a:spcPts val="800"/>
              </a:spcAft>
              <a:buFont typeface="Arial" panose="020B0604020202020204" pitchFamily="34" charset="0"/>
              <a:buChar char="•"/>
            </a:pPr>
            <a:r>
              <a:rPr lang="en-US" sz="1600" kern="100" dirty="0">
                <a:solidFill>
                  <a:schemeClr val="bg1"/>
                </a:solidFill>
                <a:ea typeface="Calibri" panose="020F0502020204030204" pitchFamily="34" charset="0"/>
              </a:rPr>
              <a:t>Polarimetry- only 24 hours for small cameras; VLT wrong phase angle </a:t>
            </a:r>
          </a:p>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a typeface="Calibri" panose="020F0502020204030204" pitchFamily="34" charset="0"/>
              </a:rPr>
              <a:t>NASA’s InfraRed Telescope Facility (IRTF), Mauna Kea HI- until 2 Jan</a:t>
            </a:r>
          </a:p>
          <a:p>
            <a:endParaRPr lang="en-US" sz="1600" kern="100" dirty="0">
              <a:solidFill>
                <a:schemeClr val="bg1"/>
              </a:solidFill>
              <a:ea typeface="Calibri" panose="020F0502020204030204" pitchFamily="34" charset="0"/>
            </a:endParaRPr>
          </a:p>
          <a:p>
            <a:endParaRPr lang="en-US" sz="1600" kern="100" dirty="0">
              <a:solidFill>
                <a:schemeClr val="bg1"/>
              </a:solidFill>
              <a:ea typeface="Calibri" panose="020F0502020204030204" pitchFamily="34" charset="0"/>
            </a:endParaRPr>
          </a:p>
          <a:p>
            <a:endParaRPr lang="en-US" sz="1600" dirty="0">
              <a:solidFill>
                <a:schemeClr val="bg1"/>
              </a:solidFill>
            </a:endParaRPr>
          </a:p>
        </p:txBody>
      </p:sp>
      <p:sp>
        <p:nvSpPr>
          <p:cNvPr id="8" name="TextBox 7">
            <a:extLst>
              <a:ext uri="{FF2B5EF4-FFF2-40B4-BE49-F238E27FC236}">
                <a16:creationId xmlns:a16="http://schemas.microsoft.com/office/drawing/2014/main" id="{9AC73F71-F6FC-CB62-FDA4-87FBD50DB23D}"/>
              </a:ext>
            </a:extLst>
          </p:cNvPr>
          <p:cNvSpPr txBox="1"/>
          <p:nvPr/>
        </p:nvSpPr>
        <p:spPr>
          <a:xfrm>
            <a:off x="8448422" y="3158081"/>
            <a:ext cx="3328445" cy="307777"/>
          </a:xfrm>
          <a:prstGeom prst="rect">
            <a:avLst/>
          </a:prstGeom>
          <a:noFill/>
        </p:spPr>
        <p:txBody>
          <a:bodyPr wrap="square">
            <a:spAutoFit/>
          </a:bodyPr>
          <a:lstStyle/>
          <a:p>
            <a:r>
              <a:rPr lang="en-US" sz="1400" dirty="0">
                <a:solidFill>
                  <a:schemeClr val="bg1"/>
                </a:solidFill>
              </a:rPr>
              <a:t>Goldstone Solar System Radar, Ft. Irwin, CA</a:t>
            </a:r>
          </a:p>
        </p:txBody>
      </p:sp>
      <p:sp>
        <p:nvSpPr>
          <p:cNvPr id="4" name="TextBox 3">
            <a:extLst>
              <a:ext uri="{FF2B5EF4-FFF2-40B4-BE49-F238E27FC236}">
                <a16:creationId xmlns:a16="http://schemas.microsoft.com/office/drawing/2014/main" id="{33918367-50D7-967E-0F8D-47B5FBE42A24}"/>
              </a:ext>
            </a:extLst>
          </p:cNvPr>
          <p:cNvSpPr txBox="1"/>
          <p:nvPr/>
        </p:nvSpPr>
        <p:spPr>
          <a:xfrm>
            <a:off x="2769496" y="6044801"/>
            <a:ext cx="3278013" cy="307777"/>
          </a:xfrm>
          <a:prstGeom prst="rect">
            <a:avLst/>
          </a:prstGeom>
          <a:noFill/>
        </p:spPr>
        <p:txBody>
          <a:bodyPr wrap="square">
            <a:spAutoFit/>
          </a:bodyPr>
          <a:lstStyle/>
          <a:p>
            <a:r>
              <a:rPr lang="en-US" sz="1400" dirty="0">
                <a:solidFill>
                  <a:schemeClr val="bg1"/>
                </a:solidFill>
              </a:rPr>
              <a:t>InfraRed Telescope Facility, Mauna Kea, HI</a:t>
            </a:r>
          </a:p>
        </p:txBody>
      </p:sp>
      <p:pic>
        <p:nvPicPr>
          <p:cNvPr id="6" name="Picture 5" descr="A picture containing tree, outdoor, forest, surrounded&#10;&#10;AI-generated content may be incorrect.">
            <a:extLst>
              <a:ext uri="{FF2B5EF4-FFF2-40B4-BE49-F238E27FC236}">
                <a16:creationId xmlns:a16="http://schemas.microsoft.com/office/drawing/2014/main" id="{DC238BB6-CEE5-086C-1B9E-4A7B1105B87D}"/>
              </a:ext>
            </a:extLst>
          </p:cNvPr>
          <p:cNvPicPr>
            <a:picLocks noChangeAspect="1"/>
          </p:cNvPicPr>
          <p:nvPr/>
        </p:nvPicPr>
        <p:blipFill>
          <a:blip r:embed="rId4"/>
          <a:stretch>
            <a:fillRect/>
          </a:stretch>
        </p:blipFill>
        <p:spPr>
          <a:xfrm>
            <a:off x="7762893" y="3518454"/>
            <a:ext cx="4699504" cy="3130592"/>
          </a:xfrm>
          <a:prstGeom prst="rect">
            <a:avLst/>
          </a:prstGeom>
        </p:spPr>
      </p:pic>
      <p:sp>
        <p:nvSpPr>
          <p:cNvPr id="10" name="TextBox 9">
            <a:extLst>
              <a:ext uri="{FF2B5EF4-FFF2-40B4-BE49-F238E27FC236}">
                <a16:creationId xmlns:a16="http://schemas.microsoft.com/office/drawing/2014/main" id="{646CA95D-5A5B-74CF-B888-1D5D16F5485F}"/>
              </a:ext>
            </a:extLst>
          </p:cNvPr>
          <p:cNvSpPr txBox="1"/>
          <p:nvPr/>
        </p:nvSpPr>
        <p:spPr>
          <a:xfrm>
            <a:off x="8830720" y="6574581"/>
            <a:ext cx="6242050" cy="369332"/>
          </a:xfrm>
          <a:prstGeom prst="rect">
            <a:avLst/>
          </a:prstGeom>
          <a:noFill/>
        </p:spPr>
        <p:txBody>
          <a:bodyPr wrap="square">
            <a:spAutoFit/>
          </a:bodyPr>
          <a:lstStyle/>
          <a:p>
            <a:r>
              <a:rPr lang="en-US" dirty="0">
                <a:solidFill>
                  <a:schemeClr val="bg1"/>
                </a:solidFill>
                <a:hlinkClick r:id="rId5"/>
              </a:rPr>
              <a:t>Arecibo’s collapse, 2020</a:t>
            </a:r>
            <a:endParaRPr lang="en-US" dirty="0">
              <a:solidFill>
                <a:schemeClr val="bg1"/>
              </a:solidFill>
            </a:endParaRPr>
          </a:p>
        </p:txBody>
      </p:sp>
      <p:pic>
        <p:nvPicPr>
          <p:cNvPr id="11" name="Picture 10" descr="A picture containing sitting, table, filled, large&#10;&#10;Description automatically generated">
            <a:extLst>
              <a:ext uri="{FF2B5EF4-FFF2-40B4-BE49-F238E27FC236}">
                <a16:creationId xmlns:a16="http://schemas.microsoft.com/office/drawing/2014/main" id="{E8890A53-1095-605B-8D57-A4F479052DF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78315" y="3392730"/>
            <a:ext cx="1985773" cy="2652072"/>
          </a:xfrm>
          <a:prstGeom prst="rect">
            <a:avLst/>
          </a:prstGeom>
          <a:ln>
            <a:solidFill>
              <a:schemeClr val="tx1"/>
            </a:solidFill>
          </a:ln>
          <a:effectLst>
            <a:outerShdw blurRad="317500" dist="38100" dir="2700000" sx="103000" sy="103000" algn="tl" rotWithShape="0">
              <a:prstClr val="black">
                <a:alpha val="40000"/>
              </a:prstClr>
            </a:outerShdw>
          </a:effectLst>
        </p:spPr>
      </p:pic>
    </p:spTree>
    <p:extLst>
      <p:ext uri="{BB962C8B-B14F-4D97-AF65-F5344CB8AC3E}">
        <p14:creationId xmlns:p14="http://schemas.microsoft.com/office/powerpoint/2010/main" val="387674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347241" y="1104144"/>
            <a:ext cx="11006559"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Lessons Learned- Physical Characterization</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14400" y="2062310"/>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latin typeface="Times New Roman" panose="02020603050405020304" pitchFamily="18" charset="0"/>
                <a:ea typeface="Calibri" panose="020F0502020204030204" pitchFamily="34" charset="0"/>
              </a:rPr>
              <a:t>Less coordination infrastructure for physical characterization exists than for astrometry</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ea typeface="Calibri" panose="020F0502020204030204" pitchFamily="34" charset="0"/>
              </a:rPr>
              <a:t>Coordination happened in clusters with sufficient redundancy to get the job done for 2024 YR4:</a:t>
            </a:r>
          </a:p>
          <a:p>
            <a:pPr marL="1257300" lvl="2" indent="-342900">
              <a:buFont typeface="Courier New" panose="02070309020205020404" pitchFamily="49" charset="0"/>
              <a:buChar char="o"/>
            </a:pPr>
            <a:r>
              <a:rPr lang="en-US" sz="2000" dirty="0">
                <a:solidFill>
                  <a:schemeClr val="bg1"/>
                </a:solidFill>
                <a:latin typeface="Times New Roman" panose="02020603050405020304" pitchFamily="18" charset="0"/>
                <a:ea typeface="Calibri" panose="020F0502020204030204" pitchFamily="34" charset="0"/>
              </a:rPr>
              <a:t>CSS — Danish Telescope—GTC—LDT—VLT — LBT — JWST </a:t>
            </a:r>
          </a:p>
          <a:p>
            <a:pPr marL="1257300" lvl="2" indent="-342900">
              <a:buFont typeface="Courier New" panose="02070309020205020404" pitchFamily="49" charset="0"/>
              <a:buChar char="o"/>
            </a:pPr>
            <a:r>
              <a:rPr lang="en-US" sz="2000" dirty="0">
                <a:solidFill>
                  <a:schemeClr val="bg1"/>
                </a:solidFill>
                <a:latin typeface="Times New Roman" panose="02020603050405020304" pitchFamily="18" charset="0"/>
                <a:ea typeface="Calibri" panose="020F0502020204030204" pitchFamily="34" charset="0"/>
              </a:rPr>
              <a:t>Gemini South — Keck </a:t>
            </a:r>
          </a:p>
          <a:p>
            <a:r>
              <a:rPr lang="en-US" sz="2000" dirty="0">
                <a:solidFill>
                  <a:schemeClr val="bg1"/>
                </a:solidFill>
                <a:latin typeface="Times New Roman" panose="02020603050405020304" pitchFamily="18" charset="0"/>
                <a:ea typeface="Calibri" panose="020F0502020204030204" pitchFamily="34" charset="0"/>
              </a:rPr>
              <a:t>Other opportunities:</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ea typeface="Calibri" panose="020F0502020204030204" pitchFamily="34" charset="0"/>
              </a:rPr>
              <a:t>Polarimetry (NLT 27 Dec) and radar (NLT 29 Dec) would have required automated alerts via texts </a:t>
            </a:r>
          </a:p>
          <a:p>
            <a:pPr marL="800100" lvl="1" indent="-342900">
              <a:buFont typeface="Courier New" panose="02070309020205020404" pitchFamily="49" charset="0"/>
              <a:buChar char="o"/>
            </a:pPr>
            <a:r>
              <a:rPr lang="en-US" sz="2000" dirty="0">
                <a:solidFill>
                  <a:schemeClr val="bg1"/>
                </a:solidFill>
                <a:latin typeface="Times New Roman" panose="02020603050405020304" pitchFamily="18" charset="0"/>
                <a:ea typeface="Calibri" panose="020F0502020204030204" pitchFamily="34" charset="0"/>
              </a:rPr>
              <a:t>Loss of Arecibo (potentially until early Jan)</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ea typeface="Calibri" panose="020F0502020204030204" pitchFamily="34" charset="0"/>
              </a:rPr>
              <a:t>IRTF would have required at least an email alert</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ea typeface="Calibri" panose="020F0502020204030204" pitchFamily="34" charset="0"/>
              </a:rPr>
              <a:t>MRO could have contributed at 16 </a:t>
            </a:r>
            <a:r>
              <a:rPr lang="en-US" sz="2000" dirty="0" err="1">
                <a:solidFill>
                  <a:schemeClr val="bg1"/>
                </a:solidFill>
                <a:latin typeface="Times New Roman" panose="02020603050405020304" pitchFamily="18" charset="0"/>
                <a:ea typeface="Calibri" panose="020F0502020204030204" pitchFamily="34" charset="0"/>
              </a:rPr>
              <a:t>Vmag</a:t>
            </a:r>
            <a:r>
              <a:rPr lang="en-US" sz="2000" dirty="0">
                <a:solidFill>
                  <a:schemeClr val="bg1"/>
                </a:solidFill>
                <a:latin typeface="Times New Roman" panose="02020603050405020304" pitchFamily="18" charset="0"/>
                <a:ea typeface="Calibri" panose="020F0502020204030204" pitchFamily="34" charset="0"/>
              </a:rPr>
              <a:t> (light curves, spin rate, spectroscopic)</a:t>
            </a:r>
          </a:p>
          <a:p>
            <a:r>
              <a:rPr lang="en-US" sz="2000" dirty="0">
                <a:solidFill>
                  <a:schemeClr val="bg1"/>
                </a:solidFill>
                <a:effectLst/>
                <a:latin typeface="Times New Roman" panose="02020603050405020304" pitchFamily="18" charset="0"/>
                <a:ea typeface="Calibri" panose="020F0502020204030204" pitchFamily="34" charset="0"/>
              </a:rPr>
              <a:t>Suggestions:  IAWN Slack channel, automated alerts, “MP</a:t>
            </a:r>
            <a:r>
              <a:rPr lang="en-US" sz="2000" dirty="0">
                <a:solidFill>
                  <a:schemeClr val="bg1"/>
                </a:solidFill>
                <a:latin typeface="Times New Roman" panose="02020603050405020304" pitchFamily="18" charset="0"/>
                <a:ea typeface="Calibri" panose="020F0502020204030204" pitchFamily="34" charset="0"/>
              </a:rPr>
              <a:t>C for Physical characterization” </a:t>
            </a:r>
          </a:p>
          <a:p>
            <a:pPr marL="342900" indent="-342900">
              <a:buFont typeface="Arial" panose="020B0604020202020204" pitchFamily="34" charset="0"/>
              <a:buChar char="•"/>
            </a:pP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96671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1104144"/>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Lessons Learned- Modeling and Mitigation</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60120" y="2060845"/>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NITEP: 2017 SMPAG adopted Recommended Criteria/Thresholds, including IAWN warning at 1% &amp; 50 m and SMPAG starting mission options planning at 1% &amp; 50 m.</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Exercises mirror these recommendations</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NASA directives do not dictate when to begin impact modeling or mission planning; PDCO/IAWN/SMGAP decision.</a:t>
            </a:r>
          </a:p>
          <a:p>
            <a:pPr marL="800100" lvl="1" indent="-342900">
              <a:buFont typeface="Courier New" panose="02070309020205020404" pitchFamily="49" charset="0"/>
              <a:buChar char="o"/>
            </a:pPr>
            <a:r>
              <a:rPr lang="en-US" sz="2000" dirty="0">
                <a:solidFill>
                  <a:schemeClr val="bg1"/>
                </a:solidFill>
                <a:latin typeface="Times New Roman" panose="02020603050405020304" pitchFamily="18" charset="0"/>
                <a:cs typeface="Times New Roman" panose="02020603050405020304" pitchFamily="18" charset="0"/>
              </a:rPr>
              <a:t>For 2024 YR4, PDCO and SMPAG agreed formal mission planning initiation not needed unless IP projections continued to increase as apparition continued.</a:t>
            </a:r>
          </a:p>
          <a:p>
            <a:pPr marL="800100" lvl="1" indent="-342900">
              <a:buFont typeface="Courier New" panose="02070309020205020404" pitchFamily="49" charset="0"/>
              <a:buChar char="o"/>
            </a:pPr>
            <a:r>
              <a:rPr lang="en-US" sz="2000" dirty="0">
                <a:solidFill>
                  <a:schemeClr val="bg1"/>
                </a:solidFill>
                <a:latin typeface="Times New Roman" panose="02020603050405020304" pitchFamily="18" charset="0"/>
                <a:cs typeface="Times New Roman" panose="02020603050405020304" pitchFamily="18" charset="0"/>
              </a:rPr>
              <a:t>Organizations proactively conducted impact modeling and studied mitigation anyway in US and internationally; ATAP run on HPC before shutdown, and using smaller workstations</a:t>
            </a:r>
          </a:p>
          <a:p>
            <a:pPr marL="1257300" lvl="2" indent="-342900">
              <a:buFont typeface="Wingdings" panose="05000000000000000000" pitchFamily="2" charset="2"/>
              <a:buChar char="§"/>
            </a:pPr>
            <a:r>
              <a:rPr lang="en-US" sz="2000" dirty="0">
                <a:solidFill>
                  <a:schemeClr val="bg1"/>
                </a:solidFill>
                <a:latin typeface="Times New Roman" panose="02020603050405020304" pitchFamily="18" charset="0"/>
                <a:cs typeface="Times New Roman" panose="02020603050405020304" pitchFamily="18" charset="0"/>
              </a:rPr>
              <a:t>JAXA simulated hitting 2024 YR4 with Hayabusa 2 (PDC)</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Possible modification of exercises &amp; guidance to match reality; but, every object will be different.</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Rapid dual reconnaissance/mitigation mission (sitting on the shelf) suggested. (Dr. Barbee)</a:t>
            </a:r>
          </a:p>
          <a:p>
            <a:r>
              <a:rPr lang="en-US" dirty="0">
                <a:solidFill>
                  <a:schemeClr val="bg1"/>
                </a:solidFill>
              </a:rPr>
              <a:t> </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62717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1104144"/>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Lessons Learned- Future technologies</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60120" y="1805014"/>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NEO Surveyor planned for launch 2027.  </a:t>
            </a:r>
            <a:r>
              <a:rPr lang="en-US" u="sng" dirty="0">
                <a:solidFill>
                  <a:schemeClr val="bg1"/>
                </a:solidFill>
              </a:rPr>
              <a:t>Had it been flying already</a:t>
            </a:r>
            <a:r>
              <a:rPr lang="en-US" dirty="0">
                <a:solidFill>
                  <a:schemeClr val="bg1"/>
                </a:solidFill>
              </a:rPr>
              <a:t>, according to Dr. Ryan Park, it would have likely detected YR4 in Oct-Nov 24, extending the observation arc by a few weeks.</a:t>
            </a:r>
          </a:p>
          <a:p>
            <a:r>
              <a:rPr lang="en-US" dirty="0">
                <a:solidFill>
                  <a:schemeClr val="bg1"/>
                </a:solidFill>
              </a:rPr>
              <a:t>NEO Surveyor + LSST may yield 10x the number of asteroid discoveries and may provide size.</a:t>
            </a:r>
          </a:p>
          <a:p>
            <a:r>
              <a:rPr lang="en-US" dirty="0">
                <a:solidFill>
                  <a:schemeClr val="bg1"/>
                </a:solidFill>
              </a:rPr>
              <a:t>Other technologies globally improving, both ground and space-based.</a:t>
            </a:r>
          </a:p>
          <a:p>
            <a:pPr marL="285750" indent="-285750">
              <a:buFont typeface="Arial" panose="020B0604020202020204" pitchFamily="34" charset="0"/>
              <a:buChar char="•"/>
            </a:pPr>
            <a:r>
              <a:rPr lang="en-US" dirty="0">
                <a:solidFill>
                  <a:schemeClr val="bg1"/>
                </a:solidFill>
              </a:rPr>
              <a:t>Possible increase in Torino events for several years</a:t>
            </a:r>
          </a:p>
          <a:p>
            <a:pPr marL="285750" indent="-285750">
              <a:buFont typeface="Arial" panose="020B0604020202020204" pitchFamily="34" charset="0"/>
              <a:buChar char="•"/>
            </a:pPr>
            <a:r>
              <a:rPr lang="en-US" dirty="0">
                <a:solidFill>
                  <a:schemeClr val="bg1"/>
                </a:solidFill>
              </a:rPr>
              <a:t>May also result in many of these Torino events being resolved quickly to Torino 0 </a:t>
            </a:r>
          </a:p>
          <a:p>
            <a:pPr marL="285750" indent="-285750">
              <a:buFont typeface="Arial" panose="020B0604020202020204" pitchFamily="34" charset="0"/>
              <a:buChar char="•"/>
            </a:pPr>
            <a:r>
              <a:rPr lang="en-US" dirty="0">
                <a:solidFill>
                  <a:schemeClr val="bg1"/>
                </a:solidFill>
              </a:rPr>
              <a:t>MPC and other orgs developing more automation, reliability, virtualization to prepare for this</a:t>
            </a:r>
          </a:p>
          <a:p>
            <a:r>
              <a:rPr lang="en-US" dirty="0">
                <a:solidFill>
                  <a:schemeClr val="bg1"/>
                </a:solidFill>
              </a:rPr>
              <a:t>Other nations involvement/motivated by 2024 YR4</a:t>
            </a:r>
          </a:p>
          <a:p>
            <a:pPr marL="285750" indent="-285750">
              <a:buFont typeface="Arial" panose="020B0604020202020204" pitchFamily="34" charset="0"/>
              <a:buChar char="•"/>
            </a:pPr>
            <a:r>
              <a:rPr lang="en-US" dirty="0">
                <a:solidFill>
                  <a:schemeClr val="bg1"/>
                </a:solidFill>
              </a:rPr>
              <a:t>JAXA efforts to refine orbit, explore Hayabusa 2 mitigation not widely known before PDC</a:t>
            </a:r>
          </a:p>
          <a:p>
            <a:pPr marL="285750" indent="-285750">
              <a:buFont typeface="Arial" panose="020B0604020202020204" pitchFamily="34" charset="0"/>
              <a:buChar char="•"/>
            </a:pPr>
            <a:r>
              <a:rPr lang="en-US" dirty="0">
                <a:solidFill>
                  <a:schemeClr val="bg1"/>
                </a:solidFill>
              </a:rPr>
              <a:t>China states it is building a planetary defense team. (CNSA’s National Space Science Center)</a:t>
            </a:r>
          </a:p>
          <a:p>
            <a:pPr marL="285750" indent="-285750">
              <a:buFont typeface="Arial" panose="020B0604020202020204" pitchFamily="34" charset="0"/>
              <a:buChar char="•"/>
            </a:pPr>
            <a:r>
              <a:rPr lang="en-US" dirty="0">
                <a:solidFill>
                  <a:schemeClr val="bg1"/>
                </a:solidFill>
              </a:rPr>
              <a:t>India Space Research Organization (ISRO)- India also had multiple articles on YR4</a:t>
            </a:r>
          </a:p>
          <a:p>
            <a:r>
              <a:rPr lang="en-US" u="sng" dirty="0">
                <a:solidFill>
                  <a:schemeClr val="bg1"/>
                </a:solidFill>
              </a:rPr>
              <a:t>More in the report!</a:t>
            </a:r>
          </a:p>
          <a:p>
            <a:endParaRPr lang="en-US" dirty="0">
              <a:solidFill>
                <a:schemeClr val="bg1"/>
              </a:solidFill>
            </a:endParaRPr>
          </a:p>
        </p:txBody>
      </p:sp>
    </p:spTree>
    <p:extLst>
      <p:ext uri="{BB962C8B-B14F-4D97-AF65-F5344CB8AC3E}">
        <p14:creationId xmlns:p14="http://schemas.microsoft.com/office/powerpoint/2010/main" val="255785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512197-D740-12AA-1B16-0F9BF5EE89BE}"/>
              </a:ext>
            </a:extLst>
          </p:cNvPr>
          <p:cNvPicPr>
            <a:picLocks noChangeAspect="1"/>
          </p:cNvPicPr>
          <p:nvPr/>
        </p:nvPicPr>
        <p:blipFill>
          <a:blip r:embed="rId3"/>
          <a:stretch>
            <a:fillRect/>
          </a:stretch>
        </p:blipFill>
        <p:spPr>
          <a:xfrm>
            <a:off x="4419551" y="1248450"/>
            <a:ext cx="3417972" cy="3949373"/>
          </a:xfrm>
          <a:prstGeom prst="rect">
            <a:avLst/>
          </a:prstGeom>
          <a:effectLst>
            <a:glow rad="1905000">
              <a:srgbClr val="173B95">
                <a:alpha val="50000"/>
              </a:srgbClr>
            </a:glow>
          </a:effectLst>
        </p:spPr>
      </p:pic>
      <p:pic>
        <p:nvPicPr>
          <p:cNvPr id="3" name="Picture 2">
            <a:extLst>
              <a:ext uri="{FF2B5EF4-FFF2-40B4-BE49-F238E27FC236}">
                <a16:creationId xmlns:a16="http://schemas.microsoft.com/office/drawing/2014/main" id="{49B92481-9FF8-DA78-7352-D180BD3DAD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07200" y="1035100"/>
            <a:ext cx="3780775" cy="4516856"/>
          </a:xfrm>
          <a:prstGeom prst="rect">
            <a:avLst/>
          </a:prstGeom>
        </p:spPr>
      </p:pic>
      <p:pic>
        <p:nvPicPr>
          <p:cNvPr id="4" name="Picture 3">
            <a:extLst>
              <a:ext uri="{FF2B5EF4-FFF2-40B4-BE49-F238E27FC236}">
                <a16:creationId xmlns:a16="http://schemas.microsoft.com/office/drawing/2014/main" id="{5D799694-FEDF-4A86-10A2-3C280753B18B}"/>
              </a:ext>
            </a:extLst>
          </p:cNvPr>
          <p:cNvPicPr>
            <a:picLocks noChangeAspect="1"/>
          </p:cNvPicPr>
          <p:nvPr/>
        </p:nvPicPr>
        <p:blipFill>
          <a:blip r:embed="rId5"/>
          <a:stretch>
            <a:fillRect/>
          </a:stretch>
        </p:blipFill>
        <p:spPr>
          <a:xfrm>
            <a:off x="10422467" y="5046133"/>
            <a:ext cx="1144058" cy="1144058"/>
          </a:xfrm>
          <a:prstGeom prst="rect">
            <a:avLst/>
          </a:prstGeom>
        </p:spPr>
      </p:pic>
    </p:spTree>
    <p:extLst>
      <p:ext uri="{BB962C8B-B14F-4D97-AF65-F5344CB8AC3E}">
        <p14:creationId xmlns:p14="http://schemas.microsoft.com/office/powerpoint/2010/main" val="172898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1603246" y="2080745"/>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Additional information</a:t>
            </a:r>
          </a:p>
          <a:p>
            <a:endParaRPr lang="en-US" dirty="0">
              <a:solidFill>
                <a:schemeClr val="bg1"/>
              </a:solidFill>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600" dirty="0">
                <a:solidFill>
                  <a:prstClr val="white"/>
                </a:solidFill>
                <a:latin typeface="Helvetica Neue"/>
                <a:cs typeface="Arial"/>
              </a:rPr>
              <a:t>More information can be found NASA’s Technical Reports Server: “Lessons Learned from the Near-Earth Asteroid 2024 YR4 and the International Coordination that Retired the 2032 Earth Impact Risk”</a:t>
            </a:r>
            <a:endParaRPr kumimoji="0" lang="en-US" sz="1600" b="0" i="0" u="none" strike="noStrike" kern="1200" cap="none" spc="0" normalizeH="0" baseline="0" noProof="0" dirty="0">
              <a:ln>
                <a:noFill/>
              </a:ln>
              <a:solidFill>
                <a:prstClr val="white"/>
              </a:solidFill>
              <a:effectLst/>
              <a:uLnTx/>
              <a:uFillTx/>
              <a:latin typeface="Helvetica Neue"/>
              <a:ea typeface="+mn-ea"/>
              <a:cs typeface="Arial"/>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600" b="0" i="0" u="sng" dirty="0">
                <a:solidFill>
                  <a:srgbClr val="467886"/>
                </a:solidFill>
                <a:effectLst/>
                <a:latin typeface="Aptos" panose="020B0004020202020204" pitchFamily="34" charset="0"/>
                <a:hlinkClick r:id="rId2"/>
              </a:rPr>
              <a:t>https://ntrs.nasa.gov/citations/20250006886</a:t>
            </a:r>
            <a:endParaRPr lang="en-US" sz="1600" b="0" i="0" u="sng" dirty="0">
              <a:solidFill>
                <a:srgbClr val="467886"/>
              </a:solidFill>
              <a:effectLst/>
              <a:latin typeface="Aptos" panose="020B0004020202020204" pitchFamily="34" charset="0"/>
            </a:endParaRPr>
          </a:p>
          <a:p>
            <a:endParaRPr lang="en-US" dirty="0">
              <a:solidFill>
                <a:schemeClr val="bg1"/>
              </a:solidFill>
            </a:endParaRPr>
          </a:p>
          <a:p>
            <a:endParaRPr lang="en-US" dirty="0">
              <a:solidFill>
                <a:schemeClr val="bg1"/>
              </a:solidFill>
            </a:endParaRP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06201" y="2034579"/>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152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1104144"/>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sz="2800" dirty="0">
                <a:solidFill>
                  <a:schemeClr val="bg1"/>
                </a:solidFill>
              </a:rPr>
              <a:t>Key Follow-up 1</a:t>
            </a:r>
            <a:r>
              <a:rPr lang="en-US" sz="2800" baseline="30000" dirty="0">
                <a:solidFill>
                  <a:schemeClr val="bg1"/>
                </a:solidFill>
              </a:rPr>
              <a:t>st</a:t>
            </a:r>
            <a:r>
              <a:rPr lang="en-US" sz="2800" dirty="0">
                <a:solidFill>
                  <a:schemeClr val="bg1"/>
                </a:solidFill>
              </a:rPr>
              <a:t> Lunation (25 Dec 24- 12 Jan 25) Astrometry</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60120" y="1812196"/>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indent="-342900">
              <a:lnSpc>
                <a:spcPct val="107000"/>
              </a:lnSpc>
              <a:spcBef>
                <a:spcPts val="0"/>
              </a:spcBef>
              <a:spcAft>
                <a:spcPts val="800"/>
              </a:spcAft>
              <a:buFont typeface="Arial" panose="020B0604020202020204" pitchFamily="34" charset="0"/>
              <a:buChar char="•"/>
            </a:pPr>
            <a:r>
              <a:rPr lang="en-US" sz="2000" kern="100" dirty="0">
                <a:solidFill>
                  <a:schemeClr val="bg1"/>
                </a:solidFill>
                <a:effectLst/>
                <a:ea typeface="Calibri" panose="020F0502020204030204" pitchFamily="34" charset="0"/>
              </a:rPr>
              <a:t>1.54 m Danish Telescope at La Silla, Chile (W74)- 55 high quality observations, 17 nights</a:t>
            </a:r>
          </a:p>
          <a:p>
            <a:pPr marL="342900" marR="0" indent="-342900">
              <a:lnSpc>
                <a:spcPct val="107000"/>
              </a:lnSpc>
              <a:spcBef>
                <a:spcPts val="0"/>
              </a:spcBef>
              <a:spcAft>
                <a:spcPts val="800"/>
              </a:spcAft>
              <a:buFont typeface="Arial" panose="020B0604020202020204" pitchFamily="34" charset="0"/>
              <a:buChar char="•"/>
            </a:pPr>
            <a:r>
              <a:rPr lang="en-US" sz="2000" kern="100" dirty="0">
                <a:solidFill>
                  <a:schemeClr val="bg1"/>
                </a:solidFill>
                <a:ea typeface="Calibri" panose="020F0502020204030204" pitchFamily="34" charset="0"/>
              </a:rPr>
              <a:t>2.2 m University of Hawaii 88-inch telescope, Mauna Kea, HI (UH-88; T12)</a:t>
            </a:r>
          </a:p>
          <a:p>
            <a:pPr marL="342900" marR="0" indent="-342900">
              <a:lnSpc>
                <a:spcPct val="107000"/>
              </a:lnSpc>
              <a:spcBef>
                <a:spcPts val="0"/>
              </a:spcBef>
              <a:spcAft>
                <a:spcPts val="800"/>
              </a:spcAft>
              <a:buFont typeface="Arial" panose="020B0604020202020204" pitchFamily="34" charset="0"/>
              <a:buChar char="•"/>
            </a:pPr>
            <a:r>
              <a:rPr lang="en-US" sz="2000" kern="100" dirty="0">
                <a:solidFill>
                  <a:schemeClr val="bg1"/>
                </a:solidFill>
                <a:ea typeface="Calibri" panose="020F0502020204030204" pitchFamily="34" charset="0"/>
              </a:rPr>
              <a:t>4.3 m Lowell Discovery Telescope, AZ (LDT; G37)</a:t>
            </a:r>
          </a:p>
          <a:p>
            <a:pPr marL="342900" marR="0" indent="-342900">
              <a:lnSpc>
                <a:spcPct val="107000"/>
              </a:lnSpc>
              <a:spcBef>
                <a:spcPts val="0"/>
              </a:spcBef>
              <a:spcAft>
                <a:spcPts val="800"/>
              </a:spcAft>
              <a:buFont typeface="Arial" panose="020B0604020202020204" pitchFamily="34" charset="0"/>
              <a:buChar char="•"/>
            </a:pPr>
            <a:r>
              <a:rPr lang="en-US" sz="2000" kern="100" dirty="0">
                <a:solidFill>
                  <a:schemeClr val="bg1"/>
                </a:solidFill>
                <a:ea typeface="Calibri" panose="020F0502020204030204" pitchFamily="34" charset="0"/>
              </a:rPr>
              <a:t>3.58 m La Palma TNG, Canary Islands, Spain (Galileo; Z19)</a:t>
            </a:r>
          </a:p>
          <a:p>
            <a:endPar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solidFill>
                <a:schemeClr val="bg1"/>
              </a:solidFill>
            </a:endParaRPr>
          </a:p>
        </p:txBody>
      </p:sp>
      <p:pic>
        <p:nvPicPr>
          <p:cNvPr id="6" name="Picture 5" descr="A picture containing outdoor, nature, wave, night sky&#10;&#10;AI-generated content may be incorrect.">
            <a:extLst>
              <a:ext uri="{FF2B5EF4-FFF2-40B4-BE49-F238E27FC236}">
                <a16:creationId xmlns:a16="http://schemas.microsoft.com/office/drawing/2014/main" id="{49B37CE0-8658-655F-9FCC-F46912628A90}"/>
              </a:ext>
            </a:extLst>
          </p:cNvPr>
          <p:cNvPicPr>
            <a:picLocks noChangeAspect="1"/>
          </p:cNvPicPr>
          <p:nvPr/>
        </p:nvPicPr>
        <p:blipFill>
          <a:blip r:embed="rId2"/>
          <a:stretch>
            <a:fillRect/>
          </a:stretch>
        </p:blipFill>
        <p:spPr>
          <a:xfrm>
            <a:off x="8895144" y="3954831"/>
            <a:ext cx="3182232" cy="2098175"/>
          </a:xfrm>
          <a:prstGeom prst="rect">
            <a:avLst/>
          </a:prstGeom>
        </p:spPr>
      </p:pic>
      <p:sp>
        <p:nvSpPr>
          <p:cNvPr id="8" name="TextBox 7">
            <a:extLst>
              <a:ext uri="{FF2B5EF4-FFF2-40B4-BE49-F238E27FC236}">
                <a16:creationId xmlns:a16="http://schemas.microsoft.com/office/drawing/2014/main" id="{9AC73F71-F6FC-CB62-FDA4-87FBD50DB23D}"/>
              </a:ext>
            </a:extLst>
          </p:cNvPr>
          <p:cNvSpPr txBox="1"/>
          <p:nvPr/>
        </p:nvSpPr>
        <p:spPr>
          <a:xfrm>
            <a:off x="8807613" y="6053007"/>
            <a:ext cx="3384387" cy="338554"/>
          </a:xfrm>
          <a:prstGeom prst="rect">
            <a:avLst/>
          </a:prstGeom>
          <a:noFill/>
        </p:spPr>
        <p:txBody>
          <a:bodyPr wrap="square">
            <a:spAutoFit/>
          </a:bodyPr>
          <a:lstStyle/>
          <a:p>
            <a:pPr algn="ctr"/>
            <a:r>
              <a:rPr lang="en-US" sz="1600" dirty="0">
                <a:solidFill>
                  <a:schemeClr val="bg1"/>
                </a:solidFill>
                <a:hlinkClick r:id="rId3"/>
              </a:rPr>
              <a:t>Danish Telescope, La Silla, Chile</a:t>
            </a:r>
            <a:endParaRPr lang="en-US" sz="1600" dirty="0">
              <a:solidFill>
                <a:schemeClr val="bg1"/>
              </a:solidFill>
            </a:endParaRPr>
          </a:p>
        </p:txBody>
      </p:sp>
      <p:pic>
        <p:nvPicPr>
          <p:cNvPr id="12" name="Picture 11" descr="A picture containing outdoor, nature&#10;&#10;AI-generated content may be incorrect.">
            <a:extLst>
              <a:ext uri="{FF2B5EF4-FFF2-40B4-BE49-F238E27FC236}">
                <a16:creationId xmlns:a16="http://schemas.microsoft.com/office/drawing/2014/main" id="{A9C5FBF2-D1F1-5E6D-5C50-F8F93CDC4A20}"/>
              </a:ext>
            </a:extLst>
          </p:cNvPr>
          <p:cNvPicPr>
            <a:picLocks noChangeAspect="1"/>
          </p:cNvPicPr>
          <p:nvPr/>
        </p:nvPicPr>
        <p:blipFill>
          <a:blip r:embed="rId4"/>
          <a:stretch>
            <a:fillRect/>
          </a:stretch>
        </p:blipFill>
        <p:spPr>
          <a:xfrm>
            <a:off x="114624" y="4457977"/>
            <a:ext cx="2474457" cy="1690491"/>
          </a:xfrm>
          <a:prstGeom prst="rect">
            <a:avLst/>
          </a:prstGeom>
        </p:spPr>
      </p:pic>
      <p:pic>
        <p:nvPicPr>
          <p:cNvPr id="15" name="Picture 14" descr="A picture containing standing&#10;&#10;AI-generated content may be incorrect.">
            <a:extLst>
              <a:ext uri="{FF2B5EF4-FFF2-40B4-BE49-F238E27FC236}">
                <a16:creationId xmlns:a16="http://schemas.microsoft.com/office/drawing/2014/main" id="{805CF854-47C5-0F92-8D26-88364899FB0E}"/>
              </a:ext>
            </a:extLst>
          </p:cNvPr>
          <p:cNvPicPr>
            <a:picLocks noChangeAspect="1"/>
          </p:cNvPicPr>
          <p:nvPr/>
        </p:nvPicPr>
        <p:blipFill>
          <a:blip r:embed="rId5"/>
          <a:stretch>
            <a:fillRect/>
          </a:stretch>
        </p:blipFill>
        <p:spPr>
          <a:xfrm>
            <a:off x="2589081" y="4457977"/>
            <a:ext cx="2546963" cy="1687363"/>
          </a:xfrm>
          <a:prstGeom prst="rect">
            <a:avLst/>
          </a:prstGeom>
        </p:spPr>
      </p:pic>
      <p:sp>
        <p:nvSpPr>
          <p:cNvPr id="17" name="TextBox 16">
            <a:extLst>
              <a:ext uri="{FF2B5EF4-FFF2-40B4-BE49-F238E27FC236}">
                <a16:creationId xmlns:a16="http://schemas.microsoft.com/office/drawing/2014/main" id="{2722E5DF-11C9-6E49-A5C4-5104FAC52983}"/>
              </a:ext>
            </a:extLst>
          </p:cNvPr>
          <p:cNvSpPr txBox="1"/>
          <p:nvPr/>
        </p:nvSpPr>
        <p:spPr>
          <a:xfrm>
            <a:off x="449074" y="6083785"/>
            <a:ext cx="6114584" cy="338554"/>
          </a:xfrm>
          <a:prstGeom prst="rect">
            <a:avLst/>
          </a:prstGeom>
          <a:noFill/>
        </p:spPr>
        <p:txBody>
          <a:bodyPr wrap="square">
            <a:spAutoFit/>
          </a:bodyPr>
          <a:lstStyle/>
          <a:p>
            <a:r>
              <a:rPr lang="en-US" sz="1600" dirty="0">
                <a:solidFill>
                  <a:schemeClr val="bg1"/>
                </a:solidFill>
                <a:hlinkClick r:id="rId6"/>
              </a:rPr>
              <a:t>Lowell Discovery Telescope, near Happy Jack, Arizona</a:t>
            </a:r>
            <a:endParaRPr lang="en-US" sz="1600" dirty="0">
              <a:solidFill>
                <a:schemeClr val="bg1"/>
              </a:solidFill>
            </a:endParaRPr>
          </a:p>
        </p:txBody>
      </p:sp>
    </p:spTree>
    <p:extLst>
      <p:ext uri="{BB962C8B-B14F-4D97-AF65-F5344CB8AC3E}">
        <p14:creationId xmlns:p14="http://schemas.microsoft.com/office/powerpoint/2010/main" val="266295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nature, wave, night sky&#10;&#10;AI-generated content may be incorrect.">
            <a:extLst>
              <a:ext uri="{FF2B5EF4-FFF2-40B4-BE49-F238E27FC236}">
                <a16:creationId xmlns:a16="http://schemas.microsoft.com/office/drawing/2014/main" id="{3B72E914-8AF2-5C25-1F52-150EFB934D95}"/>
              </a:ext>
            </a:extLst>
          </p:cNvPr>
          <p:cNvPicPr>
            <a:picLocks noChangeAspect="1"/>
          </p:cNvPicPr>
          <p:nvPr/>
        </p:nvPicPr>
        <p:blipFill>
          <a:blip r:embed="rId3"/>
          <a:stretch>
            <a:fillRect/>
          </a:stretch>
        </p:blipFill>
        <p:spPr>
          <a:xfrm>
            <a:off x="8202408" y="974819"/>
            <a:ext cx="3879273" cy="2586524"/>
          </a:xfrm>
          <a:prstGeom prst="rect">
            <a:avLst/>
          </a:prstGeom>
        </p:spPr>
      </p:pic>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899160" y="435661"/>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sz="2800" dirty="0">
                <a:solidFill>
                  <a:schemeClr val="bg1"/>
                </a:solidFill>
              </a:rPr>
              <a:t>Physical Characterization- 1</a:t>
            </a:r>
            <a:r>
              <a:rPr lang="en-US" sz="2800" baseline="30000" dirty="0">
                <a:solidFill>
                  <a:schemeClr val="bg1"/>
                </a:solidFill>
              </a:rPr>
              <a:t>st</a:t>
            </a:r>
            <a:r>
              <a:rPr lang="en-US" sz="2800" dirty="0">
                <a:solidFill>
                  <a:schemeClr val="bg1"/>
                </a:solidFill>
              </a:rPr>
              <a:t> Lunation (24 Dec 24- 12 Jan 25)</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372292" y="972234"/>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indent="-342900">
              <a:lnSpc>
                <a:spcPct val="107000"/>
              </a:lnSpc>
              <a:spcBef>
                <a:spcPts val="0"/>
              </a:spcBef>
              <a:spcAft>
                <a:spcPts val="800"/>
              </a:spcAft>
              <a:buFont typeface="Arial" panose="020B0604020202020204" pitchFamily="34" charset="0"/>
              <a:buChar char="•"/>
            </a:pPr>
            <a:r>
              <a:rPr lang="en-US" sz="2000" kern="100" dirty="0">
                <a:solidFill>
                  <a:schemeClr val="bg1"/>
                </a:solidFill>
                <a:ea typeface="Calibri" panose="020F0502020204030204" pitchFamily="34" charset="0"/>
              </a:rPr>
              <a:t>27-28 Dec- CSS (T. </a:t>
            </a:r>
            <a:r>
              <a:rPr lang="en-US" sz="2000" kern="100" dirty="0" err="1">
                <a:solidFill>
                  <a:schemeClr val="bg1"/>
                </a:solidFill>
                <a:ea typeface="Calibri" panose="020F0502020204030204" pitchFamily="34" charset="0"/>
              </a:rPr>
              <a:t>Beuden</a:t>
            </a:r>
            <a:r>
              <a:rPr lang="en-US" sz="2000" kern="100" dirty="0">
                <a:solidFill>
                  <a:schemeClr val="bg1"/>
                </a:solidFill>
                <a:ea typeface="Calibri" panose="020F0502020204030204" pitchFamily="34" charset="0"/>
              </a:rPr>
              <a:t>)</a:t>
            </a:r>
          </a:p>
          <a:p>
            <a:pPr marL="342900" marR="0" indent="-342900">
              <a:lnSpc>
                <a:spcPct val="107000"/>
              </a:lnSpc>
              <a:spcBef>
                <a:spcPts val="0"/>
              </a:spcBef>
              <a:spcAft>
                <a:spcPts val="800"/>
              </a:spcAft>
              <a:buFont typeface="Arial" panose="020B0604020202020204" pitchFamily="34" charset="0"/>
              <a:buChar char="•"/>
            </a:pPr>
            <a:r>
              <a:rPr lang="en-US" sz="2000" kern="100" dirty="0">
                <a:solidFill>
                  <a:schemeClr val="bg1"/>
                </a:solidFill>
                <a:ea typeface="Calibri" panose="020F0502020204030204" pitchFamily="34" charset="0"/>
              </a:rPr>
              <a:t>3- 4 </a:t>
            </a:r>
            <a:r>
              <a:rPr lang="en-US" sz="2000" kern="100" dirty="0">
                <a:solidFill>
                  <a:schemeClr val="bg1"/>
                </a:solidFill>
                <a:effectLst/>
                <a:ea typeface="Calibri" panose="020F0502020204030204" pitchFamily="34" charset="0"/>
              </a:rPr>
              <a:t>Jan- Danish Telescope- Light curve, rotation (P. Pravec)</a:t>
            </a:r>
            <a:endParaRPr lang="en-US" sz="2000" kern="100" dirty="0">
              <a:solidFill>
                <a:schemeClr val="bg1"/>
              </a:solidFill>
              <a:ea typeface="Calibri" panose="020F0502020204030204" pitchFamily="34" charset="0"/>
            </a:endParaRPr>
          </a:p>
          <a:p>
            <a:pPr marL="342900" indent="-342900">
              <a:lnSpc>
                <a:spcPct val="107000"/>
              </a:lnSpc>
              <a:spcBef>
                <a:spcPts val="0"/>
              </a:spcBef>
              <a:spcAft>
                <a:spcPts val="800"/>
              </a:spcAft>
              <a:buFont typeface="Arial" panose="020B0604020202020204" pitchFamily="34" charset="0"/>
              <a:buChar char="•"/>
            </a:pPr>
            <a:r>
              <a:rPr lang="en-US" sz="2000" kern="100" dirty="0">
                <a:solidFill>
                  <a:schemeClr val="bg1"/>
                </a:solidFill>
                <a:ea typeface="Calibri" panose="020F0502020204030204" pitchFamily="34" charset="0"/>
              </a:rPr>
              <a:t>7 Jan- Mission Accessible NEO Survey (MANOS) </a:t>
            </a:r>
          </a:p>
          <a:p>
            <a:pPr>
              <a:lnSpc>
                <a:spcPct val="107000"/>
              </a:lnSpc>
              <a:spcBef>
                <a:spcPts val="0"/>
              </a:spcBef>
              <a:spcAft>
                <a:spcPts val="800"/>
              </a:spcAft>
            </a:pPr>
            <a:r>
              <a:rPr lang="en-US" sz="2000" kern="100" dirty="0">
                <a:solidFill>
                  <a:schemeClr val="bg1"/>
                </a:solidFill>
                <a:ea typeface="Calibri" panose="020F0502020204030204" pitchFamily="34" charset="0"/>
              </a:rPr>
              <a:t>used 4.3 m LDT:  visible colors (N. Moskovitz)</a:t>
            </a:r>
          </a:p>
          <a:p>
            <a:endPar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solidFill>
                <a:schemeClr val="bg1"/>
              </a:solidFill>
            </a:endParaRPr>
          </a:p>
        </p:txBody>
      </p:sp>
      <p:sp>
        <p:nvSpPr>
          <p:cNvPr id="8" name="TextBox 7">
            <a:extLst>
              <a:ext uri="{FF2B5EF4-FFF2-40B4-BE49-F238E27FC236}">
                <a16:creationId xmlns:a16="http://schemas.microsoft.com/office/drawing/2014/main" id="{9AC73F71-F6FC-CB62-FDA4-87FBD50DB23D}"/>
              </a:ext>
            </a:extLst>
          </p:cNvPr>
          <p:cNvSpPr txBox="1"/>
          <p:nvPr/>
        </p:nvSpPr>
        <p:spPr>
          <a:xfrm>
            <a:off x="9253726" y="3589616"/>
            <a:ext cx="2566275" cy="338554"/>
          </a:xfrm>
          <a:prstGeom prst="rect">
            <a:avLst/>
          </a:prstGeom>
          <a:noFill/>
        </p:spPr>
        <p:txBody>
          <a:bodyPr wrap="square">
            <a:spAutoFit/>
          </a:bodyPr>
          <a:lstStyle/>
          <a:p>
            <a:r>
              <a:rPr lang="en-US" sz="1600" dirty="0">
                <a:solidFill>
                  <a:schemeClr val="bg1"/>
                </a:solidFill>
                <a:latin typeface="Times New Roman" panose="02020603050405020304" pitchFamily="18" charset="0"/>
                <a:cs typeface="Times New Roman" panose="02020603050405020304" pitchFamily="18" charset="0"/>
              </a:rPr>
              <a:t>La Silla Danish Telescope</a:t>
            </a:r>
          </a:p>
        </p:txBody>
      </p:sp>
      <p:pic>
        <p:nvPicPr>
          <p:cNvPr id="6" name="Picture 5" descr="A picture containing outdoor, nature&#10;&#10;AI-generated content may be incorrect.">
            <a:extLst>
              <a:ext uri="{FF2B5EF4-FFF2-40B4-BE49-F238E27FC236}">
                <a16:creationId xmlns:a16="http://schemas.microsoft.com/office/drawing/2014/main" id="{04B81144-2D0F-DBD6-F817-B06045030050}"/>
              </a:ext>
            </a:extLst>
          </p:cNvPr>
          <p:cNvPicPr>
            <a:picLocks noChangeAspect="1"/>
          </p:cNvPicPr>
          <p:nvPr/>
        </p:nvPicPr>
        <p:blipFill>
          <a:blip r:embed="rId4"/>
          <a:stretch>
            <a:fillRect/>
          </a:stretch>
        </p:blipFill>
        <p:spPr>
          <a:xfrm>
            <a:off x="503146" y="3356737"/>
            <a:ext cx="3599725" cy="2459248"/>
          </a:xfrm>
          <a:prstGeom prst="rect">
            <a:avLst/>
          </a:prstGeom>
        </p:spPr>
      </p:pic>
      <p:sp>
        <p:nvSpPr>
          <p:cNvPr id="7" name="TextBox 6">
            <a:extLst>
              <a:ext uri="{FF2B5EF4-FFF2-40B4-BE49-F238E27FC236}">
                <a16:creationId xmlns:a16="http://schemas.microsoft.com/office/drawing/2014/main" id="{1B215F83-DAE2-8C1F-D346-0EC9D051538F}"/>
              </a:ext>
            </a:extLst>
          </p:cNvPr>
          <p:cNvSpPr txBox="1"/>
          <p:nvPr/>
        </p:nvSpPr>
        <p:spPr>
          <a:xfrm>
            <a:off x="1171069" y="5815985"/>
            <a:ext cx="2526834" cy="338554"/>
          </a:xfrm>
          <a:prstGeom prst="rect">
            <a:avLst/>
          </a:prstGeom>
          <a:noFill/>
        </p:spPr>
        <p:txBody>
          <a:bodyPr wrap="square">
            <a:spAutoFit/>
          </a:bodyPr>
          <a:lstStyle/>
          <a:p>
            <a:r>
              <a:rPr lang="en-US" sz="1600" dirty="0">
                <a:solidFill>
                  <a:schemeClr val="bg1"/>
                </a:solidFill>
              </a:rPr>
              <a:t>Lowell Discovery Telescope </a:t>
            </a:r>
          </a:p>
        </p:txBody>
      </p:sp>
      <p:pic>
        <p:nvPicPr>
          <p:cNvPr id="4" name="Picture 3">
            <a:extLst>
              <a:ext uri="{FF2B5EF4-FFF2-40B4-BE49-F238E27FC236}">
                <a16:creationId xmlns:a16="http://schemas.microsoft.com/office/drawing/2014/main" id="{0454853A-A0C8-EBCA-AA4E-1DBC4D73980F}"/>
              </a:ext>
            </a:extLst>
          </p:cNvPr>
          <p:cNvPicPr>
            <a:picLocks noChangeAspect="1"/>
          </p:cNvPicPr>
          <p:nvPr/>
        </p:nvPicPr>
        <p:blipFill>
          <a:blip r:embed="rId5"/>
          <a:stretch>
            <a:fillRect/>
          </a:stretch>
        </p:blipFill>
        <p:spPr>
          <a:xfrm>
            <a:off x="9168970" y="4534843"/>
            <a:ext cx="2912711" cy="2235506"/>
          </a:xfrm>
          <a:prstGeom prst="rect">
            <a:avLst/>
          </a:prstGeom>
        </p:spPr>
      </p:pic>
      <p:sp>
        <p:nvSpPr>
          <p:cNvPr id="9" name="TextBox 8">
            <a:extLst>
              <a:ext uri="{FF2B5EF4-FFF2-40B4-BE49-F238E27FC236}">
                <a16:creationId xmlns:a16="http://schemas.microsoft.com/office/drawing/2014/main" id="{5EF071BC-C805-6771-C31A-7628186FF4B7}"/>
              </a:ext>
            </a:extLst>
          </p:cNvPr>
          <p:cNvSpPr txBox="1"/>
          <p:nvPr/>
        </p:nvSpPr>
        <p:spPr>
          <a:xfrm>
            <a:off x="5231631" y="4535043"/>
            <a:ext cx="6144208" cy="1964577"/>
          </a:xfrm>
          <a:prstGeom prst="rect">
            <a:avLst/>
          </a:prstGeom>
          <a:noFill/>
        </p:spPr>
        <p:txBody>
          <a:bodyPr wrap="square">
            <a:spAutoFit/>
          </a:bodyPr>
          <a:lstStyle/>
          <a:p>
            <a:pPr marL="0" marR="0">
              <a:lnSpc>
                <a:spcPct val="107000"/>
              </a:lnSpc>
              <a:spcBef>
                <a:spcPts val="0"/>
              </a:spcBef>
              <a:spcAft>
                <a:spcPts val="800"/>
              </a:spcAft>
            </a:pPr>
            <a:r>
              <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Early light curve:  Rotating quickly;</a:t>
            </a:r>
          </a:p>
          <a:p>
            <a:pPr marL="0" marR="0">
              <a:lnSpc>
                <a:spcPct val="107000"/>
              </a:lnSpc>
              <a:spcBef>
                <a:spcPts val="0"/>
              </a:spcBef>
              <a:spcAft>
                <a:spcPts val="800"/>
              </a:spcAft>
            </a:pPr>
            <a:r>
              <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not tumbling; rotating about principal </a:t>
            </a:r>
          </a:p>
          <a:p>
            <a:pPr marL="0" marR="0">
              <a:lnSpc>
                <a:spcPct val="107000"/>
              </a:lnSpc>
              <a:spcBef>
                <a:spcPts val="0"/>
              </a:spcBef>
              <a:spcAft>
                <a:spcPts val="800"/>
              </a:spcAft>
            </a:pPr>
            <a:r>
              <a:rPr lang="en-US" sz="1800" kern="100" dirty="0">
                <a:solidFill>
                  <a:schemeClr val="bg1"/>
                </a:solidFill>
                <a:latin typeface="Arial" panose="020B0604020202020204" pitchFamily="34" charset="0"/>
                <a:ea typeface="Calibri" panose="020F0502020204030204" pitchFamily="34" charset="0"/>
                <a:cs typeface="Arial" panose="020B0604020202020204" pitchFamily="34" charset="0"/>
              </a:rPr>
              <a:t>Axis only (</a:t>
            </a:r>
            <a:r>
              <a:rPr lang="en-US" sz="1800" kern="100" dirty="0" err="1">
                <a:solidFill>
                  <a:schemeClr val="bg1"/>
                </a:solidFill>
                <a:latin typeface="Arial" panose="020B0604020202020204" pitchFamily="34" charset="0"/>
                <a:ea typeface="Calibri" panose="020F0502020204030204" pitchFamily="34" charset="0"/>
                <a:cs typeface="Arial" panose="020B0604020202020204" pitchFamily="34" charset="0"/>
              </a:rPr>
              <a:t>Pravec</a:t>
            </a:r>
            <a:r>
              <a:rPr lang="en-US" sz="1800" kern="1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chemeClr val="bg1"/>
                </a:solidFill>
                <a:latin typeface="Arial" panose="020B0604020202020204" pitchFamily="34" charset="0"/>
                <a:ea typeface="Calibri" panose="020F0502020204030204" pitchFamily="34" charset="0"/>
                <a:cs typeface="Arial" panose="020B0604020202020204" pitchFamily="34" charset="0"/>
              </a:rPr>
              <a:t>Devogele</a:t>
            </a:r>
            <a:r>
              <a:rPr lang="en-US" sz="1800" kern="100" dirty="0">
                <a:solidFill>
                  <a:schemeClr val="bg1"/>
                </a:solidFill>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endPar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kern="100" dirty="0">
                <a:solidFill>
                  <a:schemeClr val="bg1"/>
                </a:solidFill>
                <a:latin typeface="Arial" panose="020B0604020202020204" pitchFamily="34" charset="0"/>
                <a:ea typeface="Calibri" panose="020F0502020204030204" pitchFamily="34" charset="0"/>
                <a:cs typeface="Arial" panose="020B0604020202020204" pitchFamily="34" charset="0"/>
              </a:rPr>
              <a:t>S-Type or L Type (possibly K, H</a:t>
            </a:r>
            <a:r>
              <a:rPr lang="en-US" sz="1600" kern="1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16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2669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1104144"/>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Discovery- 27 Dec 2024</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52500" y="1907456"/>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Asteroid Terrestrial-impact Last Alert System (ATLAS) station</a:t>
            </a:r>
          </a:p>
          <a:p>
            <a:r>
              <a:rPr lang="en-US" dirty="0">
                <a:solidFill>
                  <a:schemeClr val="bg1"/>
                </a:solidFill>
              </a:rPr>
              <a:t> in Chile (W68) </a:t>
            </a:r>
          </a:p>
          <a:p>
            <a:endParaRPr lang="en-US" dirty="0">
              <a:solidFill>
                <a:schemeClr val="bg1"/>
              </a:solidFill>
            </a:endParaRPr>
          </a:p>
          <a:p>
            <a:endParaRPr lang="en-US" dirty="0">
              <a:solidFill>
                <a:schemeClr val="bg1"/>
              </a:solidFill>
            </a:endParaRPr>
          </a:p>
        </p:txBody>
      </p:sp>
      <p:pic>
        <p:nvPicPr>
          <p:cNvPr id="5" name="Picture 4" descr="A collage of a construction site&#10;&#10;AI-generated content may be incorrect.">
            <a:extLst>
              <a:ext uri="{FF2B5EF4-FFF2-40B4-BE49-F238E27FC236}">
                <a16:creationId xmlns:a16="http://schemas.microsoft.com/office/drawing/2014/main" id="{C8A509F9-DA5B-EF57-1E98-3F7533F8C84F}"/>
              </a:ext>
            </a:extLst>
          </p:cNvPr>
          <p:cNvPicPr>
            <a:picLocks noChangeAspect="1"/>
          </p:cNvPicPr>
          <p:nvPr/>
        </p:nvPicPr>
        <p:blipFill rotWithShape="1">
          <a:blip r:embed="rId2"/>
          <a:srcRect r="50003"/>
          <a:stretch/>
        </p:blipFill>
        <p:spPr>
          <a:xfrm>
            <a:off x="5885176" y="3929553"/>
            <a:ext cx="6262693" cy="1992703"/>
          </a:xfrm>
          <a:prstGeom prst="rect">
            <a:avLst/>
          </a:prstGeom>
        </p:spPr>
      </p:pic>
      <p:sp>
        <p:nvSpPr>
          <p:cNvPr id="7" name="TextBox 6">
            <a:extLst>
              <a:ext uri="{FF2B5EF4-FFF2-40B4-BE49-F238E27FC236}">
                <a16:creationId xmlns:a16="http://schemas.microsoft.com/office/drawing/2014/main" id="{686F2762-3D83-62A5-0EE7-0A9E43375D37}"/>
              </a:ext>
            </a:extLst>
          </p:cNvPr>
          <p:cNvSpPr txBox="1"/>
          <p:nvPr/>
        </p:nvSpPr>
        <p:spPr>
          <a:xfrm>
            <a:off x="952500" y="2753117"/>
            <a:ext cx="9774685" cy="2862322"/>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rPr>
              <a:t>Relatively new 50 cm survey telescope</a:t>
            </a:r>
          </a:p>
          <a:p>
            <a:pPr marL="285750" indent="-285750">
              <a:buFont typeface="Arial" panose="020B0604020202020204" pitchFamily="34" charset="0"/>
              <a:buChar char="•"/>
            </a:pPr>
            <a:r>
              <a:rPr lang="en-US" dirty="0">
                <a:solidFill>
                  <a:schemeClr val="bg1"/>
                </a:solidFill>
              </a:rPr>
              <a:t>ATLAS conducts broad surveys of entire night sky</a:t>
            </a:r>
          </a:p>
          <a:p>
            <a:pPr marL="285750" indent="-285750">
              <a:buFont typeface="Arial" panose="020B0604020202020204" pitchFamily="34" charset="0"/>
              <a:buChar char="•"/>
            </a:pPr>
            <a:r>
              <a:rPr lang="en-US" u="sng" dirty="0">
                <a:solidFill>
                  <a:schemeClr val="bg1"/>
                </a:solidFill>
              </a:rPr>
              <a:t>Strategic implementation by PD community</a:t>
            </a:r>
          </a:p>
          <a:p>
            <a:pPr marL="285750" indent="-285750">
              <a:buFont typeface="Arial" panose="020B0604020202020204" pitchFamily="34" charset="0"/>
              <a:buChar char="•"/>
            </a:pPr>
            <a:r>
              <a:rPr lang="en-US" dirty="0">
                <a:solidFill>
                  <a:schemeClr val="bg1"/>
                </a:solidFill>
              </a:rPr>
              <a:t>4 observations over 50 min--16 </a:t>
            </a:r>
            <a:r>
              <a:rPr lang="en-US" dirty="0" err="1">
                <a:solidFill>
                  <a:schemeClr val="bg1"/>
                </a:solidFill>
              </a:rPr>
              <a:t>Vmag</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Approached from the sunward direction</a:t>
            </a:r>
          </a:p>
          <a:p>
            <a:pPr marL="285750" indent="-285750">
              <a:buFont typeface="Arial" panose="020B0604020202020204" pitchFamily="34" charset="0"/>
              <a:buChar char="•"/>
            </a:pPr>
            <a:r>
              <a:rPr lang="en-US" dirty="0">
                <a:solidFill>
                  <a:schemeClr val="bg1"/>
                </a:solidFill>
              </a:rPr>
              <a:t>Visible as it rapidly receded from 25 Dec </a:t>
            </a:r>
          </a:p>
          <a:p>
            <a:r>
              <a:rPr lang="en-US" dirty="0">
                <a:solidFill>
                  <a:schemeClr val="bg1"/>
                </a:solidFill>
              </a:rPr>
              <a:t>closest approach</a:t>
            </a:r>
          </a:p>
          <a:p>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endParaRPr lang="en-US" dirty="0">
              <a:solidFill>
                <a:schemeClr val="bg1"/>
              </a:solidFill>
            </a:endParaRPr>
          </a:p>
        </p:txBody>
      </p:sp>
      <p:sp>
        <p:nvSpPr>
          <p:cNvPr id="9" name="TextBox 8">
            <a:extLst>
              <a:ext uri="{FF2B5EF4-FFF2-40B4-BE49-F238E27FC236}">
                <a16:creationId xmlns:a16="http://schemas.microsoft.com/office/drawing/2014/main" id="{1FF8EB6F-1C03-69E8-C50D-1647574C55D4}"/>
              </a:ext>
            </a:extLst>
          </p:cNvPr>
          <p:cNvSpPr txBox="1"/>
          <p:nvPr/>
        </p:nvSpPr>
        <p:spPr>
          <a:xfrm>
            <a:off x="362488" y="4692109"/>
            <a:ext cx="6112700" cy="646331"/>
          </a:xfrm>
          <a:prstGeom prst="rect">
            <a:avLst/>
          </a:prstGeom>
          <a:noFill/>
        </p:spPr>
        <p:txBody>
          <a:bodyPr wrap="square">
            <a:spAutoFit/>
          </a:bodyPr>
          <a:lstStyle/>
          <a:p>
            <a:endParaRPr lang="en-US" dirty="0">
              <a:solidFill>
                <a:schemeClr val="bg1"/>
              </a:solidFill>
            </a:endParaRPr>
          </a:p>
          <a:p>
            <a:r>
              <a:rPr lang="en-US" dirty="0">
                <a:solidFill>
                  <a:schemeClr val="bg1"/>
                </a:solidFill>
              </a:rPr>
              <a:t>Not understood as unusual until CNEOS/NEOCC analyses</a:t>
            </a:r>
          </a:p>
        </p:txBody>
      </p:sp>
      <p:sp>
        <p:nvSpPr>
          <p:cNvPr id="11" name="TextBox 10">
            <a:extLst>
              <a:ext uri="{FF2B5EF4-FFF2-40B4-BE49-F238E27FC236}">
                <a16:creationId xmlns:a16="http://schemas.microsoft.com/office/drawing/2014/main" id="{CA42D1C6-507E-E4BA-3E05-97052B8C5324}"/>
              </a:ext>
            </a:extLst>
          </p:cNvPr>
          <p:cNvSpPr txBox="1"/>
          <p:nvPr/>
        </p:nvSpPr>
        <p:spPr>
          <a:xfrm>
            <a:off x="7244142" y="5922256"/>
            <a:ext cx="6112700" cy="369332"/>
          </a:xfrm>
          <a:prstGeom prst="rect">
            <a:avLst/>
          </a:prstGeom>
          <a:noFill/>
        </p:spPr>
        <p:txBody>
          <a:bodyPr wrap="square">
            <a:spAutoFit/>
          </a:bodyPr>
          <a:lstStyle/>
          <a:p>
            <a:r>
              <a:rPr lang="en-US" dirty="0">
                <a:solidFill>
                  <a:schemeClr val="bg1"/>
                </a:solidFill>
                <a:latin typeface="Times New Roman" panose="02020603050405020304" pitchFamily="18" charset="0"/>
                <a:ea typeface="Calibri" panose="020F0502020204030204" pitchFamily="34" charset="0"/>
              </a:rPr>
              <a:t>2022 ATLAS telescope installation</a:t>
            </a:r>
            <a:endParaRPr lang="en-US" dirty="0">
              <a:solidFill>
                <a:schemeClr val="bg1"/>
              </a:solidFill>
            </a:endParaRPr>
          </a:p>
        </p:txBody>
      </p:sp>
      <p:pic>
        <p:nvPicPr>
          <p:cNvPr id="4" name="Picture 2" descr="Discovery images of 2024 YR4. Credit: ATLAS">
            <a:extLst>
              <a:ext uri="{FF2B5EF4-FFF2-40B4-BE49-F238E27FC236}">
                <a16:creationId xmlns:a16="http://schemas.microsoft.com/office/drawing/2014/main" id="{C91FC542-BCBA-6DB6-AC98-7350616C45C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18966" y="0"/>
            <a:ext cx="3673033" cy="28254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426BA28-A85E-F0B9-28E3-B9A2E492437E}"/>
              </a:ext>
            </a:extLst>
          </p:cNvPr>
          <p:cNvSpPr txBox="1"/>
          <p:nvPr/>
        </p:nvSpPr>
        <p:spPr>
          <a:xfrm>
            <a:off x="8334656" y="2809295"/>
            <a:ext cx="404165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Helvetica Neue" panose="02000503000000020004" pitchFamily="2" charset="0"/>
                <a:ea typeface="+mn-ea"/>
                <a:cs typeface="+mn-cs"/>
              </a:rPr>
              <a:t>Discovery images of 2024 YR4 on Dec. 27, 2024. </a:t>
            </a:r>
            <a:br>
              <a:rPr kumimoji="0" lang="en-US" sz="1300" b="0" i="0" u="none" strike="noStrike" kern="1200" cap="none" spc="0" normalizeH="0" baseline="0" noProof="0" dirty="0">
                <a:ln>
                  <a:noFill/>
                </a:ln>
                <a:solidFill>
                  <a:schemeClr val="bg1"/>
                </a:solidFill>
                <a:effectLst/>
                <a:uLnTx/>
                <a:uFillTx/>
                <a:latin typeface="Helvetica Neue" panose="02000503000000020004" pitchFamily="2" charset="0"/>
                <a:ea typeface="+mn-ea"/>
                <a:cs typeface="+mn-cs"/>
              </a:rPr>
            </a:br>
            <a:r>
              <a:rPr kumimoji="0" lang="en-US" sz="1300" b="0" i="0" u="none" strike="noStrike" kern="1200" cap="none" spc="0" normalizeH="0" baseline="0" noProof="0" dirty="0">
                <a:ln>
                  <a:noFill/>
                </a:ln>
                <a:solidFill>
                  <a:schemeClr val="bg1"/>
                </a:solidFill>
                <a:effectLst/>
                <a:uLnTx/>
                <a:uFillTx/>
                <a:latin typeface="Helvetica Neue" panose="02000503000000020004" pitchFamily="2" charset="0"/>
                <a:ea typeface="+mn-ea"/>
                <a:cs typeface="+mn-cs"/>
              </a:rPr>
              <a:t>Credit: NASA/ATLAS/U of Hawai’i</a:t>
            </a:r>
            <a:endParaRPr kumimoji="0" lang="en-US" sz="13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980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1104144"/>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Torino 1- 29 Dec 24</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60120" y="1867791"/>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IP calculations:  NASA/JPL/CNEOS, ESA/NEOCC, </a:t>
            </a:r>
            <a:r>
              <a:rPr lang="en-US" dirty="0" err="1">
                <a:solidFill>
                  <a:schemeClr val="bg1"/>
                </a:solidFill>
              </a:rPr>
              <a:t>NEODyS</a:t>
            </a: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CNEOS provided forecast of likelihood for IP to rise or go down- helpful for decision makers.</a:t>
            </a:r>
          </a:p>
          <a:p>
            <a:pPr marL="285750" indent="-285750">
              <a:buFont typeface="Arial" panose="020B0604020202020204" pitchFamily="34" charset="0"/>
              <a:buChar char="•"/>
            </a:pPr>
            <a:r>
              <a:rPr lang="en-US" dirty="0">
                <a:solidFill>
                  <a:schemeClr val="bg1"/>
                </a:solidFill>
              </a:rPr>
              <a:t>Later learned Japan Space Agency (JAXA) used Deep Space Multi-Object Orbit Determination Software</a:t>
            </a:r>
          </a:p>
          <a:p>
            <a:pPr marL="285750" indent="-285750">
              <a:buFont typeface="Arial" panose="020B0604020202020204" pitchFamily="34" charset="0"/>
              <a:buChar char="•"/>
            </a:pPr>
            <a:r>
              <a:rPr lang="en-US" dirty="0">
                <a:solidFill>
                  <a:schemeClr val="bg1"/>
                </a:solidFill>
              </a:rPr>
              <a:t>Each values data from observatories differently =  some differences in IP estimates.</a:t>
            </a:r>
          </a:p>
          <a:p>
            <a:r>
              <a:rPr lang="en-US" dirty="0">
                <a:solidFill>
                  <a:schemeClr val="bg1"/>
                </a:solidFill>
              </a:rPr>
              <a:t>ESA/NEOCC- Aegis automated warning of Torino Scale 1 on 27 Dec 2024.</a:t>
            </a:r>
          </a:p>
          <a:p>
            <a:r>
              <a:rPr lang="en-US" dirty="0">
                <a:solidFill>
                  <a:schemeClr val="bg1"/>
                </a:solidFill>
              </a:rPr>
              <a:t>NASA CNEOS- Initially Torino 0, IP .04% but increased w/ more observations via MPEC 29 Dec.  </a:t>
            </a:r>
          </a:p>
          <a:p>
            <a:pPr marL="742950" lvl="1" indent="-285750">
              <a:buFont typeface="Courier New" panose="02070309020205020404" pitchFamily="49" charset="0"/>
              <a:buChar char="o"/>
            </a:pPr>
            <a:r>
              <a:rPr lang="en-US" dirty="0">
                <a:solidFill>
                  <a:schemeClr val="bg1"/>
                </a:solidFill>
              </a:rPr>
              <a:t>Torino Scale 1 29 Dec– Sentry Status change; remained Torino 1 so PDCO notified the morning of NYE.</a:t>
            </a:r>
          </a:p>
          <a:p>
            <a:endParaRPr lang="en-US" b="1"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92418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1104144"/>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sz="2800" dirty="0">
                <a:solidFill>
                  <a:schemeClr val="bg1"/>
                </a:solidFill>
              </a:rPr>
              <a:t>Key 2nd Lunation (13 Jan 25 – 12 Feb 25) Astrometry</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52500" y="2271860"/>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ffectLst/>
                <a:ea typeface="Calibri" panose="020F0502020204030204" pitchFamily="34" charset="0"/>
              </a:rPr>
              <a:t>1.54 m Danish Telescope (1.54 m)</a:t>
            </a:r>
          </a:p>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ffectLst/>
                <a:ea typeface="Calibri" panose="020F0502020204030204" pitchFamily="34" charset="0"/>
              </a:rPr>
              <a:t>8.2 m European Southern Observatory’s 8.2 Very Large Telescope (VLT) at Paranal Observatory </a:t>
            </a:r>
            <a:r>
              <a:rPr lang="en-US" sz="1600" kern="100" dirty="0">
                <a:solidFill>
                  <a:schemeClr val="bg1"/>
                </a:solidFill>
                <a:ea typeface="Calibri" panose="020F0502020204030204" pitchFamily="34" charset="0"/>
              </a:rPr>
              <a:t>(</a:t>
            </a:r>
            <a:r>
              <a:rPr lang="en-US" sz="1600" kern="100" dirty="0">
                <a:solidFill>
                  <a:schemeClr val="bg1"/>
                </a:solidFill>
                <a:effectLst/>
                <a:ea typeface="Calibri" panose="020F0502020204030204" pitchFamily="34" charset="0"/>
              </a:rPr>
              <a:t>309)</a:t>
            </a:r>
          </a:p>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ffectLst/>
                <a:ea typeface="Calibri" panose="020F0502020204030204" pitchFamily="34" charset="0"/>
              </a:rPr>
              <a:t>8.1 m Gemini South, Chile (I12)</a:t>
            </a:r>
          </a:p>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ffectLst/>
                <a:ea typeface="Calibri" panose="020F0502020204030204" pitchFamily="34" charset="0"/>
              </a:rPr>
              <a:t>2.4 m Magdalena Ridge Observatory’s (MRO) (702)</a:t>
            </a:r>
          </a:p>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ffectLst/>
                <a:ea typeface="Calibri" panose="020F0502020204030204" pitchFamily="34" charset="0"/>
              </a:rPr>
              <a:t>2.56 m Nordic Optical Telescope (NOT), La Palma, Canary Islands (Z23)</a:t>
            </a:r>
          </a:p>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ffectLst/>
                <a:ea typeface="Calibri" panose="020F0502020204030204" pitchFamily="34" charset="0"/>
              </a:rPr>
              <a:t>2.2 m UH-88</a:t>
            </a:r>
          </a:p>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ffectLst/>
                <a:ea typeface="Calibri" panose="020F0502020204030204" pitchFamily="34" charset="0"/>
              </a:rPr>
              <a:t>4.3 m LDT </a:t>
            </a:r>
          </a:p>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ffectLst/>
                <a:ea typeface="Calibri" panose="020F0502020204030204" pitchFamily="34" charset="0"/>
              </a:rPr>
              <a:t>1m at Cerro Tololo Inter-American  Las Cumbres Observatory, Chile, (LCO; W87)</a:t>
            </a:r>
          </a:p>
          <a:p>
            <a:endParaRPr lang="en-US" sz="1600" kern="100" dirty="0">
              <a:solidFill>
                <a:schemeClr val="bg1"/>
              </a:solidFill>
              <a:ea typeface="Calibri" panose="020F0502020204030204" pitchFamily="34" charset="0"/>
            </a:endParaRPr>
          </a:p>
          <a:p>
            <a:endParaRPr lang="en-US" sz="1600" kern="100" dirty="0">
              <a:solidFill>
                <a:schemeClr val="bg1"/>
              </a:solidFill>
              <a:ea typeface="Calibri" panose="020F0502020204030204" pitchFamily="34" charset="0"/>
            </a:endParaRPr>
          </a:p>
          <a:p>
            <a:endParaRPr lang="en-US" sz="1600" dirty="0">
              <a:solidFill>
                <a:schemeClr val="bg1"/>
              </a:solidFill>
            </a:endParaRPr>
          </a:p>
        </p:txBody>
      </p:sp>
      <p:pic>
        <p:nvPicPr>
          <p:cNvPr id="7" name="Picture 6" descr="A picture containing night sky&#10;&#10;AI-generated content may be incorrect.">
            <a:extLst>
              <a:ext uri="{FF2B5EF4-FFF2-40B4-BE49-F238E27FC236}">
                <a16:creationId xmlns:a16="http://schemas.microsoft.com/office/drawing/2014/main" id="{8FAB792C-F54A-B10C-396B-9F6CF0D0CFAB}"/>
              </a:ext>
            </a:extLst>
          </p:cNvPr>
          <p:cNvPicPr>
            <a:picLocks noChangeAspect="1"/>
          </p:cNvPicPr>
          <p:nvPr/>
        </p:nvPicPr>
        <p:blipFill>
          <a:blip r:embed="rId2"/>
          <a:stretch>
            <a:fillRect/>
          </a:stretch>
        </p:blipFill>
        <p:spPr>
          <a:xfrm>
            <a:off x="9005104" y="2984050"/>
            <a:ext cx="3186896" cy="2151154"/>
          </a:xfrm>
          <a:prstGeom prst="rect">
            <a:avLst/>
          </a:prstGeom>
        </p:spPr>
      </p:pic>
      <p:sp>
        <p:nvSpPr>
          <p:cNvPr id="9" name="TextBox 8">
            <a:extLst>
              <a:ext uri="{FF2B5EF4-FFF2-40B4-BE49-F238E27FC236}">
                <a16:creationId xmlns:a16="http://schemas.microsoft.com/office/drawing/2014/main" id="{8AC6B178-1B70-5E70-9C71-CFE631D21AA7}"/>
              </a:ext>
            </a:extLst>
          </p:cNvPr>
          <p:cNvSpPr txBox="1"/>
          <p:nvPr/>
        </p:nvSpPr>
        <p:spPr>
          <a:xfrm>
            <a:off x="9134475" y="5135204"/>
            <a:ext cx="6115050" cy="369332"/>
          </a:xfrm>
          <a:prstGeom prst="rect">
            <a:avLst/>
          </a:prstGeom>
          <a:noFill/>
        </p:spPr>
        <p:txBody>
          <a:bodyPr wrap="square">
            <a:spAutoFit/>
          </a:bodyPr>
          <a:lstStyle/>
          <a:p>
            <a:r>
              <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rPr>
              <a:t>Magdalena Ridge Observatory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76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1104144"/>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sz="2800" dirty="0">
                <a:solidFill>
                  <a:schemeClr val="bg1"/>
                </a:solidFill>
              </a:rPr>
              <a:t>2nd Lunation (13 Jan 25 – 12 Feb 25) Physical Characterization</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52500" y="2271860"/>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solidFill>
                <a:schemeClr val="bg1"/>
              </a:solidFill>
            </a:endParaRPr>
          </a:p>
        </p:txBody>
      </p:sp>
      <p:sp>
        <p:nvSpPr>
          <p:cNvPr id="5" name="TextBox 4">
            <a:extLst>
              <a:ext uri="{FF2B5EF4-FFF2-40B4-BE49-F238E27FC236}">
                <a16:creationId xmlns:a16="http://schemas.microsoft.com/office/drawing/2014/main" id="{F969A5A6-8AE9-1C2A-F560-904179AA02A1}"/>
              </a:ext>
            </a:extLst>
          </p:cNvPr>
          <p:cNvSpPr txBox="1"/>
          <p:nvPr/>
        </p:nvSpPr>
        <p:spPr>
          <a:xfrm>
            <a:off x="952500" y="1973963"/>
            <a:ext cx="9188450" cy="1962973"/>
          </a:xfrm>
          <a:prstGeom prst="rect">
            <a:avLst/>
          </a:prstGeom>
          <a:noFill/>
        </p:spPr>
        <p:txBody>
          <a:bodyPr wrap="square">
            <a:spAutoFit/>
          </a:bodyPr>
          <a:lstStyle/>
          <a:p>
            <a:pPr marL="0" marR="0">
              <a:lnSpc>
                <a:spcPct val="107000"/>
              </a:lnSpc>
              <a:spcBef>
                <a:spcPts val="0"/>
              </a:spcBef>
              <a:spcAft>
                <a:spcPts val="800"/>
              </a:spcAft>
            </a:pPr>
            <a:r>
              <a:rPr lang="en-US" kern="100" dirty="0">
                <a:solidFill>
                  <a:schemeClr val="bg1"/>
                </a:solidFill>
                <a:latin typeface="Arial" panose="020B0604020202020204" pitchFamily="34" charset="0"/>
                <a:ea typeface="Calibri" panose="020F0502020204030204" pitchFamily="34" charset="0"/>
                <a:cs typeface="Arial" panose="020B0604020202020204" pitchFamily="34" charset="0"/>
              </a:rPr>
              <a:t>13 Jan- 10.4 m Gran Telescopio Canarias (Z18) imaged vis spectrum (J. Deleon)</a:t>
            </a:r>
          </a:p>
          <a:p>
            <a:pPr marL="0" marR="0">
              <a:lnSpc>
                <a:spcPct val="107000"/>
              </a:lnSpc>
              <a:spcBef>
                <a:spcPts val="0"/>
              </a:spcBef>
              <a:spcAft>
                <a:spcPts val="800"/>
              </a:spcAft>
            </a:pPr>
            <a:r>
              <a:rPr lang="en-US" kern="100" dirty="0">
                <a:solidFill>
                  <a:schemeClr val="bg1"/>
                </a:solidFill>
                <a:latin typeface="Arial" panose="020B0604020202020204" pitchFamily="34" charset="0"/>
                <a:ea typeface="Calibri" panose="020F0502020204030204" pitchFamily="34" charset="0"/>
                <a:cs typeface="Arial" panose="020B0604020202020204" pitchFamily="34" charset="0"/>
              </a:rPr>
              <a:t>21 Jan- VLT, NIR colors and light curve (M. Devogele)</a:t>
            </a:r>
          </a:p>
          <a:p>
            <a:pPr marL="0" marR="0">
              <a:lnSpc>
                <a:spcPct val="107000"/>
              </a:lnSpc>
              <a:spcBef>
                <a:spcPts val="0"/>
              </a:spcBef>
              <a:spcAft>
                <a:spcPts val="800"/>
              </a:spcAft>
            </a:pPr>
            <a:r>
              <a:rPr lang="en-US" kern="100" dirty="0">
                <a:solidFill>
                  <a:schemeClr val="bg1"/>
                </a:solidFill>
                <a:latin typeface="Arial" panose="020B0604020202020204" pitchFamily="34" charset="0"/>
                <a:ea typeface="Calibri" panose="020F0502020204030204" pitchFamily="34" charset="0"/>
                <a:cs typeface="Arial" panose="020B0604020202020204" pitchFamily="34" charset="0"/>
              </a:rPr>
              <a:t>27 Jan- Dr. Devogele spliced CSS, LDT, VLT data; rotation </a:t>
            </a:r>
          </a:p>
          <a:p>
            <a:pPr marL="0" marR="0">
              <a:lnSpc>
                <a:spcPct val="107000"/>
              </a:lnSpc>
              <a:spcBef>
                <a:spcPts val="0"/>
              </a:spcBef>
              <a:spcAft>
                <a:spcPts val="800"/>
              </a:spcAft>
            </a:pPr>
            <a:r>
              <a:rPr lang="en-US" kern="100" dirty="0">
                <a:solidFill>
                  <a:schemeClr val="bg1"/>
                </a:solidFill>
                <a:latin typeface="Arial" panose="020B0604020202020204" pitchFamily="34" charset="0"/>
                <a:ea typeface="Calibri" panose="020F0502020204030204" pitchFamily="34" charset="0"/>
                <a:cs typeface="Arial" panose="020B0604020202020204" pitchFamily="34" charset="0"/>
              </a:rPr>
              <a:t>				period 19.5 minutes</a:t>
            </a:r>
          </a:p>
          <a:p>
            <a:pPr marL="0" marR="0">
              <a:lnSpc>
                <a:spcPct val="107000"/>
              </a:lnSpc>
              <a:spcBef>
                <a:spcPts val="0"/>
              </a:spcBef>
              <a:spcAft>
                <a:spcPts val="800"/>
              </a:spcAft>
            </a:pPr>
            <a:endParaRPr lang="en-US"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12" descr="A picture containing sky, water, outdoor, tower">
            <a:extLst>
              <a:ext uri="{FF2B5EF4-FFF2-40B4-BE49-F238E27FC236}">
                <a16:creationId xmlns:a16="http://schemas.microsoft.com/office/drawing/2014/main" id="{A56B998E-EB62-3003-ED45-C69D9458C295}"/>
              </a:ext>
            </a:extLst>
          </p:cNvPr>
          <p:cNvPicPr>
            <a:picLocks noChangeAspect="1"/>
          </p:cNvPicPr>
          <p:nvPr/>
        </p:nvPicPr>
        <p:blipFill>
          <a:blip r:embed="rId2"/>
          <a:stretch>
            <a:fillRect/>
          </a:stretch>
        </p:blipFill>
        <p:spPr>
          <a:xfrm>
            <a:off x="7270750" y="2420283"/>
            <a:ext cx="4861605" cy="1895475"/>
          </a:xfrm>
          <a:prstGeom prst="rect">
            <a:avLst/>
          </a:prstGeom>
        </p:spPr>
      </p:pic>
      <p:sp>
        <p:nvSpPr>
          <p:cNvPr id="7" name="TextBox 6">
            <a:extLst>
              <a:ext uri="{FF2B5EF4-FFF2-40B4-BE49-F238E27FC236}">
                <a16:creationId xmlns:a16="http://schemas.microsoft.com/office/drawing/2014/main" id="{909F3342-A014-2D5C-F5EE-797883D68474}"/>
              </a:ext>
            </a:extLst>
          </p:cNvPr>
          <p:cNvSpPr txBox="1"/>
          <p:nvPr/>
        </p:nvSpPr>
        <p:spPr>
          <a:xfrm>
            <a:off x="8659586" y="4378441"/>
            <a:ext cx="2579914" cy="369332"/>
          </a:xfrm>
          <a:prstGeom prst="rect">
            <a:avLst/>
          </a:prstGeom>
          <a:noFill/>
        </p:spPr>
        <p:txBody>
          <a:bodyPr wrap="square">
            <a:spAutoFit/>
          </a:bodyPr>
          <a:lstStyle/>
          <a:p>
            <a:r>
              <a:rPr lang="en-US" sz="1800"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Gran Telescopio Canarias</a:t>
            </a:r>
            <a:endParaRPr lang="en-US" sz="1800" dirty="0">
              <a:solidFill>
                <a:schemeClr val="bg1"/>
              </a:solidFill>
            </a:endParaRPr>
          </a:p>
        </p:txBody>
      </p:sp>
      <p:pic>
        <p:nvPicPr>
          <p:cNvPr id="8" name="Picture 7">
            <a:extLst>
              <a:ext uri="{FF2B5EF4-FFF2-40B4-BE49-F238E27FC236}">
                <a16:creationId xmlns:a16="http://schemas.microsoft.com/office/drawing/2014/main" id="{D5C92C7A-62AC-5EDE-069B-C84872C7C25B}"/>
              </a:ext>
            </a:extLst>
          </p:cNvPr>
          <p:cNvPicPr>
            <a:picLocks noChangeAspect="1"/>
          </p:cNvPicPr>
          <p:nvPr/>
        </p:nvPicPr>
        <p:blipFill>
          <a:blip r:embed="rId3"/>
          <a:stretch>
            <a:fillRect/>
          </a:stretch>
        </p:blipFill>
        <p:spPr>
          <a:xfrm>
            <a:off x="952500" y="3666510"/>
            <a:ext cx="3674789" cy="2755829"/>
          </a:xfrm>
          <a:prstGeom prst="rect">
            <a:avLst/>
          </a:prstGeom>
        </p:spPr>
      </p:pic>
      <p:sp>
        <p:nvSpPr>
          <p:cNvPr id="11" name="TextBox 10">
            <a:extLst>
              <a:ext uri="{FF2B5EF4-FFF2-40B4-BE49-F238E27FC236}">
                <a16:creationId xmlns:a16="http://schemas.microsoft.com/office/drawing/2014/main" id="{5B042EC0-1A74-3700-1C7F-3A33947EDC38}"/>
              </a:ext>
            </a:extLst>
          </p:cNvPr>
          <p:cNvSpPr txBox="1"/>
          <p:nvPr/>
        </p:nvSpPr>
        <p:spPr>
          <a:xfrm>
            <a:off x="4918075" y="5124256"/>
            <a:ext cx="6115050" cy="1127040"/>
          </a:xfrm>
          <a:prstGeom prst="rect">
            <a:avLst/>
          </a:prstGeom>
          <a:noFill/>
        </p:spPr>
        <p:txBody>
          <a:bodyPr wrap="square">
            <a:spAutoFit/>
          </a:bodyPr>
          <a:lstStyle/>
          <a:p>
            <a:pPr marL="0" marR="0">
              <a:lnSpc>
                <a:spcPct val="107000"/>
              </a:lnSpc>
              <a:spcBef>
                <a:spcPts val="0"/>
              </a:spcBef>
              <a:spcAft>
                <a:spcPts val="800"/>
              </a:spcAft>
            </a:pPr>
            <a:r>
              <a:rPr lang="en-US" sz="1600" kern="100" dirty="0">
                <a:solidFill>
                  <a:schemeClr val="bg1"/>
                </a:solidFill>
                <a:latin typeface="Arial" panose="020B0604020202020204" pitchFamily="34" charset="0"/>
                <a:ea typeface="Calibri" panose="020F0502020204030204" pitchFamily="34" charset="0"/>
                <a:cs typeface="Arial" panose="020B0604020202020204" pitchFamily="34" charset="0"/>
              </a:rPr>
              <a:t>7 Feb- 8.1 m Gemini South Multi-object Spectrograph + 12 Feb- 10 m Keck/Multi- Object Spectrometer for IR Exploration found spectrum, confirmed rotation period, provided spin vector and shape data and size estimates (30-65 m) at that time</a:t>
            </a:r>
          </a:p>
        </p:txBody>
      </p:sp>
    </p:spTree>
    <p:extLst>
      <p:ext uri="{BB962C8B-B14F-4D97-AF65-F5344CB8AC3E}">
        <p14:creationId xmlns:p14="http://schemas.microsoft.com/office/powerpoint/2010/main" val="327391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899160" y="493013"/>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Torino 3- 27 Jan 2025</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5403" y="1263025"/>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chemeClr val="bg1"/>
                </a:solidFill>
              </a:rPr>
              <a:t>1% IP, size estimates over 50 m</a:t>
            </a:r>
          </a:p>
          <a:p>
            <a:pPr marL="342900" indent="-342900">
              <a:buFont typeface="Arial" panose="020B0604020202020204" pitchFamily="34" charset="0"/>
              <a:buChar char="•"/>
            </a:pPr>
            <a:r>
              <a:rPr lang="en-US" sz="2000" dirty="0">
                <a:solidFill>
                  <a:schemeClr val="bg1"/>
                </a:solidFill>
              </a:rPr>
              <a:t>CNEOS, NEOCC, and NEODys all reached consensus</a:t>
            </a:r>
          </a:p>
          <a:p>
            <a:pPr marL="342900" indent="-342900">
              <a:buFont typeface="Arial" panose="020B0604020202020204" pitchFamily="34" charset="0"/>
              <a:buChar char="•"/>
            </a:pPr>
            <a:r>
              <a:rPr lang="en-US" sz="2000" dirty="0">
                <a:solidFill>
                  <a:schemeClr val="bg1"/>
                </a:solidFill>
              </a:rPr>
              <a:t>Required notifications within NASA, and interagency. </a:t>
            </a:r>
          </a:p>
          <a:p>
            <a:pPr marL="800100" lvl="1" indent="-342900">
              <a:buFont typeface="Arial" panose="020B0604020202020204" pitchFamily="34" charset="0"/>
              <a:buChar char="•"/>
            </a:pPr>
            <a:r>
              <a:rPr lang="en-US" sz="2000" dirty="0">
                <a:solidFill>
                  <a:schemeClr val="bg1"/>
                </a:solidFill>
              </a:rPr>
              <a:t>Acting Administrator conducted senior leader</a:t>
            </a:r>
          </a:p>
          <a:p>
            <a:pPr lvl="1"/>
            <a:r>
              <a:rPr lang="en-US" sz="2000" dirty="0">
                <a:solidFill>
                  <a:schemeClr val="bg1"/>
                </a:solidFill>
              </a:rPr>
              <a:t> interagency brief</a:t>
            </a:r>
          </a:p>
          <a:p>
            <a:pPr marL="800100" lvl="1" indent="-342900">
              <a:buFont typeface="Arial" panose="020B0604020202020204" pitchFamily="34" charset="0"/>
              <a:buChar char="•"/>
            </a:pPr>
            <a:r>
              <a:rPr lang="en-US" sz="2000" dirty="0">
                <a:solidFill>
                  <a:schemeClr val="bg1"/>
                </a:solidFill>
              </a:rPr>
              <a:t>ESA and NASA coordinated on messaging</a:t>
            </a:r>
          </a:p>
          <a:p>
            <a:pPr marL="800100" lvl="1" indent="-342900">
              <a:buFont typeface="Arial" panose="020B0604020202020204" pitchFamily="34" charset="0"/>
              <a:buChar char="•"/>
            </a:pPr>
            <a:r>
              <a:rPr lang="en-US" sz="2000" dirty="0">
                <a:solidFill>
                  <a:schemeClr val="bg1"/>
                </a:solidFill>
              </a:rPr>
              <a:t>All summary webpages/messages went through coordination process (not raw data)</a:t>
            </a:r>
          </a:p>
          <a:p>
            <a:pPr marL="342900" indent="-342900">
              <a:buFont typeface="Arial" panose="020B0604020202020204" pitchFamily="34" charset="0"/>
              <a:buChar char="•"/>
            </a:pPr>
            <a:r>
              <a:rPr lang="en-US" sz="2000" dirty="0">
                <a:solidFill>
                  <a:schemeClr val="bg1"/>
                </a:solidFill>
              </a:rPr>
              <a:t>1% IP (for over 10 m) also triggered</a:t>
            </a:r>
          </a:p>
          <a:p>
            <a:r>
              <a:rPr lang="en-US" sz="2000" dirty="0">
                <a:solidFill>
                  <a:schemeClr val="bg1"/>
                </a:solidFill>
              </a:rPr>
              <a:t> IAWN notifications.</a:t>
            </a:r>
          </a:p>
          <a:p>
            <a:pPr marL="342900" indent="-342900">
              <a:buFont typeface="Arial" panose="020B0604020202020204" pitchFamily="34" charset="0"/>
              <a:buChar char="•"/>
            </a:pPr>
            <a:r>
              <a:rPr lang="en-US" sz="2000" dirty="0">
                <a:solidFill>
                  <a:schemeClr val="bg1"/>
                </a:solidFill>
              </a:rPr>
              <a:t>Heavy media acceleration</a:t>
            </a:r>
          </a:p>
          <a:p>
            <a:r>
              <a:rPr lang="en-US" dirty="0">
                <a:solidFill>
                  <a:schemeClr val="bg1"/>
                </a:solidFill>
              </a:rPr>
              <a:t> </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4" name="Picture 3" descr="Chart&#10;&#10;AI-generated content may be incorrect.">
            <a:extLst>
              <a:ext uri="{FF2B5EF4-FFF2-40B4-BE49-F238E27FC236}">
                <a16:creationId xmlns:a16="http://schemas.microsoft.com/office/drawing/2014/main" id="{861BA516-39C5-43BC-9796-C816DFD06A9A}"/>
              </a:ext>
            </a:extLst>
          </p:cNvPr>
          <p:cNvPicPr>
            <a:picLocks noChangeAspect="1"/>
          </p:cNvPicPr>
          <p:nvPr/>
        </p:nvPicPr>
        <p:blipFill>
          <a:blip r:embed="rId3"/>
          <a:stretch>
            <a:fillRect/>
          </a:stretch>
        </p:blipFill>
        <p:spPr>
          <a:xfrm>
            <a:off x="7228773" y="106322"/>
            <a:ext cx="4319415" cy="2986729"/>
          </a:xfrm>
          <a:prstGeom prst="rect">
            <a:avLst/>
          </a:prstGeom>
        </p:spPr>
      </p:pic>
      <p:pic>
        <p:nvPicPr>
          <p:cNvPr id="5" name="Picture 4">
            <a:extLst>
              <a:ext uri="{FF2B5EF4-FFF2-40B4-BE49-F238E27FC236}">
                <a16:creationId xmlns:a16="http://schemas.microsoft.com/office/drawing/2014/main" id="{E68E12D7-ED68-E279-7F0F-7D783600139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453835" y="4002833"/>
            <a:ext cx="6743372" cy="2855167"/>
          </a:xfrm>
          <a:prstGeom prst="rect">
            <a:avLst/>
          </a:prstGeom>
        </p:spPr>
      </p:pic>
    </p:spTree>
    <p:extLst>
      <p:ext uri="{BB962C8B-B14F-4D97-AF65-F5344CB8AC3E}">
        <p14:creationId xmlns:p14="http://schemas.microsoft.com/office/powerpoint/2010/main" val="128234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sign&#10;&#10;AI-generated content may be incorrect.">
            <a:extLst>
              <a:ext uri="{FF2B5EF4-FFF2-40B4-BE49-F238E27FC236}">
                <a16:creationId xmlns:a16="http://schemas.microsoft.com/office/drawing/2014/main" id="{85381423-421A-D69B-4D68-55FCABC330D0}"/>
              </a:ext>
            </a:extLst>
          </p:cNvPr>
          <p:cNvPicPr>
            <a:picLocks noChangeAspect="1"/>
          </p:cNvPicPr>
          <p:nvPr/>
        </p:nvPicPr>
        <p:blipFill>
          <a:blip r:embed="rId2"/>
          <a:stretch>
            <a:fillRect/>
          </a:stretch>
        </p:blipFill>
        <p:spPr>
          <a:xfrm>
            <a:off x="8837320" y="3936134"/>
            <a:ext cx="3354680" cy="2245539"/>
          </a:xfrm>
          <a:prstGeom prst="rect">
            <a:avLst/>
          </a:prstGeom>
        </p:spPr>
      </p:pic>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0" y="357384"/>
            <a:ext cx="1219200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sz="2400" dirty="0">
                <a:solidFill>
                  <a:schemeClr val="bg1"/>
                </a:solidFill>
              </a:rPr>
              <a:t>Key 3rd Lunation (12 Feb 25- 14 Mar 25) Astrometry; Peak IP 18 Feb (3.1%)</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183697" y="2476097"/>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ffectLst/>
                <a:ea typeface="Calibri" panose="020F0502020204030204" pitchFamily="34" charset="0"/>
              </a:rPr>
              <a:t>8.1 m Gemini North, Mauna Kea, HI (T15); and South, Cerro </a:t>
            </a:r>
            <a:r>
              <a:rPr lang="en-US" sz="1600" kern="100" dirty="0" err="1">
                <a:solidFill>
                  <a:schemeClr val="bg1"/>
                </a:solidFill>
                <a:effectLst/>
                <a:ea typeface="Calibri" panose="020F0502020204030204" pitchFamily="34" charset="0"/>
              </a:rPr>
              <a:t>Pachon</a:t>
            </a:r>
            <a:r>
              <a:rPr lang="en-US" sz="1600" kern="100" dirty="0">
                <a:solidFill>
                  <a:schemeClr val="bg1"/>
                </a:solidFill>
                <a:ea typeface="Calibri" panose="020F0502020204030204" pitchFamily="34" charset="0"/>
              </a:rPr>
              <a:t>, Chile</a:t>
            </a:r>
            <a:r>
              <a:rPr lang="en-US" sz="1600" kern="100" dirty="0">
                <a:solidFill>
                  <a:schemeClr val="bg1"/>
                </a:solidFill>
                <a:effectLst/>
                <a:ea typeface="Calibri" panose="020F0502020204030204" pitchFamily="34" charset="0"/>
              </a:rPr>
              <a:t> (I11)</a:t>
            </a:r>
          </a:p>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ffectLst/>
                <a:ea typeface="Calibri" panose="020F0502020204030204" pitchFamily="34" charset="0"/>
              </a:rPr>
              <a:t>10 m W. M. Keck Observatory Mauna Kea, HI (T16)</a:t>
            </a:r>
          </a:p>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ffectLst/>
                <a:ea typeface="Calibri" panose="020F0502020204030204" pitchFamily="34" charset="0"/>
              </a:rPr>
              <a:t>8.2 m Subaru Telescope Mauna Kea, HI (T09)</a:t>
            </a:r>
          </a:p>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ffectLst/>
                <a:ea typeface="Calibri" panose="020F0502020204030204" pitchFamily="34" charset="0"/>
              </a:rPr>
              <a:t>3.58 m Canada France Hawaii Telescope (CFHT), Mauna Kea, HI (T14) </a:t>
            </a:r>
          </a:p>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ffectLst/>
                <a:ea typeface="Calibri" panose="020F0502020204030204" pitchFamily="34" charset="0"/>
              </a:rPr>
              <a:t>5.08 m Hale Telescope on Palomar Mountain Observatory, California (675)</a:t>
            </a:r>
          </a:p>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ffectLst/>
                <a:ea typeface="Calibri" panose="020F0502020204030204" pitchFamily="34" charset="0"/>
              </a:rPr>
              <a:t>Two Meter Twin Telescope, Canary Islands (Y68-two 2m telescopes)</a:t>
            </a:r>
          </a:p>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ffectLst/>
                <a:ea typeface="Calibri" panose="020F0502020204030204" pitchFamily="34" charset="0"/>
              </a:rPr>
              <a:t>Mt. Graham Large Binocular Telescope Observatory (LBT), AZ (G83)  </a:t>
            </a:r>
          </a:p>
          <a:p>
            <a:pPr marR="0">
              <a:lnSpc>
                <a:spcPct val="107000"/>
              </a:lnSpc>
              <a:spcBef>
                <a:spcPts val="0"/>
              </a:spcBef>
              <a:spcAft>
                <a:spcPts val="800"/>
              </a:spcAft>
            </a:pPr>
            <a:r>
              <a:rPr lang="en-US" sz="1600" kern="100" dirty="0">
                <a:solidFill>
                  <a:schemeClr val="bg1"/>
                </a:solidFill>
                <a:effectLst/>
                <a:ea typeface="Calibri" panose="020F0502020204030204" pitchFamily="34" charset="0"/>
              </a:rPr>
              <a:t>(two 8.4 m diameter mirrors </a:t>
            </a:r>
            <a:r>
              <a:rPr lang="en-US" sz="1600" kern="100" dirty="0" err="1">
                <a:solidFill>
                  <a:schemeClr val="bg1"/>
                </a:solidFill>
                <a:effectLst/>
                <a:ea typeface="Calibri" panose="020F0502020204030204" pitchFamily="34" charset="0"/>
              </a:rPr>
              <a:t>equiv</a:t>
            </a:r>
            <a:r>
              <a:rPr lang="en-US" sz="1600" kern="100" dirty="0">
                <a:solidFill>
                  <a:schemeClr val="bg1"/>
                </a:solidFill>
                <a:effectLst/>
                <a:ea typeface="Calibri" panose="020F0502020204030204" pitchFamily="34" charset="0"/>
              </a:rPr>
              <a:t> to large virtual single telescope). </a:t>
            </a:r>
          </a:p>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ffectLst/>
                <a:ea typeface="Calibri" panose="020F0502020204030204" pitchFamily="34" charset="0"/>
              </a:rPr>
              <a:t> LDT (4.3 m), NOT (2.54 m), MRO- to 25.5 mag (2.4 m), and UH 88 (2.2 m) </a:t>
            </a:r>
          </a:p>
          <a:p>
            <a:pPr marL="285750" marR="0" indent="-285750">
              <a:lnSpc>
                <a:spcPct val="107000"/>
              </a:lnSpc>
              <a:spcBef>
                <a:spcPts val="0"/>
              </a:spcBef>
              <a:spcAft>
                <a:spcPts val="800"/>
              </a:spcAft>
              <a:buFont typeface="Arial" panose="020B0604020202020204" pitchFamily="34" charset="0"/>
              <a:buChar char="•"/>
            </a:pPr>
            <a:r>
              <a:rPr lang="en-US" sz="1600" kern="100" dirty="0">
                <a:solidFill>
                  <a:schemeClr val="bg1"/>
                </a:solidFill>
                <a:effectLst/>
                <a:ea typeface="Calibri" panose="020F0502020204030204" pitchFamily="34" charset="0"/>
              </a:rPr>
              <a:t>James Web Space Telescope (JWST)- </a:t>
            </a:r>
            <a:r>
              <a:rPr lang="en-US" sz="1600" kern="100" dirty="0" err="1">
                <a:solidFill>
                  <a:schemeClr val="bg1"/>
                </a:solidFill>
                <a:effectLst/>
                <a:ea typeface="Calibri" panose="020F0502020204030204" pitchFamily="34" charset="0"/>
              </a:rPr>
              <a:t>NIRcam</a:t>
            </a:r>
            <a:r>
              <a:rPr lang="en-US" sz="1600" kern="100" dirty="0">
                <a:solidFill>
                  <a:schemeClr val="bg1"/>
                </a:solidFill>
                <a:effectLst/>
                <a:ea typeface="Calibri" panose="020F0502020204030204" pitchFamily="34" charset="0"/>
              </a:rPr>
              <a:t> worked but MIRI guide-star issues</a:t>
            </a:r>
            <a:endParaRPr lang="en-US" sz="1600" kern="100" dirty="0">
              <a:solidFill>
                <a:schemeClr val="bg1"/>
              </a:solidFill>
              <a:ea typeface="Calibri" panose="020F0502020204030204" pitchFamily="34" charset="0"/>
            </a:endParaRPr>
          </a:p>
          <a:p>
            <a:endParaRPr lang="en-US" sz="1600" kern="100" dirty="0">
              <a:solidFill>
                <a:schemeClr val="bg1"/>
              </a:solidFill>
              <a:ea typeface="Calibri" panose="020F0502020204030204" pitchFamily="34" charset="0"/>
            </a:endParaRPr>
          </a:p>
          <a:p>
            <a:endParaRPr lang="en-US" sz="1600" dirty="0">
              <a:solidFill>
                <a:schemeClr val="bg1"/>
              </a:solidFill>
            </a:endParaRPr>
          </a:p>
        </p:txBody>
      </p:sp>
      <p:pic>
        <p:nvPicPr>
          <p:cNvPr id="5" name="Picture 4" descr="A picture containing text, sky, outdoor, businesscard&#10;&#10;AI-generated content may be incorrect.">
            <a:extLst>
              <a:ext uri="{FF2B5EF4-FFF2-40B4-BE49-F238E27FC236}">
                <a16:creationId xmlns:a16="http://schemas.microsoft.com/office/drawing/2014/main" id="{7FB39A8E-B952-DE00-CF04-E7E9109E7BA2}"/>
              </a:ext>
            </a:extLst>
          </p:cNvPr>
          <p:cNvPicPr>
            <a:picLocks noChangeAspect="1"/>
          </p:cNvPicPr>
          <p:nvPr/>
        </p:nvPicPr>
        <p:blipFill>
          <a:blip r:embed="rId3"/>
          <a:stretch>
            <a:fillRect/>
          </a:stretch>
        </p:blipFill>
        <p:spPr>
          <a:xfrm>
            <a:off x="8837320" y="813568"/>
            <a:ext cx="3354680" cy="2590845"/>
          </a:xfrm>
          <a:prstGeom prst="rect">
            <a:avLst/>
          </a:prstGeom>
        </p:spPr>
      </p:pic>
      <p:pic>
        <p:nvPicPr>
          <p:cNvPr id="7" name="Picture 6" descr="A picture containing nature, night sky, outdoor&#10;&#10;AI-generated content may be incorrect.">
            <a:extLst>
              <a:ext uri="{FF2B5EF4-FFF2-40B4-BE49-F238E27FC236}">
                <a16:creationId xmlns:a16="http://schemas.microsoft.com/office/drawing/2014/main" id="{61B3ADE9-95BA-8411-5998-A6B7D19C1487}"/>
              </a:ext>
            </a:extLst>
          </p:cNvPr>
          <p:cNvPicPr>
            <a:picLocks noChangeAspect="1"/>
          </p:cNvPicPr>
          <p:nvPr/>
        </p:nvPicPr>
        <p:blipFill>
          <a:blip r:embed="rId4"/>
          <a:stretch>
            <a:fillRect/>
          </a:stretch>
        </p:blipFill>
        <p:spPr>
          <a:xfrm>
            <a:off x="183697" y="924043"/>
            <a:ext cx="3623541" cy="1494710"/>
          </a:xfrm>
          <a:prstGeom prst="rect">
            <a:avLst/>
          </a:prstGeom>
        </p:spPr>
      </p:pic>
      <p:sp>
        <p:nvSpPr>
          <p:cNvPr id="13" name="TextBox 12">
            <a:extLst>
              <a:ext uri="{FF2B5EF4-FFF2-40B4-BE49-F238E27FC236}">
                <a16:creationId xmlns:a16="http://schemas.microsoft.com/office/drawing/2014/main" id="{8D60716D-54F6-D88A-C3FE-DD0E95A79826}"/>
              </a:ext>
            </a:extLst>
          </p:cNvPr>
          <p:cNvSpPr txBox="1"/>
          <p:nvPr/>
        </p:nvSpPr>
        <p:spPr>
          <a:xfrm>
            <a:off x="9377796" y="6131284"/>
            <a:ext cx="2935838" cy="369332"/>
          </a:xfrm>
          <a:prstGeom prst="rect">
            <a:avLst/>
          </a:prstGeom>
          <a:noFill/>
        </p:spPr>
        <p:txBody>
          <a:bodyPr wrap="square">
            <a:spAutoFit/>
          </a:bodyPr>
          <a:lstStyle/>
          <a:p>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hlinkClick r:id="rId5"/>
              </a:rPr>
              <a:t>Large Binocular Telescope/</a:t>
            </a:r>
            <a:endParaRPr lang="en-US" dirty="0"/>
          </a:p>
        </p:txBody>
      </p:sp>
    </p:spTree>
    <p:extLst>
      <p:ext uri="{BB962C8B-B14F-4D97-AF65-F5344CB8AC3E}">
        <p14:creationId xmlns:p14="http://schemas.microsoft.com/office/powerpoint/2010/main" val="54850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sign&#10;&#10;AI-generated content may be incorrect.">
            <a:extLst>
              <a:ext uri="{FF2B5EF4-FFF2-40B4-BE49-F238E27FC236}">
                <a16:creationId xmlns:a16="http://schemas.microsoft.com/office/drawing/2014/main" id="{85381423-421A-D69B-4D68-55FCABC330D0}"/>
              </a:ext>
            </a:extLst>
          </p:cNvPr>
          <p:cNvPicPr>
            <a:picLocks noChangeAspect="1"/>
          </p:cNvPicPr>
          <p:nvPr/>
        </p:nvPicPr>
        <p:blipFill>
          <a:blip r:embed="rId2"/>
          <a:stretch>
            <a:fillRect/>
          </a:stretch>
        </p:blipFill>
        <p:spPr>
          <a:xfrm>
            <a:off x="6441311" y="2368948"/>
            <a:ext cx="5411589" cy="3622382"/>
          </a:xfrm>
          <a:prstGeom prst="rect">
            <a:avLst/>
          </a:prstGeom>
        </p:spPr>
      </p:pic>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19" y="357384"/>
            <a:ext cx="10822909"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sz="2800" dirty="0">
                <a:solidFill>
                  <a:schemeClr val="bg1"/>
                </a:solidFill>
              </a:rPr>
              <a:t>Key 3rd Lunation (12 Feb 25- 14 Mar 25) Physical Characterization</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52500" y="2271860"/>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indent="-342900">
              <a:lnSpc>
                <a:spcPct val="107000"/>
              </a:lnSpc>
              <a:spcBef>
                <a:spcPts val="0"/>
              </a:spcBef>
              <a:spcAft>
                <a:spcPts val="800"/>
              </a:spcAft>
              <a:buFont typeface="Arial" panose="020B0604020202020204" pitchFamily="34" charset="0"/>
              <a:buChar char="•"/>
            </a:pPr>
            <a:r>
              <a:rPr lang="en-US" kern="100" dirty="0">
                <a:solidFill>
                  <a:schemeClr val="bg1"/>
                </a:solidFill>
                <a:effectLst/>
                <a:ea typeface="Calibri" panose="020F0502020204030204" pitchFamily="34" charset="0"/>
              </a:rPr>
              <a:t>VLT photometry (Hainaut, </a:t>
            </a:r>
            <a:r>
              <a:rPr lang="en-US" kern="100" dirty="0" err="1">
                <a:solidFill>
                  <a:schemeClr val="bg1"/>
                </a:solidFill>
                <a:effectLst/>
                <a:ea typeface="Calibri" panose="020F0502020204030204" pitchFamily="34" charset="0"/>
              </a:rPr>
              <a:t>Devogele</a:t>
            </a:r>
            <a:r>
              <a:rPr lang="en-US" kern="100" dirty="0">
                <a:solidFill>
                  <a:schemeClr val="bg1"/>
                </a:solidFill>
                <a:effectLst/>
                <a:ea typeface="Calibri" panose="020F0502020204030204" pitchFamily="34" charset="0"/>
              </a:rPr>
              <a:t>, </a:t>
            </a:r>
            <a:r>
              <a:rPr lang="en-US" kern="100" dirty="0" err="1">
                <a:solidFill>
                  <a:schemeClr val="bg1"/>
                </a:solidFill>
                <a:effectLst/>
                <a:ea typeface="Calibri" panose="020F0502020204030204" pitchFamily="34" charset="0"/>
              </a:rPr>
              <a:t>Micheli</a:t>
            </a:r>
            <a:r>
              <a:rPr lang="en-US" kern="100" dirty="0">
                <a:solidFill>
                  <a:schemeClr val="bg1"/>
                </a:solidFill>
                <a:effectLst/>
                <a:ea typeface="Calibri" panose="020F0502020204030204" pitchFamily="34" charset="0"/>
              </a:rPr>
              <a:t>)</a:t>
            </a:r>
          </a:p>
          <a:p>
            <a:pPr marL="342900" marR="0" indent="-342900">
              <a:lnSpc>
                <a:spcPct val="107000"/>
              </a:lnSpc>
              <a:spcBef>
                <a:spcPts val="0"/>
              </a:spcBef>
              <a:spcAft>
                <a:spcPts val="800"/>
              </a:spcAft>
              <a:buFont typeface="Arial" panose="020B0604020202020204" pitchFamily="34" charset="0"/>
              <a:buChar char="•"/>
            </a:pPr>
            <a:r>
              <a:rPr lang="en-US" kern="100" dirty="0">
                <a:solidFill>
                  <a:schemeClr val="bg1"/>
                </a:solidFill>
                <a:effectLst/>
                <a:ea typeface="Calibri" panose="020F0502020204030204" pitchFamily="34" charset="0"/>
              </a:rPr>
              <a:t>LBT Photometry (A. Giunta)</a:t>
            </a:r>
          </a:p>
          <a:p>
            <a:pPr marL="342900" marR="0" indent="-342900">
              <a:lnSpc>
                <a:spcPct val="107000"/>
              </a:lnSpc>
              <a:spcBef>
                <a:spcPts val="0"/>
              </a:spcBef>
              <a:spcAft>
                <a:spcPts val="800"/>
              </a:spcAft>
              <a:buFont typeface="Arial" panose="020B0604020202020204" pitchFamily="34" charset="0"/>
              <a:buChar char="•"/>
            </a:pPr>
            <a:r>
              <a:rPr lang="en-US" kern="100" dirty="0">
                <a:solidFill>
                  <a:schemeClr val="bg1"/>
                </a:solidFill>
                <a:ea typeface="Calibri" panose="020F0502020204030204" pitchFamily="34" charset="0"/>
              </a:rPr>
              <a:t>Gemini North light curve (A. </a:t>
            </a:r>
            <a:r>
              <a:rPr lang="en-US" kern="100" dirty="0" err="1">
                <a:solidFill>
                  <a:schemeClr val="bg1"/>
                </a:solidFill>
                <a:ea typeface="Calibri" panose="020F0502020204030204" pitchFamily="34" charset="0"/>
              </a:rPr>
              <a:t>Burdanov</a:t>
            </a:r>
            <a:r>
              <a:rPr lang="en-US" kern="100" dirty="0">
                <a:solidFill>
                  <a:schemeClr val="bg1"/>
                </a:solidFill>
                <a:ea typeface="Calibri" panose="020F0502020204030204" pitchFamily="34" charset="0"/>
              </a:rPr>
              <a:t>)</a:t>
            </a:r>
            <a:endParaRPr lang="en-US" kern="100" dirty="0">
              <a:solidFill>
                <a:schemeClr val="bg1"/>
              </a:solidFill>
              <a:effectLst/>
              <a:ea typeface="Calibri" panose="020F0502020204030204" pitchFamily="34" charset="0"/>
            </a:endParaRPr>
          </a:p>
          <a:p>
            <a:endParaRPr lang="en-US" sz="1600" kern="100" dirty="0">
              <a:solidFill>
                <a:schemeClr val="bg1"/>
              </a:solidFill>
              <a:ea typeface="Calibri" panose="020F0502020204030204" pitchFamily="34" charset="0"/>
            </a:endParaRPr>
          </a:p>
          <a:p>
            <a:endParaRPr lang="en-US" sz="1600" dirty="0">
              <a:solidFill>
                <a:schemeClr val="bg1"/>
              </a:solidFill>
            </a:endParaRPr>
          </a:p>
        </p:txBody>
      </p:sp>
      <p:sp>
        <p:nvSpPr>
          <p:cNvPr id="13" name="TextBox 12">
            <a:extLst>
              <a:ext uri="{FF2B5EF4-FFF2-40B4-BE49-F238E27FC236}">
                <a16:creationId xmlns:a16="http://schemas.microsoft.com/office/drawing/2014/main" id="{8D60716D-54F6-D88A-C3FE-DD0E95A79826}"/>
              </a:ext>
            </a:extLst>
          </p:cNvPr>
          <p:cNvSpPr txBox="1"/>
          <p:nvPr/>
        </p:nvSpPr>
        <p:spPr>
          <a:xfrm>
            <a:off x="8335045" y="6418132"/>
            <a:ext cx="2290281" cy="369332"/>
          </a:xfrm>
          <a:prstGeom prst="rect">
            <a:avLst/>
          </a:prstGeom>
          <a:noFill/>
        </p:spPr>
        <p:txBody>
          <a:bodyPr wrap="square">
            <a:spAutoFit/>
          </a:bodyPr>
          <a:lstStyle/>
          <a:p>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https://www.lbto.org/</a:t>
            </a:r>
            <a:endParaRPr lang="en-US" dirty="0"/>
          </a:p>
        </p:txBody>
      </p:sp>
    </p:spTree>
    <p:extLst>
      <p:ext uri="{BB962C8B-B14F-4D97-AF65-F5344CB8AC3E}">
        <p14:creationId xmlns:p14="http://schemas.microsoft.com/office/powerpoint/2010/main" val="137265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1104144"/>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Back to Torino 0</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60120" y="1871810"/>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By 20 Feb 25, 202rYR4 was well below 1%, resulting in a drop to Torino 1.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By 23 Feb 24, it dropped to Torino Scale 0</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IAWN, NASA, and ESA made follow-on notifications, informing community that sufficient observational data conclusively showed 2024 YR4 was not a threat to Earth</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Further high-quality follow-on observations continued from MRO, NOT, CFHT, and the LBT</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37474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1104144"/>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sz="2800" dirty="0">
                <a:solidFill>
                  <a:schemeClr val="bg1"/>
                </a:solidFill>
              </a:rPr>
              <a:t>4</a:t>
            </a:r>
            <a:r>
              <a:rPr lang="en-US" sz="2800" baseline="30000" dirty="0">
                <a:solidFill>
                  <a:schemeClr val="bg1"/>
                </a:solidFill>
              </a:rPr>
              <a:t>th</a:t>
            </a:r>
            <a:r>
              <a:rPr lang="en-US" sz="2800" dirty="0">
                <a:solidFill>
                  <a:schemeClr val="bg1"/>
                </a:solidFill>
              </a:rPr>
              <a:t> Lunation (14 Mar 25 – 12 Apr 25) and beyond</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5829300" y="3244334"/>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800" kern="100" dirty="0">
                <a:solidFill>
                  <a:schemeClr val="bg1"/>
                </a:solidFill>
                <a:effectLst/>
                <a:ea typeface="Calibri" panose="020F0502020204030204" pitchFamily="34" charset="0"/>
              </a:rPr>
              <a:t>8.2 m Very Large Telescope at Cerro-Paranal (309)</a:t>
            </a:r>
          </a:p>
          <a:p>
            <a:pPr marL="0" marR="0">
              <a:lnSpc>
                <a:spcPct val="107000"/>
              </a:lnSpc>
              <a:spcBef>
                <a:spcPts val="0"/>
              </a:spcBef>
              <a:spcAft>
                <a:spcPts val="800"/>
              </a:spcAft>
            </a:pPr>
            <a:r>
              <a:rPr lang="en-US" kern="100" dirty="0">
                <a:solidFill>
                  <a:schemeClr val="bg1"/>
                </a:solidFill>
                <a:ea typeface="Calibri" panose="020F0502020204030204" pitchFamily="34" charset="0"/>
              </a:rPr>
              <a:t>Faintest ground-based observation at 26.5 </a:t>
            </a:r>
            <a:r>
              <a:rPr lang="en-US" kern="100" dirty="0" err="1">
                <a:solidFill>
                  <a:schemeClr val="bg1"/>
                </a:solidFill>
                <a:ea typeface="Calibri" panose="020F0502020204030204" pitchFamily="34" charset="0"/>
              </a:rPr>
              <a:t>VMag</a:t>
            </a:r>
            <a:endParaRPr lang="en-US" sz="1800" kern="100" dirty="0">
              <a:solidFill>
                <a:schemeClr val="bg1"/>
              </a:solidFill>
              <a:effectLst/>
              <a:ea typeface="Calibri" panose="020F0502020204030204" pitchFamily="34" charset="0"/>
            </a:endParaRPr>
          </a:p>
          <a:p>
            <a:pPr marL="0" marR="0">
              <a:lnSpc>
                <a:spcPct val="107000"/>
              </a:lnSpc>
              <a:spcBef>
                <a:spcPts val="0"/>
              </a:spcBef>
              <a:spcAft>
                <a:spcPts val="800"/>
              </a:spcAft>
            </a:pPr>
            <a:endParaRPr lang="en-US" kern="100" dirty="0">
              <a:solidFill>
                <a:schemeClr val="bg1"/>
              </a:solidFill>
              <a:ea typeface="Calibri" panose="020F0502020204030204" pitchFamily="34" charset="0"/>
            </a:endParaRPr>
          </a:p>
          <a:p>
            <a:pPr marL="0" marR="0">
              <a:lnSpc>
                <a:spcPct val="107000"/>
              </a:lnSpc>
              <a:spcBef>
                <a:spcPts val="0"/>
              </a:spcBef>
              <a:spcAft>
                <a:spcPts val="800"/>
              </a:spcAft>
            </a:pPr>
            <a:endParaRPr lang="en-US" sz="1800" kern="100" dirty="0">
              <a:solidFill>
                <a:schemeClr val="bg1"/>
              </a:solidFill>
              <a:effectLst/>
              <a:ea typeface="Calibri" panose="020F0502020204030204" pitchFamily="34" charset="0"/>
            </a:endParaRPr>
          </a:p>
          <a:p>
            <a:endParaRPr lang="en-US" kern="100" dirty="0">
              <a:solidFill>
                <a:schemeClr val="bg1"/>
              </a:solidFill>
              <a:ea typeface="Calibri" panose="020F0502020204030204" pitchFamily="34" charset="0"/>
            </a:endParaRPr>
          </a:p>
          <a:p>
            <a:endParaRPr lang="en-US" kern="100" dirty="0">
              <a:solidFill>
                <a:schemeClr val="bg1"/>
              </a:solidFill>
              <a:ea typeface="Calibri" panose="020F0502020204030204" pitchFamily="34" charset="0"/>
            </a:endParaRPr>
          </a:p>
          <a:p>
            <a:endParaRPr lang="en-US" dirty="0">
              <a:solidFill>
                <a:schemeClr val="bg1"/>
              </a:solidFill>
            </a:endParaRPr>
          </a:p>
        </p:txBody>
      </p:sp>
      <p:pic>
        <p:nvPicPr>
          <p:cNvPr id="5" name="Picture 4" descr="A city skyline at sunset&#10;&#10;AI-generated content may be incorrect.">
            <a:extLst>
              <a:ext uri="{FF2B5EF4-FFF2-40B4-BE49-F238E27FC236}">
                <a16:creationId xmlns:a16="http://schemas.microsoft.com/office/drawing/2014/main" id="{C6E7E840-9D3D-7D01-5538-81108BC9F753}"/>
              </a:ext>
            </a:extLst>
          </p:cNvPr>
          <p:cNvPicPr>
            <a:picLocks noChangeAspect="1"/>
          </p:cNvPicPr>
          <p:nvPr/>
        </p:nvPicPr>
        <p:blipFill>
          <a:blip r:embed="rId2"/>
          <a:stretch>
            <a:fillRect/>
          </a:stretch>
        </p:blipFill>
        <p:spPr>
          <a:xfrm>
            <a:off x="4033365" y="1494168"/>
            <a:ext cx="7963561" cy="1555383"/>
          </a:xfrm>
          <a:prstGeom prst="rect">
            <a:avLst/>
          </a:prstGeom>
        </p:spPr>
      </p:pic>
      <p:pic>
        <p:nvPicPr>
          <p:cNvPr id="7" name="Picture 6" descr="A picture containing sky, transport&#10;&#10;AI-generated content may be incorrect.">
            <a:extLst>
              <a:ext uri="{FF2B5EF4-FFF2-40B4-BE49-F238E27FC236}">
                <a16:creationId xmlns:a16="http://schemas.microsoft.com/office/drawing/2014/main" id="{AC4BD793-B698-33BE-BEE6-204BA2749FEE}"/>
              </a:ext>
            </a:extLst>
          </p:cNvPr>
          <p:cNvPicPr>
            <a:picLocks noChangeAspect="1"/>
          </p:cNvPicPr>
          <p:nvPr/>
        </p:nvPicPr>
        <p:blipFill>
          <a:blip r:embed="rId3"/>
          <a:stretch>
            <a:fillRect/>
          </a:stretch>
        </p:blipFill>
        <p:spPr>
          <a:xfrm>
            <a:off x="369415" y="3500658"/>
            <a:ext cx="3810868" cy="2654905"/>
          </a:xfrm>
          <a:prstGeom prst="rect">
            <a:avLst/>
          </a:prstGeom>
        </p:spPr>
      </p:pic>
      <p:sp>
        <p:nvSpPr>
          <p:cNvPr id="9" name="TextBox 8">
            <a:extLst>
              <a:ext uri="{FF2B5EF4-FFF2-40B4-BE49-F238E27FC236}">
                <a16:creationId xmlns:a16="http://schemas.microsoft.com/office/drawing/2014/main" id="{FC3A5E4B-DE25-354C-F79F-775047CA36B3}"/>
              </a:ext>
            </a:extLst>
          </p:cNvPr>
          <p:cNvSpPr txBox="1"/>
          <p:nvPr/>
        </p:nvSpPr>
        <p:spPr>
          <a:xfrm>
            <a:off x="4296472" y="4643732"/>
            <a:ext cx="8237220" cy="2658292"/>
          </a:xfrm>
          <a:prstGeom prst="rect">
            <a:avLst/>
          </a:prstGeom>
          <a:noFill/>
        </p:spPr>
        <p:txBody>
          <a:bodyPr wrap="square">
            <a:spAutoFit/>
          </a:bodyPr>
          <a:lstStyle/>
          <a:p>
            <a:pPr marL="0" marR="0">
              <a:lnSpc>
                <a:spcPct val="107000"/>
              </a:lnSpc>
              <a:spcBef>
                <a:spcPts val="0"/>
              </a:spcBef>
              <a:spcAft>
                <a:spcPts val="800"/>
              </a:spcAft>
            </a:pPr>
            <a:r>
              <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James Webb Space Telescope (A. Rivkin)</a:t>
            </a:r>
          </a:p>
          <a:p>
            <a:pPr marL="0" marR="0">
              <a:lnSpc>
                <a:spcPct val="107000"/>
              </a:lnSpc>
              <a:spcBef>
                <a:spcPts val="0"/>
              </a:spcBef>
              <a:spcAft>
                <a:spcPts val="800"/>
              </a:spcAft>
            </a:pPr>
            <a:r>
              <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26 Mar 25- </a:t>
            </a:r>
            <a:r>
              <a:rPr lang="en-US" kern="100" dirty="0">
                <a:solidFill>
                  <a:schemeClr val="bg1"/>
                </a:solidFill>
                <a:latin typeface="Arial" panose="020B0604020202020204" pitchFamily="34" charset="0"/>
                <a:ea typeface="Calibri" panose="020F0502020204030204" pitchFamily="34" charset="0"/>
                <a:cs typeface="Arial" panose="020B0604020202020204" pitchFamily="34" charset="0"/>
              </a:rPr>
              <a:t>Refined Size</a:t>
            </a:r>
          </a:p>
          <a:p>
            <a:pPr marL="0" marR="0">
              <a:lnSpc>
                <a:spcPct val="107000"/>
              </a:lnSpc>
              <a:spcBef>
                <a:spcPts val="0"/>
              </a:spcBef>
              <a:spcAft>
                <a:spcPts val="800"/>
              </a:spcAft>
            </a:pPr>
            <a:r>
              <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Further observations 11 May 25 (~29 </a:t>
            </a:r>
            <a:r>
              <a:rPr lang="en-US" sz="18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VMag</a:t>
            </a:r>
            <a:r>
              <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NIRcam</a:t>
            </a:r>
            <a:r>
              <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worked but MIRI again aborted due to guide-star issues.</a:t>
            </a:r>
          </a:p>
          <a:p>
            <a:pPr marL="0" marR="0">
              <a:lnSpc>
                <a:spcPct val="107000"/>
              </a:lnSpc>
              <a:spcBef>
                <a:spcPts val="0"/>
              </a:spcBef>
              <a:spcAft>
                <a:spcPts val="800"/>
              </a:spcAft>
            </a:pPr>
            <a:r>
              <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Moon IP remains elevated</a:t>
            </a:r>
          </a:p>
          <a:p>
            <a:pPr marL="0" marR="0">
              <a:lnSpc>
                <a:spcPct val="107000"/>
              </a:lnSpc>
              <a:spcBef>
                <a:spcPts val="0"/>
              </a:spcBef>
              <a:spcAft>
                <a:spcPts val="800"/>
              </a:spcAft>
            </a:pPr>
            <a:endParaRPr lang="en-US"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6851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1104144"/>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Press: &gt;100 articles, interviews, blogs</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17776" y="1941982"/>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spcAft>
                <a:spcPts val="800"/>
              </a:spcAft>
            </a:pPr>
            <a:r>
              <a:rPr lang="en-US" sz="16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Wikipedia:  </a:t>
            </a:r>
            <a:r>
              <a:rPr lang="en-US" sz="16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https://en.wikipedia.org/wiki/2024_YR4#/media/File:Mmexport1738033309783.jpg</a:t>
            </a:r>
            <a:r>
              <a:rPr lang="en-US" sz="16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6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NASA:  </a:t>
            </a:r>
            <a:r>
              <a:rPr lang="en-US" sz="16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https://blogs.nasa.gov/planetarydefense/2025/01/29/nasa-shares-recently-identified-near-earth-asteroid/</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ESA:  </a:t>
            </a:r>
            <a:r>
              <a:rPr lang="en-GB" sz="16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https://www.esa.int/Space_Safety/Planetary_Defence/ESA_monitoring_near-Earth_asteroid_2024_YR4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Washington Times:  </a:t>
            </a:r>
            <a:r>
              <a:rPr lang="en-US" sz="16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5"/>
              </a:rPr>
              <a:t>Astronomers Keeping an Eye on Asteroid’s Odds of Hitting Earth</a:t>
            </a: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(Robin George Andrews)</a:t>
            </a:r>
          </a:p>
          <a:p>
            <a:pPr>
              <a:lnSpc>
                <a:spcPct val="107000"/>
              </a:lnSpc>
              <a:spcBef>
                <a:spcPts val="0"/>
              </a:spcBef>
              <a:spcAft>
                <a:spcPts val="800"/>
              </a:spcAft>
            </a:pPr>
            <a:r>
              <a:rPr lang="en-US" sz="1600" dirty="0">
                <a:solidFill>
                  <a:schemeClr val="bg1"/>
                </a:solidFill>
                <a:effectLst/>
                <a:latin typeface="Times New Roman" panose="02020603050405020304" pitchFamily="18" charset="0"/>
                <a:ea typeface="Calibri" panose="020F0502020204030204" pitchFamily="34" charset="0"/>
              </a:rPr>
              <a:t>Scientific American:  </a:t>
            </a:r>
            <a:r>
              <a:rPr lang="en-US" sz="1600" u="sng" dirty="0">
                <a:solidFill>
                  <a:srgbClr val="0563C1"/>
                </a:solidFill>
                <a:effectLst/>
                <a:latin typeface="Times New Roman" panose="02020603050405020304" pitchFamily="18" charset="0"/>
                <a:ea typeface="Calibri" panose="020F0502020204030204" pitchFamily="34" charset="0"/>
                <a:hlinkClick r:id="rId6"/>
              </a:rPr>
              <a:t>https://www.scientificamerican.com/article/will-asteroid-2024-yr24-strike-earth-in-2032/</a:t>
            </a:r>
            <a:endParaRPr lang="en-US" sz="1600" u="sng" dirty="0">
              <a:solidFill>
                <a:srgbClr val="0563C1"/>
              </a:solidFill>
              <a:effectLst/>
              <a:latin typeface="Times New Roman" panose="02020603050405020304" pitchFamily="18" charset="0"/>
              <a:ea typeface="Calibri" panose="020F0502020204030204" pitchFamily="34" charset="0"/>
            </a:endParaRPr>
          </a:p>
          <a:p>
            <a:pPr>
              <a:lnSpc>
                <a:spcPct val="107000"/>
              </a:lnSpc>
              <a:spcBef>
                <a:spcPts val="0"/>
              </a:spcBef>
              <a:spcAft>
                <a:spcPts val="800"/>
              </a:spcAft>
            </a:pPr>
            <a:r>
              <a:rPr lang="en-US" sz="1600" dirty="0">
                <a:solidFill>
                  <a:schemeClr val="bg1"/>
                </a:solidFill>
                <a:effectLst/>
                <a:latin typeface="Times New Roman" panose="02020603050405020304" pitchFamily="18" charset="0"/>
                <a:ea typeface="Calibri" panose="020F0502020204030204" pitchFamily="34" charset="0"/>
              </a:rPr>
              <a:t>Maui Now:  </a:t>
            </a:r>
            <a:r>
              <a:rPr lang="en-US" sz="1600" u="sng" dirty="0">
                <a:solidFill>
                  <a:srgbClr val="0563C1"/>
                </a:solidFill>
                <a:effectLst/>
                <a:latin typeface="Times New Roman" panose="02020603050405020304" pitchFamily="18" charset="0"/>
                <a:ea typeface="Calibri" panose="020F0502020204030204" pitchFamily="34" charset="0"/>
                <a:hlinkClick r:id="rId7"/>
              </a:rPr>
              <a:t>Maui Now online story</a:t>
            </a:r>
            <a:endParaRPr lang="en-US" sz="1600" u="sng" dirty="0">
              <a:solidFill>
                <a:srgbClr val="0563C1"/>
              </a:solidFill>
              <a:effectLst/>
              <a:latin typeface="Times New Roman" panose="02020603050405020304" pitchFamily="18" charset="0"/>
              <a:ea typeface="Calibri" panose="020F0502020204030204" pitchFamily="34" charset="0"/>
            </a:endParaRPr>
          </a:p>
          <a:p>
            <a:pPr>
              <a:lnSpc>
                <a:spcPct val="107000"/>
              </a:lnSpc>
              <a:spcBef>
                <a:spcPts val="0"/>
              </a:spcBef>
              <a:spcAft>
                <a:spcPts val="800"/>
              </a:spcAft>
            </a:pPr>
            <a:r>
              <a:rPr lang="en-US" sz="16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NBC:  </a:t>
            </a:r>
            <a:r>
              <a:rPr lang="en-US" sz="16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8"/>
              </a:rPr>
              <a:t>https://www.nbcnews.com/science/space/nasa-says-yes-asteroid-buzzing-2032-hit-earth-rcna191951</a:t>
            </a:r>
            <a:endParaRPr lang="en-US" sz="16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6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Fox News:  </a:t>
            </a:r>
            <a:r>
              <a:rPr lang="en-US" sz="16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9"/>
              </a:rPr>
              <a:t>https://www.foxnews.com/us/odds-massive-asteroid-striking-earth-increase-again-nasa</a:t>
            </a:r>
            <a:endParaRPr lang="en-US" sz="16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6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CNN:  </a:t>
            </a:r>
            <a:r>
              <a:rPr lang="en-US" sz="16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10"/>
              </a:rPr>
              <a:t>https://www.cnn.com/2025/02/19/science/asteroid-2024-yr4-earth-collision-risk/index.html</a:t>
            </a:r>
            <a:endParaRPr lang="en-US" sz="16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6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Space.com:  </a:t>
            </a:r>
            <a:r>
              <a:rPr lang="en-US" sz="16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11"/>
              </a:rPr>
              <a:t>https://www.space.com/asteroid-2024yt4-impact-risk-drop-nasa</a:t>
            </a:r>
            <a:endParaRPr lang="en-US" sz="16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6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NASA:  </a:t>
            </a:r>
            <a:r>
              <a:rPr lang="en-US" sz="16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12"/>
              </a:rPr>
              <a:t>https://blogs.nasa.gov/planetarydefense/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endParaRPr>
          </a:p>
          <a:p>
            <a:pPr>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Andrews)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bg1"/>
                </a:solidFill>
              </a:rPr>
              <a:t>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4705253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86E2D-4971-FD52-967E-DFBD9B9192B9}"/>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F8762B68-AFD5-A92A-ADDE-C805CEB66474}"/>
              </a:ext>
            </a:extLst>
          </p:cNvPr>
          <p:cNvSpPr txBox="1"/>
          <p:nvPr/>
        </p:nvSpPr>
        <p:spPr>
          <a:xfrm>
            <a:off x="-3690989" y="8977525"/>
            <a:ext cx="46921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222"/>
                </a:solidFill>
                <a:effectLst/>
                <a:uLnTx/>
                <a:uFillTx/>
                <a:latin typeface="Helvetica Neue" panose="02000503000000020004" pitchFamily="2" charset="0"/>
                <a:ea typeface="+mn-ea"/>
                <a:cs typeface="+mn-cs"/>
              </a:rPr>
              <a:t>Discovery images of 2024 YR4. Credit: ATLAS</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7">
            <a:extLst>
              <a:ext uri="{FF2B5EF4-FFF2-40B4-BE49-F238E27FC236}">
                <a16:creationId xmlns:a16="http://schemas.microsoft.com/office/drawing/2014/main" id="{7403E8F5-B568-1F5B-C4B2-D9EAAB3E49A1}"/>
              </a:ext>
            </a:extLst>
          </p:cNvPr>
          <p:cNvSpPr txBox="1">
            <a:spLocks/>
          </p:cNvSpPr>
          <p:nvPr/>
        </p:nvSpPr>
        <p:spPr>
          <a:xfrm>
            <a:off x="253225" y="758794"/>
            <a:ext cx="11525118" cy="5321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Asteroid 2024 YR4: Interagency and International Notifications</a:t>
            </a:r>
          </a:p>
        </p:txBody>
      </p:sp>
      <p:sp>
        <p:nvSpPr>
          <p:cNvPr id="7" name="Content Placeholder 2">
            <a:extLst>
              <a:ext uri="{FF2B5EF4-FFF2-40B4-BE49-F238E27FC236}">
                <a16:creationId xmlns:a16="http://schemas.microsoft.com/office/drawing/2014/main" id="{12769776-2158-2B77-61C5-C76DE12F7F6A}"/>
              </a:ext>
            </a:extLst>
          </p:cNvPr>
          <p:cNvSpPr txBox="1">
            <a:spLocks/>
          </p:cNvSpPr>
          <p:nvPr/>
        </p:nvSpPr>
        <p:spPr>
          <a:xfrm>
            <a:off x="253225" y="1362915"/>
            <a:ext cx="5842775" cy="460628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2024 YR4’s impact probability surpassing 1% triggered formal NASA notification to the U.S. interagency, per NASA’s Policy Directive 8740.1</a:t>
            </a:r>
          </a:p>
          <a:p>
            <a:pPr marL="228600" marR="0" lvl="0" indent="-2286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The International Asteroid Warning Network (coordinated by NASA) issued notification to the Space Mission Planning Advisory Group (chaired by ESA) and to the United Nations Office of Outer Space Affairs</a:t>
            </a:r>
          </a:p>
          <a:p>
            <a:pPr marL="228600" marR="0" lvl="0" indent="-2286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2024 YR4 marks the first time these notification policies were implemented</a:t>
            </a:r>
          </a:p>
        </p:txBody>
      </p:sp>
      <p:sp>
        <p:nvSpPr>
          <p:cNvPr id="15" name="TextBox 14">
            <a:extLst>
              <a:ext uri="{FF2B5EF4-FFF2-40B4-BE49-F238E27FC236}">
                <a16:creationId xmlns:a16="http://schemas.microsoft.com/office/drawing/2014/main" id="{46F29F6F-F7B4-5D9A-EDFC-19D0E53ADD27}"/>
              </a:ext>
            </a:extLst>
          </p:cNvPr>
          <p:cNvSpPr txBox="1"/>
          <p:nvPr/>
        </p:nvSpPr>
        <p:spPr>
          <a:xfrm>
            <a:off x="6442423" y="5241638"/>
            <a:ext cx="533592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22222"/>
                </a:solidFill>
                <a:effectLst/>
                <a:uLnTx/>
                <a:uFillTx/>
                <a:latin typeface="Helvetica Neue" panose="02000503000000020004" pitchFamily="2" charset="0"/>
                <a:ea typeface="+mn-ea"/>
                <a:cs typeface="+mn-cs"/>
              </a:rPr>
              <a:t>Header of Initial IAWN Notification</a:t>
            </a:r>
            <a:br>
              <a:rPr kumimoji="0" lang="en-US" sz="1300" b="0" i="0" u="none" strike="noStrike" kern="1200" cap="none" spc="0" normalizeH="0" baseline="0" noProof="0">
                <a:ln>
                  <a:noFill/>
                </a:ln>
                <a:solidFill>
                  <a:srgbClr val="222222"/>
                </a:solidFill>
                <a:effectLst/>
                <a:uLnTx/>
                <a:uFillTx/>
                <a:latin typeface="Helvetica Neue" panose="02000503000000020004" pitchFamily="2" charset="0"/>
                <a:ea typeface="+mn-ea"/>
                <a:cs typeface="+mn-cs"/>
              </a:rPr>
            </a:br>
            <a:r>
              <a:rPr kumimoji="0" lang="en-US" sz="1300" b="0" i="0" u="none" strike="noStrike" kern="1200" cap="none" spc="0" normalizeH="0" baseline="0" noProof="0">
                <a:ln>
                  <a:noFill/>
                </a:ln>
                <a:solidFill>
                  <a:srgbClr val="222222"/>
                </a:solidFill>
                <a:effectLst/>
                <a:uLnTx/>
                <a:uFillTx/>
                <a:latin typeface="Helvetica Neue" panose="02000503000000020004" pitchFamily="2" charset="0"/>
                <a:ea typeface="+mn-ea"/>
                <a:cs typeface="+mn-cs"/>
              </a:rPr>
              <a:t>Credit: </a:t>
            </a:r>
            <a:r>
              <a:rPr kumimoji="0" lang="en-US" sz="1300" b="0" i="0" u="none" strike="noStrike" kern="1200" cap="none" spc="0" normalizeH="0" baseline="0" noProof="0">
                <a:ln>
                  <a:noFill/>
                </a:ln>
                <a:solidFill>
                  <a:srgbClr val="222222"/>
                </a:solidFill>
                <a:effectLst/>
                <a:uLnTx/>
                <a:uFillTx/>
                <a:latin typeface="Helvetica Neue" panose="02000503000000020004" pitchFamily="2" charset="0"/>
                <a:ea typeface="+mn-ea"/>
                <a:cs typeface="+mn-cs"/>
                <a:hlinkClick r:id="rId3"/>
              </a:rPr>
              <a:t>https://iawn.net/</a:t>
            </a:r>
            <a:r>
              <a:rPr kumimoji="0" lang="en-US" sz="1300" b="0" i="0" u="none" strike="noStrike" kern="1200" cap="none" spc="0" normalizeH="0" baseline="0" noProof="0">
                <a:ln>
                  <a:noFill/>
                </a:ln>
                <a:solidFill>
                  <a:srgbClr val="222222"/>
                </a:solidFill>
                <a:effectLst/>
                <a:uLnTx/>
                <a:uFillTx/>
                <a:latin typeface="Helvetica Neue" panose="02000503000000020004" pitchFamily="2" charset="0"/>
                <a:ea typeface="+mn-ea"/>
                <a:cs typeface="+mn-cs"/>
              </a:rPr>
              <a:t> </a:t>
            </a:r>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Slide Number Placeholder 3">
            <a:extLst>
              <a:ext uri="{FF2B5EF4-FFF2-40B4-BE49-F238E27FC236}">
                <a16:creationId xmlns:a16="http://schemas.microsoft.com/office/drawing/2014/main" id="{1CFD7809-15EB-AB48-6200-0BADD41352CB}"/>
              </a:ext>
            </a:extLst>
          </p:cNvPr>
          <p:cNvSpPr txBox="1">
            <a:spLocks/>
          </p:cNvSpPr>
          <p:nvPr/>
        </p:nvSpPr>
        <p:spPr>
          <a:xfrm>
            <a:off x="9253726" y="6422339"/>
            <a:ext cx="2743200"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3F09CD0-D34E-FBE6-0EFC-E9BCA9D5ACFD}"/>
              </a:ext>
            </a:extLst>
          </p:cNvPr>
          <p:cNvPicPr>
            <a:picLocks noChangeAspect="1"/>
          </p:cNvPicPr>
          <p:nvPr/>
        </p:nvPicPr>
        <p:blipFill>
          <a:blip r:embed="rId4"/>
          <a:stretch>
            <a:fillRect/>
          </a:stretch>
        </p:blipFill>
        <p:spPr>
          <a:xfrm>
            <a:off x="6442423" y="1470705"/>
            <a:ext cx="5335920" cy="3591139"/>
          </a:xfrm>
          <a:prstGeom prst="rect">
            <a:avLst/>
          </a:prstGeom>
          <a:ln w="12700">
            <a:solidFill>
              <a:schemeClr val="tx1"/>
            </a:solidFill>
          </a:ln>
        </p:spPr>
      </p:pic>
    </p:spTree>
    <p:extLst>
      <p:ext uri="{BB962C8B-B14F-4D97-AF65-F5344CB8AC3E}">
        <p14:creationId xmlns:p14="http://schemas.microsoft.com/office/powerpoint/2010/main" val="244866671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1104144"/>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Confirmation- 27 Dec 24</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60120" y="2058133"/>
            <a:ext cx="10903931"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ATLAS notification automatically listed on the MPC’s</a:t>
            </a:r>
          </a:p>
          <a:p>
            <a:r>
              <a:rPr lang="en-US" dirty="0">
                <a:solidFill>
                  <a:schemeClr val="bg1"/>
                </a:solidFill>
              </a:rPr>
              <a:t>     NEO Confirmation Page (NEOCP), triggering confirmation observations</a:t>
            </a:r>
          </a:p>
          <a:p>
            <a:r>
              <a:rPr lang="en-US" dirty="0">
                <a:solidFill>
                  <a:schemeClr val="bg1"/>
                </a:solidFill>
              </a:rPr>
              <a:t>Confirmation posted in a </a:t>
            </a:r>
            <a:r>
              <a:rPr lang="en-US" dirty="0">
                <a:solidFill>
                  <a:schemeClr val="bg1"/>
                </a:solidFill>
                <a:hlinkClick r:id="rId2"/>
              </a:rPr>
              <a:t>Minor Planet Electronic Circular (MPEC</a:t>
            </a:r>
            <a:r>
              <a:rPr lang="en-US" dirty="0">
                <a:solidFill>
                  <a:schemeClr val="bg1"/>
                </a:solidFill>
              </a:rPr>
              <a:t>):  </a:t>
            </a:r>
          </a:p>
          <a:p>
            <a:pPr marL="285750" indent="-285750">
              <a:buFont typeface="Arial" panose="020B0604020202020204" pitchFamily="34" charset="0"/>
              <a:buChar char="•"/>
            </a:pPr>
            <a:r>
              <a:rPr lang="en-US" dirty="0">
                <a:solidFill>
                  <a:schemeClr val="bg1"/>
                </a:solidFill>
              </a:rPr>
              <a:t>26 Dec 2024 precovery from .7 m Catalina Sky Survey (CSS) Schmidt telescope (703), Mt Bigelow, AZ </a:t>
            </a:r>
          </a:p>
          <a:p>
            <a:pPr marL="285750" indent="-285750">
              <a:buFont typeface="Arial" panose="020B0604020202020204" pitchFamily="34" charset="0"/>
              <a:buChar char="•"/>
            </a:pPr>
            <a:r>
              <a:rPr lang="en-US" dirty="0">
                <a:solidFill>
                  <a:schemeClr val="bg1"/>
                </a:solidFill>
              </a:rPr>
              <a:t>1.0 m </a:t>
            </a:r>
            <a:r>
              <a:rPr lang="en-US" dirty="0">
                <a:solidFill>
                  <a:schemeClr val="bg1"/>
                </a:solidFill>
                <a:hlinkClick r:id="rId3"/>
              </a:rPr>
              <a:t>CSS Steward </a:t>
            </a:r>
            <a:r>
              <a:rPr lang="en-US" dirty="0">
                <a:solidFill>
                  <a:schemeClr val="bg1"/>
                </a:solidFill>
              </a:rPr>
              <a:t>Observatory (I52), Mt Lemmon, AZ </a:t>
            </a:r>
          </a:p>
          <a:p>
            <a:pPr marL="285750" indent="-285750">
              <a:buFont typeface="Arial" panose="020B0604020202020204" pitchFamily="34" charset="0"/>
              <a:buChar char="•"/>
            </a:pPr>
            <a:r>
              <a:rPr lang="en-US" dirty="0">
                <a:solidFill>
                  <a:schemeClr val="bg1"/>
                </a:solidFill>
              </a:rPr>
              <a:t>.3 m </a:t>
            </a:r>
            <a:r>
              <a:rPr lang="en-US" dirty="0">
                <a:solidFill>
                  <a:schemeClr val="bg1"/>
                </a:solidFill>
                <a:hlinkClick r:id="rId4"/>
              </a:rPr>
              <a:t>iTelescope Observatory</a:t>
            </a:r>
            <a:r>
              <a:rPr lang="en-US" dirty="0">
                <a:solidFill>
                  <a:schemeClr val="bg1"/>
                </a:solidFill>
              </a:rPr>
              <a:t> (Q62), Siding Spring, AU</a:t>
            </a:r>
          </a:p>
          <a:p>
            <a:pPr marL="285750" indent="-285750">
              <a:buFont typeface="Arial" panose="020B0604020202020204" pitchFamily="34" charset="0"/>
              <a:buChar char="•"/>
            </a:pPr>
            <a:r>
              <a:rPr lang="en-US" dirty="0">
                <a:solidFill>
                  <a:schemeClr val="bg1"/>
                </a:solidFill>
              </a:rPr>
              <a:t>.26 m reflector (amateur observer) Y. Ikari (900), Moriyama Japan</a:t>
            </a:r>
          </a:p>
          <a:p>
            <a:endParaRPr lang="en-US" dirty="0">
              <a:solidFill>
                <a:schemeClr val="bg1"/>
              </a:solidFill>
            </a:endParaRPr>
          </a:p>
          <a:p>
            <a:r>
              <a:rPr lang="en-US" dirty="0">
                <a:solidFill>
                  <a:schemeClr val="bg1"/>
                </a:solidFill>
              </a:rPr>
              <a:t>Confirmation fully automated through the NEO Confirmation Page Automated </a:t>
            </a:r>
          </a:p>
          <a:p>
            <a:r>
              <a:rPr lang="en-US" dirty="0">
                <a:solidFill>
                  <a:schemeClr val="bg1"/>
                </a:solidFill>
              </a:rPr>
              <a:t>Processing (NAP) system.</a:t>
            </a:r>
          </a:p>
          <a:p>
            <a:endParaRPr lang="en-US" dirty="0">
              <a:solidFill>
                <a:schemeClr val="bg1"/>
              </a:solidFill>
            </a:endParaRPr>
          </a:p>
          <a:p>
            <a:endParaRPr lang="en-US" dirty="0">
              <a:solidFill>
                <a:schemeClr val="bg1"/>
              </a:solidFill>
            </a:endParaRPr>
          </a:p>
        </p:txBody>
      </p:sp>
      <p:sp>
        <p:nvSpPr>
          <p:cNvPr id="7" name="TextBox 6">
            <a:extLst>
              <a:ext uri="{FF2B5EF4-FFF2-40B4-BE49-F238E27FC236}">
                <a16:creationId xmlns:a16="http://schemas.microsoft.com/office/drawing/2014/main" id="{C57E1E79-AD68-7CE5-5926-1ACC8E2C5B9D}"/>
              </a:ext>
            </a:extLst>
          </p:cNvPr>
          <p:cNvSpPr txBox="1"/>
          <p:nvPr/>
        </p:nvSpPr>
        <p:spPr>
          <a:xfrm>
            <a:off x="9712824" y="2571820"/>
            <a:ext cx="1904213" cy="338554"/>
          </a:xfrm>
          <a:prstGeom prst="rect">
            <a:avLst/>
          </a:prstGeom>
          <a:noFill/>
        </p:spPr>
        <p:txBody>
          <a:bodyPr wrap="square">
            <a:spAutoFit/>
          </a:bodyPr>
          <a:lstStyle/>
          <a:p>
            <a:r>
              <a:rPr lang="en-US" sz="1600" dirty="0">
                <a:solidFill>
                  <a:schemeClr val="bg1"/>
                </a:solidFill>
                <a:hlinkClick r:id="rId3"/>
              </a:rPr>
              <a:t>Schmidt Telescope</a:t>
            </a:r>
            <a:endParaRPr lang="en-US" sz="1600" dirty="0">
              <a:solidFill>
                <a:schemeClr val="bg1"/>
              </a:solidFill>
            </a:endParaRPr>
          </a:p>
        </p:txBody>
      </p:sp>
      <p:pic>
        <p:nvPicPr>
          <p:cNvPr id="9" name="Picture 8" descr="Graphical user interface, website&#10;&#10;AI-generated content may be incorrect.">
            <a:extLst>
              <a:ext uri="{FF2B5EF4-FFF2-40B4-BE49-F238E27FC236}">
                <a16:creationId xmlns:a16="http://schemas.microsoft.com/office/drawing/2014/main" id="{AE80C063-ED18-45B1-CB1A-D93C0CE7371C}"/>
              </a:ext>
            </a:extLst>
          </p:cNvPr>
          <p:cNvPicPr>
            <a:picLocks noChangeAspect="1"/>
          </p:cNvPicPr>
          <p:nvPr/>
        </p:nvPicPr>
        <p:blipFill rotWithShape="1">
          <a:blip r:embed="rId5"/>
          <a:srcRect l="65915"/>
          <a:stretch/>
        </p:blipFill>
        <p:spPr>
          <a:xfrm>
            <a:off x="9635611" y="3632238"/>
            <a:ext cx="1981426" cy="2879866"/>
          </a:xfrm>
          <a:prstGeom prst="rect">
            <a:avLst/>
          </a:prstGeom>
        </p:spPr>
      </p:pic>
      <p:sp>
        <p:nvSpPr>
          <p:cNvPr id="11" name="TextBox 10">
            <a:extLst>
              <a:ext uri="{FF2B5EF4-FFF2-40B4-BE49-F238E27FC236}">
                <a16:creationId xmlns:a16="http://schemas.microsoft.com/office/drawing/2014/main" id="{08697DAE-F618-E585-9C1D-E89A6B9760C5}"/>
              </a:ext>
            </a:extLst>
          </p:cNvPr>
          <p:cNvSpPr txBox="1"/>
          <p:nvPr/>
        </p:nvSpPr>
        <p:spPr>
          <a:xfrm>
            <a:off x="9885220" y="6502961"/>
            <a:ext cx="2306780" cy="261610"/>
          </a:xfrm>
          <a:prstGeom prst="rect">
            <a:avLst/>
          </a:prstGeom>
          <a:noFill/>
        </p:spPr>
        <p:txBody>
          <a:bodyPr wrap="square">
            <a:spAutoFit/>
          </a:bodyPr>
          <a:lstStyle/>
          <a:p>
            <a:r>
              <a:rPr lang="en-US" sz="1100" dirty="0">
                <a:solidFill>
                  <a:schemeClr val="bg1"/>
                </a:solidFill>
              </a:rPr>
              <a:t>CSS Steward Observatory</a:t>
            </a:r>
          </a:p>
        </p:txBody>
      </p:sp>
      <p:pic>
        <p:nvPicPr>
          <p:cNvPr id="13" name="Picture 12" descr="A picture containing telescope&#10;&#10;AI-generated content may be incorrect.">
            <a:extLst>
              <a:ext uri="{FF2B5EF4-FFF2-40B4-BE49-F238E27FC236}">
                <a16:creationId xmlns:a16="http://schemas.microsoft.com/office/drawing/2014/main" id="{3071B5D5-C454-DD02-69C6-1CAC0D535648}"/>
              </a:ext>
            </a:extLst>
          </p:cNvPr>
          <p:cNvPicPr>
            <a:picLocks noChangeAspect="1"/>
          </p:cNvPicPr>
          <p:nvPr/>
        </p:nvPicPr>
        <p:blipFill>
          <a:blip r:embed="rId6"/>
          <a:stretch>
            <a:fillRect/>
          </a:stretch>
        </p:blipFill>
        <p:spPr>
          <a:xfrm>
            <a:off x="8511230" y="730633"/>
            <a:ext cx="3607896" cy="1769009"/>
          </a:xfrm>
          <a:prstGeom prst="rect">
            <a:avLst/>
          </a:prstGeom>
        </p:spPr>
      </p:pic>
    </p:spTree>
    <p:extLst>
      <p:ext uri="{BB962C8B-B14F-4D97-AF65-F5344CB8AC3E}">
        <p14:creationId xmlns:p14="http://schemas.microsoft.com/office/powerpoint/2010/main" val="88718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1104144"/>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Contributors</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60120" y="1924619"/>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Over 36 SMEs from across the Planetary Defense community, including but not limited to:</a:t>
            </a:r>
          </a:p>
          <a:p>
            <a:r>
              <a:rPr lang="en-US" dirty="0">
                <a:solidFill>
                  <a:schemeClr val="bg1"/>
                </a:solidFill>
              </a:rPr>
              <a:t>Dr. James “Gerbs” Bauer, Small Bodies Node</a:t>
            </a:r>
          </a:p>
          <a:p>
            <a:r>
              <a:rPr lang="en-US" dirty="0">
                <a:solidFill>
                  <a:schemeClr val="bg1"/>
                </a:solidFill>
              </a:rPr>
              <a:t>Dr. Maxime Devogele, ESA/NEOCC</a:t>
            </a:r>
          </a:p>
          <a:p>
            <a:r>
              <a:rPr lang="en-US" dirty="0">
                <a:solidFill>
                  <a:schemeClr val="bg1"/>
                </a:solidFill>
              </a:rPr>
              <a:t>Dr. Davide Farnocchia and Dr. Ryan Park (JPL/CNEOS)</a:t>
            </a:r>
          </a:p>
          <a:p>
            <a:r>
              <a:rPr lang="en-US" dirty="0">
                <a:solidFill>
                  <a:schemeClr val="bg1"/>
                </a:solidFill>
              </a:rPr>
              <a:t>Dr. Kelly Fast, Lindley Johnson, Joshua Handel, Adelle Heible</a:t>
            </a:r>
          </a:p>
          <a:p>
            <a:r>
              <a:rPr lang="it-IT" dirty="0">
                <a:solidFill>
                  <a:schemeClr val="bg1"/>
                </a:solidFill>
              </a:rPr>
              <a:t>Dr. Marco Micheli, ESA/NEOCC</a:t>
            </a:r>
          </a:p>
          <a:p>
            <a:r>
              <a:rPr lang="it-IT" dirty="0">
                <a:solidFill>
                  <a:schemeClr val="bg1"/>
                </a:solidFill>
              </a:rPr>
              <a:t>Dr. Matthew Payne, Dr. Frederica Spoto, and Dr. Peter Veres, MPC</a:t>
            </a:r>
          </a:p>
          <a:p>
            <a:r>
              <a:rPr lang="en-US" dirty="0">
                <a:solidFill>
                  <a:schemeClr val="bg1"/>
                </a:solidFill>
              </a:rPr>
              <a:t>Dr. Petr Pravec, Czech Republic Academy of Sciences</a:t>
            </a:r>
            <a:endParaRPr lang="it-IT" dirty="0">
              <a:solidFill>
                <a:schemeClr val="bg1"/>
              </a:solidFill>
            </a:endParaRPr>
          </a:p>
          <a:p>
            <a:r>
              <a:rPr lang="en-US" dirty="0">
                <a:solidFill>
                  <a:schemeClr val="bg1"/>
                </a:solidFill>
              </a:rPr>
              <a:t>Dr. Andy Rivkin JHU/APL</a:t>
            </a:r>
          </a:p>
          <a:p>
            <a:r>
              <a:rPr lang="en-US" dirty="0">
                <a:solidFill>
                  <a:schemeClr val="bg1"/>
                </a:solidFill>
              </a:rPr>
              <a:t>Dr. Brent Barbee (GSFC), Dr. </a:t>
            </a:r>
            <a:r>
              <a:rPr lang="en-US" dirty="0" err="1">
                <a:solidFill>
                  <a:schemeClr val="bg1"/>
                </a:solidFill>
              </a:rPr>
              <a:t>Lorien</a:t>
            </a:r>
            <a:r>
              <a:rPr lang="en-US" dirty="0">
                <a:solidFill>
                  <a:schemeClr val="bg1"/>
                </a:solidFill>
              </a:rPr>
              <a:t> Wheeler and Dr. Jessie Dotson (ATAP)</a:t>
            </a:r>
          </a:p>
          <a:p>
            <a:r>
              <a:rPr lang="en-US" dirty="0">
                <a:solidFill>
                  <a:schemeClr val="bg1"/>
                </a:solidFill>
              </a:rPr>
              <a:t>Modelers, Astronomers, policy makers, more.</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1887826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2EF8B-4902-8DE8-CD14-EEB6542BB0F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348C40-84C8-432E-30D4-0E3023A57EDF}"/>
              </a:ext>
            </a:extLst>
          </p:cNvPr>
          <p:cNvSpPr>
            <a:spLocks noGrp="1"/>
          </p:cNvSpPr>
          <p:nvPr>
            <p:ph type="sldNum" sz="quarter" idx="12"/>
          </p:nvPr>
        </p:nvSpPr>
        <p:spPr>
          <a:xfrm>
            <a:off x="9253726" y="5734081"/>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CF437421-EDB8-291A-0BAB-5E77232EA1A0}"/>
              </a:ext>
            </a:extLst>
          </p:cNvPr>
          <p:cNvSpPr txBox="1">
            <a:spLocks/>
          </p:cNvSpPr>
          <p:nvPr/>
        </p:nvSpPr>
        <p:spPr>
          <a:xfrm>
            <a:off x="253225" y="1200828"/>
            <a:ext cx="11525118" cy="460628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Slide Number Placeholder 3">
            <a:extLst>
              <a:ext uri="{FF2B5EF4-FFF2-40B4-BE49-F238E27FC236}">
                <a16:creationId xmlns:a16="http://schemas.microsoft.com/office/drawing/2014/main" id="{AF652B25-D7C7-1678-B2CF-8C268ECA7F8F}"/>
              </a:ext>
            </a:extLst>
          </p:cNvPr>
          <p:cNvSpPr txBox="1">
            <a:spLocks/>
          </p:cNvSpPr>
          <p:nvPr/>
        </p:nvSpPr>
        <p:spPr>
          <a:xfrm>
            <a:off x="9253726" y="6422339"/>
            <a:ext cx="2743200"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chart, application&#10;&#10;AI-generated content may be incorrect.">
            <a:extLst>
              <a:ext uri="{FF2B5EF4-FFF2-40B4-BE49-F238E27FC236}">
                <a16:creationId xmlns:a16="http://schemas.microsoft.com/office/drawing/2014/main" id="{956642EC-15F2-D5E9-69AC-0CB8B84538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53835B7-1637-6FA2-77EA-F34D675A70BF}"/>
              </a:ext>
            </a:extLst>
          </p:cNvPr>
          <p:cNvSpPr txBox="1"/>
          <p:nvPr/>
        </p:nvSpPr>
        <p:spPr>
          <a:xfrm>
            <a:off x="3166960" y="5495366"/>
            <a:ext cx="2891689" cy="307777"/>
          </a:xfrm>
          <a:prstGeom prst="rect">
            <a:avLst/>
          </a:prstGeom>
          <a:noFill/>
        </p:spPr>
        <p:txBody>
          <a:bodyPr wrap="none" rtlCol="0">
            <a:spAutoFit/>
          </a:bodyPr>
          <a:lstStyle/>
          <a:p>
            <a:r>
              <a:rPr lang="en-US" sz="1400" dirty="0"/>
              <a:t>and D. </a:t>
            </a:r>
            <a:r>
              <a:rPr lang="en-US" sz="1400" dirty="0" err="1"/>
              <a:t>Farnocchia</a:t>
            </a:r>
            <a:r>
              <a:rPr lang="en-US" sz="1400" dirty="0"/>
              <a:t> (NASA/JPL/CNEOS)</a:t>
            </a:r>
          </a:p>
        </p:txBody>
      </p:sp>
    </p:spTree>
    <p:extLst>
      <p:ext uri="{BB962C8B-B14F-4D97-AF65-F5344CB8AC3E}">
        <p14:creationId xmlns:p14="http://schemas.microsoft.com/office/powerpoint/2010/main" val="25435431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1104144"/>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Overview of 2024 YR4 Campaign</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60120" y="1874864"/>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solidFill>
                  <a:schemeClr val="bg1"/>
                </a:solidFill>
              </a:rPr>
              <a:t>27 Dec 2024 Discovery and Confirmation </a:t>
            </a:r>
          </a:p>
          <a:p>
            <a:pPr marL="285750" indent="-285750">
              <a:buFont typeface="Arial" panose="020B0604020202020204" pitchFamily="34" charset="0"/>
              <a:buChar char="•"/>
            </a:pPr>
            <a:r>
              <a:rPr lang="en-US" sz="1600" dirty="0">
                <a:solidFill>
                  <a:schemeClr val="bg1"/>
                </a:solidFill>
              </a:rPr>
              <a:t>29 Dec 2024 Torino Scale 1</a:t>
            </a:r>
          </a:p>
          <a:p>
            <a:pPr marL="285750" indent="-285750">
              <a:buFont typeface="Arial" panose="020B0604020202020204" pitchFamily="34" charset="0"/>
              <a:buChar char="•"/>
            </a:pPr>
            <a:r>
              <a:rPr lang="en-US" sz="1600" dirty="0">
                <a:solidFill>
                  <a:schemeClr val="bg1"/>
                </a:solidFill>
              </a:rPr>
              <a:t>Follow-up observations - astrometry and physical characterization- progressively larger telescopes (see additional slides)</a:t>
            </a:r>
          </a:p>
          <a:p>
            <a:pPr marL="285750" indent="-285750">
              <a:buFont typeface="Arial" panose="020B0604020202020204" pitchFamily="34" charset="0"/>
              <a:buChar char="•"/>
            </a:pPr>
            <a:r>
              <a:rPr lang="en-US" sz="1600" dirty="0">
                <a:solidFill>
                  <a:schemeClr val="bg1"/>
                </a:solidFill>
              </a:rPr>
              <a:t>27 Jan 2025 Torino 3 (IP &gt; 1%, 50 m+ estimate)</a:t>
            </a:r>
          </a:p>
          <a:p>
            <a:pPr marL="285750" indent="-285750">
              <a:buFont typeface="Arial" panose="020B0604020202020204" pitchFamily="34" charset="0"/>
              <a:buChar char="•"/>
            </a:pPr>
            <a:r>
              <a:rPr lang="en-US" sz="1600" dirty="0">
                <a:solidFill>
                  <a:schemeClr val="bg1"/>
                </a:solidFill>
              </a:rPr>
              <a:t>28/29 Jan 2025 Interagency and IAWN Notifications</a:t>
            </a:r>
          </a:p>
          <a:p>
            <a:pPr marL="285750" indent="-285750">
              <a:buFont typeface="Arial" panose="020B0604020202020204" pitchFamily="34" charset="0"/>
              <a:buChar char="•"/>
            </a:pPr>
            <a:r>
              <a:rPr lang="en-US" sz="1600" dirty="0">
                <a:solidFill>
                  <a:schemeClr val="bg1"/>
                </a:solidFill>
              </a:rPr>
              <a:t>4 Feb 2025 20</a:t>
            </a:r>
            <a:r>
              <a:rPr lang="en-US" sz="1600" baseline="30000" dirty="0">
                <a:solidFill>
                  <a:schemeClr val="bg1"/>
                </a:solidFill>
              </a:rPr>
              <a:t>th</a:t>
            </a:r>
            <a:r>
              <a:rPr lang="en-US" sz="1600" dirty="0">
                <a:solidFill>
                  <a:schemeClr val="bg1"/>
                </a:solidFill>
              </a:rPr>
              <a:t> Meeting of IAWN Steering Committee</a:t>
            </a:r>
          </a:p>
          <a:p>
            <a:pPr marL="285750" indent="-285750">
              <a:buFont typeface="Arial" panose="020B0604020202020204" pitchFamily="34" charset="0"/>
              <a:buChar char="•"/>
            </a:pPr>
            <a:r>
              <a:rPr lang="en-US" sz="1600" dirty="0">
                <a:solidFill>
                  <a:schemeClr val="bg1"/>
                </a:solidFill>
              </a:rPr>
              <a:t>18 Feb 2025 Earth IP peaked (3.1%)</a:t>
            </a:r>
          </a:p>
          <a:p>
            <a:pPr marL="285750" indent="-285750">
              <a:buFont typeface="Arial" panose="020B0604020202020204" pitchFamily="34" charset="0"/>
              <a:buChar char="•"/>
            </a:pPr>
            <a:r>
              <a:rPr lang="en-US" sz="1600" dirty="0">
                <a:solidFill>
                  <a:schemeClr val="bg1"/>
                </a:solidFill>
              </a:rPr>
              <a:t>20 Feb 2025 IP dropped below 1%</a:t>
            </a:r>
          </a:p>
          <a:p>
            <a:pPr marL="285750" indent="-285750">
              <a:buFont typeface="Arial" panose="020B0604020202020204" pitchFamily="34" charset="0"/>
              <a:buChar char="•"/>
            </a:pPr>
            <a:r>
              <a:rPr lang="en-US" sz="1600" dirty="0">
                <a:solidFill>
                  <a:schemeClr val="bg1"/>
                </a:solidFill>
              </a:rPr>
              <a:t>24 Feb– IP .004% and dropping; follow-up notifications giving All Clear</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4" name="Picture 3" descr="Chart&#10;&#10;AI-generated content may be incorrect.">
            <a:extLst>
              <a:ext uri="{FF2B5EF4-FFF2-40B4-BE49-F238E27FC236}">
                <a16:creationId xmlns:a16="http://schemas.microsoft.com/office/drawing/2014/main" id="{FCE12872-02D1-5D3A-EC5D-988DCBC17B67}"/>
              </a:ext>
            </a:extLst>
          </p:cNvPr>
          <p:cNvPicPr>
            <a:picLocks noChangeAspect="1"/>
          </p:cNvPicPr>
          <p:nvPr/>
        </p:nvPicPr>
        <p:blipFill>
          <a:blip r:embed="rId3"/>
          <a:stretch>
            <a:fillRect/>
          </a:stretch>
        </p:blipFill>
        <p:spPr>
          <a:xfrm>
            <a:off x="7872585" y="3206132"/>
            <a:ext cx="4319415" cy="2986729"/>
          </a:xfrm>
          <a:prstGeom prst="rect">
            <a:avLst/>
          </a:prstGeom>
        </p:spPr>
      </p:pic>
    </p:spTree>
    <p:extLst>
      <p:ext uri="{BB962C8B-B14F-4D97-AF65-F5344CB8AC3E}">
        <p14:creationId xmlns:p14="http://schemas.microsoft.com/office/powerpoint/2010/main" val="204371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1104144"/>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Key notes</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06201" y="2034579"/>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chemeClr val="bg1"/>
                </a:solidFill>
              </a:rPr>
              <a:t>2024 YR 4- for almost 2 months, most apparent near-term risk since 2004 discovery of Apophis</a:t>
            </a:r>
          </a:p>
          <a:p>
            <a:pPr marL="285750" indent="-285750">
              <a:buFont typeface="Arial" panose="020B0604020202020204" pitchFamily="34" charset="0"/>
              <a:buChar char="•"/>
            </a:pPr>
            <a:r>
              <a:rPr lang="en-US" dirty="0">
                <a:solidFill>
                  <a:schemeClr val="bg1"/>
                </a:solidFill>
              </a:rPr>
              <a:t>Astrometric Campaign required little initiation; occurred due to in-place global architecture, highly trained and experienced personnel throughout PD community.</a:t>
            </a:r>
          </a:p>
          <a:p>
            <a:pPr marL="285750" indent="-285750">
              <a:buFont typeface="Arial" panose="020B0604020202020204" pitchFamily="34" charset="0"/>
              <a:buChar char="•"/>
            </a:pPr>
            <a:r>
              <a:rPr lang="en-US" dirty="0">
                <a:solidFill>
                  <a:schemeClr val="bg1"/>
                </a:solidFill>
              </a:rPr>
              <a:t>Progression of observations, orbital calculations, notifications: Torino 0 to 3 to 0 in this apparition</a:t>
            </a:r>
          </a:p>
          <a:p>
            <a:pPr marL="285750" indent="-285750">
              <a:buFont typeface="Arial" panose="020B0604020202020204" pitchFamily="34" charset="0"/>
              <a:buChar char="•"/>
            </a:pPr>
            <a:r>
              <a:rPr lang="en-US" dirty="0">
                <a:solidFill>
                  <a:schemeClr val="bg1"/>
                </a:solidFill>
              </a:rPr>
              <a:t>Physical characterization- areas for growth, although redundancy of assets fulfilled most needs</a:t>
            </a:r>
          </a:p>
          <a:p>
            <a:pPr marL="285750" indent="-285750">
              <a:buFont typeface="Arial" panose="020B0604020202020204" pitchFamily="34" charset="0"/>
              <a:buChar char="•"/>
            </a:pPr>
            <a:r>
              <a:rPr lang="en-US" dirty="0">
                <a:solidFill>
                  <a:schemeClr val="bg1"/>
                </a:solidFill>
              </a:rPr>
              <a:t>Coordination and communication largely successful, with improvements for future Torino scale events</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lang="en-US" dirty="0">
              <a:solidFill>
                <a:prstClr val="white"/>
              </a:solidFill>
              <a:latin typeface="Helvetica Neue"/>
              <a:cs typeface="Arial"/>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solidFill>
                  <a:prstClr val="white"/>
                </a:solidFill>
                <a:latin typeface="Helvetica Neue"/>
                <a:cs typeface="Arial"/>
              </a:rPr>
              <a:t>More information can be found NASA’s Technical Reports Server: “Lessons Learned from the Near-Earth Asteroid 2024 YR4 and the International Coordination that Retired the 2032 Earth Impact Risk”</a:t>
            </a:r>
            <a:endParaRPr kumimoji="0" lang="en-US" sz="1800" b="0" i="0" u="none" strike="noStrike" kern="1200" cap="none" spc="0" normalizeH="0" baseline="0" noProof="0" dirty="0">
              <a:ln>
                <a:noFill/>
              </a:ln>
              <a:solidFill>
                <a:prstClr val="white"/>
              </a:solidFill>
              <a:effectLst/>
              <a:uLnTx/>
              <a:uFillTx/>
              <a:latin typeface="Helvetica Neue"/>
              <a:ea typeface="+mn-ea"/>
              <a:cs typeface="Arial"/>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b="0" i="0" u="sng" dirty="0">
                <a:solidFill>
                  <a:srgbClr val="467886"/>
                </a:solidFill>
                <a:effectLst/>
                <a:latin typeface="Aptos" panose="020B0004020202020204" pitchFamily="34" charset="0"/>
                <a:hlinkClick r:id="rId2"/>
              </a:rPr>
              <a:t>https://ntrs.nasa.gov/citations/20250006886</a:t>
            </a:r>
            <a:endParaRPr lang="en-US" b="0" i="0" u="sng" dirty="0">
              <a:solidFill>
                <a:srgbClr val="467886"/>
              </a:solidFill>
              <a:effectLst/>
              <a:latin typeface="Aptos" panose="020B0004020202020204" pitchFamily="34" charset="0"/>
            </a:endParaRPr>
          </a:p>
          <a:p>
            <a:pPr marL="285750" indent="-285750">
              <a:buFont typeface="Arial" panose="020B0604020202020204" pitchFamily="34" charset="0"/>
              <a:buChar char="•"/>
            </a:pPr>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57731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1104144"/>
            <a:ext cx="11036806"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Lessons Learned- Inconvenient Asteroid Timing</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00414" y="1959343"/>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25 Dec 24- 7 Jan 25 holiday period</a:t>
            </a:r>
          </a:p>
          <a:p>
            <a:r>
              <a:rPr lang="en-US" dirty="0">
                <a:solidFill>
                  <a:schemeClr val="bg1"/>
                </a:solidFill>
              </a:rPr>
              <a:t>	- Closest approach Christmas day, discovered 27 Dec, Torino 1 by 29 Dec</a:t>
            </a:r>
          </a:p>
          <a:p>
            <a:r>
              <a:rPr lang="en-US" dirty="0">
                <a:solidFill>
                  <a:schemeClr val="bg1"/>
                </a:solidFill>
              </a:rPr>
              <a:t>	- Personnel globally on leave, some until 7 Jan (6 Jan Three Kings’ Day- Italian holiday)</a:t>
            </a:r>
          </a:p>
          <a:p>
            <a:r>
              <a:rPr lang="en-US" dirty="0">
                <a:solidFill>
                  <a:schemeClr val="bg1"/>
                </a:solidFill>
              </a:rPr>
              <a:t>8-27 Jan 25- JPL/CNEOS-  Wild fires in CA </a:t>
            </a:r>
          </a:p>
          <a:p>
            <a:r>
              <a:rPr lang="en-US" dirty="0">
                <a:solidFill>
                  <a:schemeClr val="bg1"/>
                </a:solidFill>
              </a:rPr>
              <a:t>	- forced evacuation</a:t>
            </a:r>
          </a:p>
          <a:p>
            <a:r>
              <a:rPr lang="en-US" dirty="0">
                <a:solidFill>
                  <a:schemeClr val="bg1"/>
                </a:solidFill>
              </a:rPr>
              <a:t>	- 150 staff members lost their homes</a:t>
            </a:r>
          </a:p>
          <a:p>
            <a:r>
              <a:rPr lang="en-US" dirty="0">
                <a:solidFill>
                  <a:schemeClr val="bg1"/>
                </a:solidFill>
              </a:rPr>
              <a:t>	- highly unusual closure of JPL server (Davide, Chamberlain, </a:t>
            </a:r>
            <a:r>
              <a:rPr lang="en-US" dirty="0" err="1">
                <a:solidFill>
                  <a:schemeClr val="bg1"/>
                </a:solidFill>
              </a:rPr>
              <a:t>Giorginii</a:t>
            </a:r>
            <a:r>
              <a:rPr lang="en-US" dirty="0">
                <a:solidFill>
                  <a:schemeClr val="bg1"/>
                </a:solidFill>
              </a:rPr>
              <a:t> remotely allowed continuity ops)</a:t>
            </a:r>
          </a:p>
          <a:p>
            <a:r>
              <a:rPr lang="en-US" dirty="0">
                <a:solidFill>
                  <a:schemeClr val="bg1"/>
                </a:solidFill>
              </a:rPr>
              <a:t>Also in Jan- Ames High Performance Computing center limited access due to scheduled down time</a:t>
            </a:r>
          </a:p>
          <a:p>
            <a:r>
              <a:rPr lang="en-US" dirty="0">
                <a:solidFill>
                  <a:schemeClr val="bg1"/>
                </a:solidFill>
              </a:rPr>
              <a:t>20 Jan 25- Inauguration until the present</a:t>
            </a:r>
          </a:p>
          <a:p>
            <a:r>
              <a:rPr lang="en-US" dirty="0">
                <a:solidFill>
                  <a:schemeClr val="bg1"/>
                </a:solidFill>
              </a:rPr>
              <a:t>	- Transition of political appointees and leadership throughout PD chain</a:t>
            </a:r>
          </a:p>
          <a:p>
            <a:r>
              <a:rPr lang="en-US" dirty="0">
                <a:solidFill>
                  <a:schemeClr val="bg1"/>
                </a:solidFill>
              </a:rPr>
              <a:t>	- Executive orders-- RTW, travel cuts, contract reviews, budget reviews, </a:t>
            </a:r>
            <a:r>
              <a:rPr lang="en-US" dirty="0" err="1">
                <a:solidFill>
                  <a:schemeClr val="bg1"/>
                </a:solidFill>
              </a:rPr>
              <a:t>etc</a:t>
            </a:r>
            <a:r>
              <a:rPr lang="en-US" dirty="0">
                <a:solidFill>
                  <a:schemeClr val="bg1"/>
                </a:solidFill>
              </a:rPr>
              <a:t> . .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3636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1104144"/>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Lessons Learned- Alerts and Coordination</a:t>
            </a: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60120" y="1979760"/>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Goal:  striking appropriate balance between early alerts of Torino 1 versus oversaturation</a:t>
            </a:r>
          </a:p>
          <a:p>
            <a:pPr marL="285750" indent="-285750">
              <a:buFont typeface="Arial" panose="020B0604020202020204" pitchFamily="34" charset="0"/>
              <a:buChar char="•"/>
            </a:pPr>
            <a:r>
              <a:rPr lang="en-US" dirty="0">
                <a:solidFill>
                  <a:schemeClr val="bg1"/>
                </a:solidFill>
              </a:rPr>
              <a:t>Astrometric community has more time to react than characterization community</a:t>
            </a:r>
          </a:p>
          <a:p>
            <a:pPr marL="285750" indent="-285750">
              <a:buFont typeface="Arial" panose="020B0604020202020204" pitchFamily="34" charset="0"/>
              <a:buChar char="•"/>
            </a:pPr>
            <a:r>
              <a:rPr lang="en-US" dirty="0">
                <a:solidFill>
                  <a:schemeClr val="bg1"/>
                </a:solidFill>
              </a:rPr>
              <a:t>Physical characterization community can improve performance if alerted earlier.</a:t>
            </a:r>
          </a:p>
          <a:p>
            <a:pPr marL="285750" indent="-285750">
              <a:buFont typeface="Arial" panose="020B0604020202020204" pitchFamily="34" charset="0"/>
              <a:buChar char="•"/>
            </a:pPr>
            <a:r>
              <a:rPr lang="en-US" dirty="0">
                <a:solidFill>
                  <a:schemeClr val="bg1"/>
                </a:solidFill>
              </a:rPr>
              <a:t>Survey observatory community benefits from early alerts; can help with precoveries.</a:t>
            </a:r>
          </a:p>
          <a:p>
            <a:pPr marL="285750" indent="-285750">
              <a:buFont typeface="Arial" panose="020B0604020202020204" pitchFamily="34" charset="0"/>
              <a:buChar char="•"/>
            </a:pPr>
            <a:r>
              <a:rPr lang="en-US" dirty="0">
                <a:solidFill>
                  <a:schemeClr val="bg1"/>
                </a:solidFill>
              </a:rPr>
              <a:t>Orbital analysts- the “glue”- communicated well with observers, and w/ NASA/ESA</a:t>
            </a:r>
          </a:p>
          <a:p>
            <a:pPr marL="285750" indent="-285750">
              <a:buFont typeface="Arial" panose="020B0604020202020204" pitchFamily="34" charset="0"/>
              <a:buChar char="•"/>
            </a:pPr>
            <a:r>
              <a:rPr lang="en-US" dirty="0">
                <a:solidFill>
                  <a:schemeClr val="bg1"/>
                </a:solidFill>
              </a:rPr>
              <a:t>MPC benefits from early alerts of Torino 1– preparing for increased focus on one object, correcting/replacing observations, vetting of precoveries</a:t>
            </a:r>
          </a:p>
          <a:p>
            <a:pPr marL="285750" indent="-285750">
              <a:buFont typeface="Arial" panose="020B0604020202020204" pitchFamily="34" charset="0"/>
              <a:buChar char="•"/>
            </a:pPr>
            <a:r>
              <a:rPr lang="en-US" dirty="0">
                <a:solidFill>
                  <a:schemeClr val="bg1"/>
                </a:solidFill>
              </a:rPr>
              <a:t>CNEOS/Small Bodies Node/PDCO experimented with automation and Slack channel for 2025 FA22</a:t>
            </a:r>
          </a:p>
          <a:p>
            <a:pPr marL="285750" indent="-285750">
              <a:buFont typeface="Arial" panose="020B0604020202020204" pitchFamily="34" charset="0"/>
              <a:buChar char="•"/>
            </a:pPr>
            <a:r>
              <a:rPr lang="en-US" dirty="0">
                <a:solidFill>
                  <a:schemeClr val="bg1"/>
                </a:solidFill>
              </a:rPr>
              <a:t>DoD assets may assist for astrometric and characterization in some situations, but non-DoD sufficed</a:t>
            </a:r>
          </a:p>
          <a:p>
            <a:r>
              <a:rPr lang="en-US" dirty="0">
                <a:solidFill>
                  <a:schemeClr val="bg1"/>
                </a:solidFill>
              </a:rPr>
              <a:t>IAWN notifications of 1% IP occurred IAW agreements.</a:t>
            </a:r>
          </a:p>
          <a:p>
            <a:r>
              <a:rPr lang="en-US" dirty="0">
                <a:solidFill>
                  <a:schemeClr val="bg1"/>
                </a:solidFill>
              </a:rPr>
              <a:t>NASA and interagency notifications occurred IAW NASA Policy Directive 8740.1.</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21769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6980976-7A5A-44E0-98DA-851C3D7F5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9B38D-8F5A-B0A7-27A5-81B395AD9F16}"/>
              </a:ext>
            </a:extLst>
          </p:cNvPr>
          <p:cNvSpPr txBox="1">
            <a:spLocks/>
          </p:cNvSpPr>
          <p:nvPr/>
        </p:nvSpPr>
        <p:spPr>
          <a:xfrm>
            <a:off x="960120" y="1104144"/>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endParaRPr lang="en-US" sz="2800" dirty="0">
              <a:solidFill>
                <a:schemeClr val="bg1"/>
              </a:solidFill>
            </a:endParaRPr>
          </a:p>
        </p:txBody>
      </p:sp>
      <p:sp>
        <p:nvSpPr>
          <p:cNvPr id="3" name="Content Placeholder 2">
            <a:extLst>
              <a:ext uri="{FF2B5EF4-FFF2-40B4-BE49-F238E27FC236}">
                <a16:creationId xmlns:a16="http://schemas.microsoft.com/office/drawing/2014/main" id="{2F3B4D0A-99AC-F14F-4FAA-1229ECA11A0B}"/>
              </a:ext>
            </a:extLst>
          </p:cNvPr>
          <p:cNvSpPr txBox="1">
            <a:spLocks/>
          </p:cNvSpPr>
          <p:nvPr/>
        </p:nvSpPr>
        <p:spPr>
          <a:xfrm>
            <a:off x="952500" y="2271860"/>
            <a:ext cx="10619923" cy="3693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chemeClr val="bg1"/>
                </a:solidFill>
              </a:rPr>
              <a:t>IAWN and PDCO notifications- first real use of formal notification</a:t>
            </a:r>
          </a:p>
          <a:p>
            <a:pPr marL="342900" indent="-342900">
              <a:buFont typeface="Arial" panose="020B0604020202020204" pitchFamily="34" charset="0"/>
              <a:buChar char="•"/>
            </a:pPr>
            <a:r>
              <a:rPr lang="en-US" sz="2000" dirty="0">
                <a:solidFill>
                  <a:schemeClr val="bg1"/>
                </a:solidFill>
              </a:rPr>
              <a:t>Observation coordination:  </a:t>
            </a:r>
          </a:p>
          <a:p>
            <a:pPr marL="800100" lvl="1" indent="-342900">
              <a:buFont typeface="Courier New" panose="02070309020205020404" pitchFamily="49" charset="0"/>
              <a:buChar char="o"/>
            </a:pPr>
            <a:r>
              <a:rPr lang="en-US" sz="2000" dirty="0">
                <a:solidFill>
                  <a:schemeClr val="bg1"/>
                </a:solidFill>
              </a:rPr>
              <a:t>Email/calls between PDCO, IAWN, ESA, observers (~900 PDCO emails)</a:t>
            </a:r>
          </a:p>
          <a:p>
            <a:pPr marL="800100" lvl="1" indent="-342900">
              <a:buFont typeface="Courier New" panose="02070309020205020404" pitchFamily="49" charset="0"/>
              <a:buChar char="o"/>
            </a:pPr>
            <a:r>
              <a:rPr lang="en-US" sz="2000" dirty="0">
                <a:solidFill>
                  <a:schemeClr val="bg1"/>
                </a:solidFill>
              </a:rPr>
              <a:t>Informal Slack Channel facilitated key technical coordination </a:t>
            </a:r>
          </a:p>
          <a:p>
            <a:pPr marL="342900" indent="-342900">
              <a:buFont typeface="Arial" panose="020B0604020202020204" pitchFamily="34" charset="0"/>
              <a:buChar char="•"/>
            </a:pPr>
            <a:r>
              <a:rPr lang="en-US" sz="2000" dirty="0">
                <a:solidFill>
                  <a:schemeClr val="bg1"/>
                </a:solidFill>
              </a:rPr>
              <a:t>Manual prompting of key follow-up observations  </a:t>
            </a:r>
          </a:p>
          <a:p>
            <a:pPr marL="800100" lvl="1" indent="-342900">
              <a:buFont typeface="Courier New" panose="02070309020205020404" pitchFamily="49" charset="0"/>
              <a:buChar char="o"/>
            </a:pPr>
            <a:r>
              <a:rPr lang="en-US" sz="2000" dirty="0">
                <a:solidFill>
                  <a:schemeClr val="bg1"/>
                </a:solidFill>
              </a:rPr>
              <a:t>JWST, teams also investigated potential for Lucy, and some look at Hubble </a:t>
            </a:r>
          </a:p>
          <a:p>
            <a:pPr marL="800100" lvl="1" indent="-342900">
              <a:buFont typeface="Courier New" panose="02070309020205020404" pitchFamily="49" charset="0"/>
              <a:buChar char="o"/>
            </a:pPr>
            <a:r>
              <a:rPr lang="en-US" sz="2000" dirty="0">
                <a:solidFill>
                  <a:schemeClr val="bg1"/>
                </a:solidFill>
              </a:rPr>
              <a:t>Large ground-based observatories</a:t>
            </a:r>
          </a:p>
          <a:p>
            <a:r>
              <a:rPr lang="en-US" sz="1600" dirty="0">
                <a:solidFill>
                  <a:schemeClr val="bg1"/>
                </a:solidFill>
              </a:rPr>
              <a:t>	</a:t>
            </a:r>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5" name="Title 1">
            <a:extLst>
              <a:ext uri="{FF2B5EF4-FFF2-40B4-BE49-F238E27FC236}">
                <a16:creationId xmlns:a16="http://schemas.microsoft.com/office/drawing/2014/main" id="{2209ADB6-25CF-78D9-67CA-ABC4B9CCE9DE}"/>
              </a:ext>
            </a:extLst>
          </p:cNvPr>
          <p:cNvSpPr txBox="1">
            <a:spLocks/>
          </p:cNvSpPr>
          <p:nvPr/>
        </p:nvSpPr>
        <p:spPr>
          <a:xfrm>
            <a:off x="1112520" y="1256544"/>
            <a:ext cx="10393680" cy="6463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Lessons Learned- Alerts and Coordination</a:t>
            </a:r>
          </a:p>
        </p:txBody>
      </p:sp>
    </p:spTree>
    <p:extLst>
      <p:ext uri="{BB962C8B-B14F-4D97-AF65-F5344CB8AC3E}">
        <p14:creationId xmlns:p14="http://schemas.microsoft.com/office/powerpoint/2010/main" val="248425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9330923B-8557-418D-B6D0-2539E05C9992}"/>
    </a:ext>
  </a:extLst>
</a:theme>
</file>

<file path=ppt/theme/theme9.xml><?xml version="1.0" encoding="utf-8"?>
<a:theme xmlns:a="http://schemas.openxmlformats.org/drawingml/2006/main" name="1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DB3663222293246B91E6D80634508CE" ma:contentTypeVersion="16" ma:contentTypeDescription="Create a new document." ma:contentTypeScope="" ma:versionID="bfc518dabc8fa2ad6001213daa0b5c9a">
  <xsd:schema xmlns:xsd="http://www.w3.org/2001/XMLSchema" xmlns:xs="http://www.w3.org/2001/XMLSchema" xmlns:p="http://schemas.microsoft.com/office/2006/metadata/properties" xmlns:ns2="62e11572-b863-4cc8-a2bf-282375921811" xmlns:ns3="7fcc271a-e16c-4ff7-a83f-964058ef9ae6" xmlns:ns4="d900e117-17a0-4b24-9e47-511ef1d02c43" targetNamespace="http://schemas.microsoft.com/office/2006/metadata/properties" ma:root="true" ma:fieldsID="3e2566993d161cfe0b2c3325ada89d18" ns2:_="" ns3:_="" ns4:_="">
    <xsd:import namespace="62e11572-b863-4cc8-a2bf-282375921811"/>
    <xsd:import namespace="7fcc271a-e16c-4ff7-a83f-964058ef9ae6"/>
    <xsd:import namespace="d900e117-17a0-4b24-9e47-511ef1d02c4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MediaServiceLocation" minOccurs="0"/>
                <xsd:element ref="ns3:lcf76f155ced4ddcb4097134ff3c332f" minOccurs="0"/>
                <xsd:element ref="ns4:TaxCatchAll" minOccurs="0"/>
                <xsd:element ref="ns3:MediaServiceOCR"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e11572-b863-4cc8-a2bf-28237592181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cc271a-e16c-4ff7-a83f-964058ef9ae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a587eff-32d4-4307-a2e8-358cf3b36d32}" ma:internalName="TaxCatchAll" ma:showField="CatchAllData" ma:web="62e11572-b863-4cc8-a2bf-2823759218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900e117-17a0-4b24-9e47-511ef1d02c43" xsi:nil="true"/>
    <SharedWithUsers xmlns="62e11572-b863-4cc8-a2bf-282375921811">
      <UserInfo>
        <DisplayName>LEVY, Rebecca {she, her} (HQ-TG000)</DisplayName>
        <AccountId>123</AccountId>
        <AccountType/>
      </UserInfo>
      <UserInfo>
        <DisplayName>Johnson, Lindley (HQ-DG000)</DisplayName>
        <AccountId>19</AccountId>
        <AccountType/>
      </UserInfo>
      <UserInfo>
        <DisplayName>Fast, Kelly E. (HQ-DG000)</DisplayName>
        <AccountId>6</AccountId>
        <AccountType/>
      </UserInfo>
    </SharedWithUsers>
    <lcf76f155ced4ddcb4097134ff3c332f xmlns="7fcc271a-e16c-4ff7-a83f-964058ef9ae6">
      <Terms xmlns="http://schemas.microsoft.com/office/infopath/2007/PartnerControls"/>
    </lcf76f155ced4ddcb4097134ff3c332f>
    <MediaLengthInSeconds xmlns="7fcc271a-e16c-4ff7-a83f-964058ef9ae6" xsi:nil="true"/>
  </documentManagement>
</p:properties>
</file>

<file path=customXml/itemProps1.xml><?xml version="1.0" encoding="utf-8"?>
<ds:datastoreItem xmlns:ds="http://schemas.openxmlformats.org/officeDocument/2006/customXml" ds:itemID="{E6C304D0-E705-45AB-8001-9768272A52EF}">
  <ds:schemaRefs>
    <ds:schemaRef ds:uri="http://schemas.microsoft.com/sharepoint/v3/contenttype/forms"/>
  </ds:schemaRefs>
</ds:datastoreItem>
</file>

<file path=customXml/itemProps2.xml><?xml version="1.0" encoding="utf-8"?>
<ds:datastoreItem xmlns:ds="http://schemas.openxmlformats.org/officeDocument/2006/customXml" ds:itemID="{7AB39204-9D8F-4E4B-8619-C6FBD555C3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e11572-b863-4cc8-a2bf-282375921811"/>
    <ds:schemaRef ds:uri="7fcc271a-e16c-4ff7-a83f-964058ef9ae6"/>
    <ds:schemaRef ds:uri="d900e117-17a0-4b24-9e47-511ef1d02c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4122E9-CBD7-478A-8DFF-61DEB45F8FB9}">
  <ds:schemaRefs>
    <ds:schemaRef ds:uri="http://purl.org/dc/elements/1.1/"/>
    <ds:schemaRef ds:uri="http://purl.org/dc/terms/"/>
    <ds:schemaRef ds:uri="7dfbaa77-81ce-4849-b723-66e70f499567"/>
    <ds:schemaRef ds:uri="http://schemas.microsoft.com/office/2006/metadata/properties"/>
    <ds:schemaRef ds:uri="http://schemas.microsoft.com/office/2006/documentManagement/types"/>
    <ds:schemaRef ds:uri="62e11572-b863-4cc8-a2bf-282375921811"/>
    <ds:schemaRef ds:uri="http://purl.org/dc/dcmitype/"/>
    <ds:schemaRef ds:uri="http://schemas.microsoft.com/office/infopath/2007/PartnerControls"/>
    <ds:schemaRef ds:uri="http://schemas.openxmlformats.org/package/2006/metadata/core-properties"/>
    <ds:schemaRef ds:uri="d900e117-17a0-4b24-9e47-511ef1d02c43"/>
    <ds:schemaRef ds:uri="http://www.w3.org/XML/1998/namespace"/>
    <ds:schemaRef ds:uri="7fcc271a-e16c-4ff7-a83f-964058ef9ae6"/>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10669</TotalTime>
  <Words>3381</Words>
  <Application>Microsoft Macintosh PowerPoint</Application>
  <PresentationFormat>Widescreen</PresentationFormat>
  <Paragraphs>364</Paragraphs>
  <Slides>30</Slides>
  <Notes>8</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30</vt:i4>
      </vt:variant>
    </vt:vector>
  </HeadingPairs>
  <TitlesOfParts>
    <vt:vector size="49" baseType="lpstr">
      <vt:lpstr>Aptos</vt:lpstr>
      <vt:lpstr>Arial</vt:lpstr>
      <vt:lpstr>Calibri</vt:lpstr>
      <vt:lpstr>Courier New</vt:lpstr>
      <vt:lpstr>Helvetica</vt:lpstr>
      <vt:lpstr>Helvetica Neue</vt:lpstr>
      <vt:lpstr>Times New Roman</vt:lpstr>
      <vt:lpstr>Verdana</vt:lpstr>
      <vt:lpstr>Wingdings</vt:lpstr>
      <vt:lpstr>3_Custom Design</vt:lpstr>
      <vt:lpstr>2_Custom Design</vt:lpstr>
      <vt:lpstr>3_Office Theme</vt:lpstr>
      <vt:lpstr>6_Office Theme</vt:lpstr>
      <vt:lpstr>6_Custom Design</vt:lpstr>
      <vt:lpstr>9_Custom Design</vt:lpstr>
      <vt:lpstr>10_Custom Design</vt:lpstr>
      <vt:lpstr>1_ESA_Presentation_DARK</vt:lpstr>
      <vt:lpstr>15_Custom Design</vt:lpstr>
      <vt:lpstr>17_Custom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Todd Borzych</cp:lastModifiedBy>
  <cp:revision>27</cp:revision>
  <cp:lastPrinted>2020-02-27T20:33:50Z</cp:lastPrinted>
  <dcterms:created xsi:type="dcterms:W3CDTF">2018-07-16T01:24:17Z</dcterms:created>
  <dcterms:modified xsi:type="dcterms:W3CDTF">2025-10-02T14:36:30Z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0x010100EDB3663222293246B91E6D80634508CE</vt:lpwstr>
  </property>
  <property fmtid="{D5CDD505-2E9C-101B-9397-08002B2CF9AE}" pid="3" name="MediaServiceImageTags">
    <vt:lpwstr/>
  </property>
  <property fmtid="{D5CDD505-2E9C-101B-9397-08002B2CF9AE}" pid="4" name="ComplianceAssetId">
    <vt:lpwstr/>
  </property>
  <property fmtid="{D5CDD505-2E9C-101B-9397-08002B2CF9AE}" pid="5" name="TriggerFlowInfo">
    <vt:lpwstr/>
  </property>
  <property fmtid="{D5CDD505-2E9C-101B-9397-08002B2CF9AE}" pid="6" name="TemplateUrl">
    <vt:lpwstr/>
  </property>
  <property fmtid="{D5CDD505-2E9C-101B-9397-08002B2CF9AE}" pid="7" name="_ExtendedDescription">
    <vt:lpwstr/>
  </property>
  <property fmtid="{D5CDD505-2E9C-101B-9397-08002B2CF9AE}" pid="8" name="xd_Signature">
    <vt:lpwstr/>
  </property>
  <property fmtid="{D5CDD505-2E9C-101B-9397-08002B2CF9AE}" pid="9" name="xd_ProgID">
    <vt:lpwstr/>
  </property>
  <property fmtid="{D5CDD505-2E9C-101B-9397-08002B2CF9AE}" pid="10" name="Order">
    <vt:lpwstr>1470700.00000000</vt:lpwstr>
  </property>
</Properties>
</file>