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4"/>
  </p:sldMasterIdLst>
  <p:notesMasterIdLst>
    <p:notesMasterId r:id="rId12"/>
  </p:notesMasterIdLst>
  <p:handoutMasterIdLst>
    <p:handoutMasterId r:id="rId13"/>
  </p:handoutMasterIdLst>
  <p:sldIdLst>
    <p:sldId id="256" r:id="rId5"/>
    <p:sldId id="847" r:id="rId6"/>
    <p:sldId id="848" r:id="rId7"/>
    <p:sldId id="793" r:id="rId8"/>
    <p:sldId id="849" r:id="rId9"/>
    <p:sldId id="850" r:id="rId10"/>
    <p:sldId id="852" r:id="rId11"/>
  </p:sldIdLst>
  <p:sldSz cx="9144000" cy="5143500" type="screen16x9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0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1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19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2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5316" algn="l" defTabSz="91413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2374" algn="l" defTabSz="91413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199440" algn="l" defTabSz="91413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6503" algn="l" defTabSz="91413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5" clrIdx="0"/>
  <p:cmAuthor id="2" name="Microsoft Office User" initials="Office [2]" lastIdx="1" clrIdx="1"/>
  <p:cmAuthor id="3" name="Microsoft Office User" initials="Office [3]" lastIdx="1" clrIdx="2"/>
  <p:cmAuthor id="4" name="Leopold Summerer" initials="Office" lastIdx="2" clrIdx="3"/>
  <p:cmAuthor id="5" name="Detlef Koschny" initials="DK" lastIdx="2" clrIdx="4">
    <p:extLst>
      <p:ext uri="{19B8F6BF-5375-455C-9EA6-DF929625EA0E}">
        <p15:presenceInfo xmlns:p15="http://schemas.microsoft.com/office/powerpoint/2012/main" userId="6cea88aea9aafe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77A6"/>
    <a:srgbClr val="008000"/>
    <a:srgbClr val="FFFF99"/>
    <a:srgbClr val="DCDCDC"/>
    <a:srgbClr val="FDC82F"/>
    <a:srgbClr val="FF9900"/>
    <a:srgbClr val="CCFF99"/>
    <a:srgbClr val="B8B8B8"/>
    <a:srgbClr val="FFCC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4630" autoAdjust="0"/>
  </p:normalViewPr>
  <p:slideViewPr>
    <p:cSldViewPr snapToGrid="0">
      <p:cViewPr varScale="1">
        <p:scale>
          <a:sx n="145" d="100"/>
          <a:sy n="145" d="100"/>
        </p:scale>
        <p:origin x="616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62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5" dt="2020-04-26T12:16:41.361" idx="1">
    <p:pos x="5884" y="-156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257" cy="51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84" tIns="47442" rIns="94884" bIns="47442" numCol="1" anchor="t" anchorCtr="0" compatLnSpc="1">
            <a:prstTxWarp prst="textNoShape">
              <a:avLst/>
            </a:prstTxWarp>
          </a:bodyPr>
          <a:lstStyle>
            <a:lvl1pPr defTabSz="94686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439" y="0"/>
            <a:ext cx="3076257" cy="51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84" tIns="47442" rIns="94884" bIns="47442" numCol="1" anchor="t" anchorCtr="0" compatLnSpc="1">
            <a:prstTxWarp prst="textNoShape">
              <a:avLst/>
            </a:prstTxWarp>
          </a:bodyPr>
          <a:lstStyle>
            <a:lvl1pPr algn="r" defTabSz="94686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486"/>
            <a:ext cx="3076257" cy="51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84" tIns="47442" rIns="94884" bIns="47442" numCol="1" anchor="b" anchorCtr="0" compatLnSpc="1">
            <a:prstTxWarp prst="textNoShape">
              <a:avLst/>
            </a:prstTxWarp>
          </a:bodyPr>
          <a:lstStyle>
            <a:lvl1pPr defTabSz="94686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439" y="9721486"/>
            <a:ext cx="3076257" cy="51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84" tIns="47442" rIns="94884" bIns="47442" numCol="1" anchor="b" anchorCtr="0" compatLnSpc="1">
            <a:prstTxWarp prst="textNoShape">
              <a:avLst/>
            </a:prstTxWarp>
          </a:bodyPr>
          <a:lstStyle>
            <a:lvl1pPr algn="r" defTabSz="94686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7372" cy="534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defTabSz="914854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9091" y="0"/>
            <a:ext cx="3047371" cy="534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defTabSz="914854">
              <a:defRPr sz="12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10/1/25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762000"/>
            <a:ext cx="6770687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693" y="4876451"/>
            <a:ext cx="5257077" cy="457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2903"/>
            <a:ext cx="3047372" cy="45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defTabSz="914854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9091" y="9752903"/>
            <a:ext cx="3047371" cy="45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defTabSz="914854">
              <a:defRPr sz="12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05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13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192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259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5316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74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4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03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77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046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28" y="164551"/>
            <a:ext cx="6766605" cy="400085"/>
          </a:xfrm>
        </p:spPr>
        <p:txBody>
          <a:bodyPr/>
          <a:lstStyle>
            <a:lvl1pPr>
              <a:defRPr sz="2000">
                <a:latin typeface="+mj-lt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6075" indent="-346075">
              <a:defRPr sz="1800" baseline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1"/>
            <a:ext cx="7948800" cy="421975"/>
          </a:xfr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8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6" y="1856097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"/>
          <a:stretch/>
        </p:blipFill>
        <p:spPr>
          <a:xfrm>
            <a:off x="7787918" y="156199"/>
            <a:ext cx="1210456" cy="4680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1434"/>
          <a:stretch/>
        </p:blipFill>
        <p:spPr>
          <a:xfrm>
            <a:off x="7790401" y="4899600"/>
            <a:ext cx="1196912" cy="144000"/>
          </a:xfrm>
          <a:prstGeom prst="rect">
            <a:avLst/>
          </a:prstGeom>
        </p:spPr>
      </p:pic>
      <p:cxnSp>
        <p:nvCxnSpPr>
          <p:cNvPr id="36" name="Straight Connector 35"/>
          <p:cNvCxnSpPr/>
          <p:nvPr userDrawn="1"/>
        </p:nvCxnSpPr>
        <p:spPr>
          <a:xfrm>
            <a:off x="165932" y="4789188"/>
            <a:ext cx="8824779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47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015728A9-24EE-2444-A1CF-A9DB23B3FF39}"/>
              </a:ext>
            </a:extLst>
          </p:cNvPr>
          <p:cNvSpPr/>
          <p:nvPr userDrawn="1"/>
        </p:nvSpPr>
        <p:spPr>
          <a:xfrm>
            <a:off x="0" y="119166"/>
            <a:ext cx="9144000" cy="462934"/>
          </a:xfrm>
          <a:prstGeom prst="rect">
            <a:avLst/>
          </a:prstGeom>
          <a:gradFill flip="none" rotWithShape="1">
            <a:gsLst>
              <a:gs pos="0">
                <a:srgbClr val="CC9900">
                  <a:tint val="66000"/>
                  <a:satMod val="160000"/>
                </a:srgbClr>
              </a:gs>
              <a:gs pos="50000">
                <a:srgbClr val="CC9900">
                  <a:tint val="44500"/>
                  <a:satMod val="160000"/>
                </a:srgbClr>
              </a:gs>
              <a:gs pos="100000">
                <a:srgbClr val="CC99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800" y="727200"/>
            <a:ext cx="8748000" cy="38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Box DG"/>
          <p:cNvSpPr txBox="1">
            <a:spLocks noChangeArrowheads="1"/>
          </p:cNvSpPr>
          <p:nvPr/>
        </p:nvSpPr>
        <p:spPr bwMode="auto">
          <a:xfrm>
            <a:off x="578164" y="335522"/>
            <a:ext cx="5016500" cy="2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6" tIns="45708" rIns="91416" bIns="45708"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78164" y="164551"/>
            <a:ext cx="6739770" cy="40008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16" tIns="45708" rIns="91416" bIns="45708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3B294C-963B-4AEB-8AEB-99674F2E7F2C}"/>
              </a:ext>
            </a:extLst>
          </p:cNvPr>
          <p:cNvSpPr txBox="1"/>
          <p:nvPr userDrawn="1"/>
        </p:nvSpPr>
        <p:spPr>
          <a:xfrm>
            <a:off x="8367143" y="4758750"/>
            <a:ext cx="5757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p. </a:t>
            </a:r>
            <a:fld id="{A7BAA2FA-C0E2-4265-925F-76B57D785925}" type="slidenum">
              <a:rPr lang="en-US" sz="900" smtClean="0"/>
              <a:t>‹#›</a:t>
            </a:fld>
            <a:r>
              <a:rPr lang="en-US" sz="900" dirty="0"/>
              <a:t> </a:t>
            </a:r>
            <a:endParaRPr lang="nl-NL" sz="9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CB3F95-7B75-EF93-786B-EB1C75A7C7D7}"/>
              </a:ext>
            </a:extLst>
          </p:cNvPr>
          <p:cNvSpPr txBox="1"/>
          <p:nvPr userDrawn="1"/>
        </p:nvSpPr>
        <p:spPr>
          <a:xfrm>
            <a:off x="7776910" y="178038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b="1" i="1" baseline="0" dirty="0">
                <a:latin typeface="ACADEMY ENGRAVED LET PLAIN:1.0" panose="02000000000000000000" pitchFamily="2" charset="0"/>
              </a:rPr>
              <a:t>SMPAG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823DD7-95CE-9FBC-1E66-FFA06D4A86EB}"/>
              </a:ext>
            </a:extLst>
          </p:cNvPr>
          <p:cNvCxnSpPr>
            <a:cxnSpLocks/>
          </p:cNvCxnSpPr>
          <p:nvPr userDrawn="1"/>
        </p:nvCxnSpPr>
        <p:spPr>
          <a:xfrm flipV="1">
            <a:off x="7776910" y="465667"/>
            <a:ext cx="1143890" cy="8170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4165" r:id="rId2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000" b="1" dirty="0" smtClean="0">
          <a:solidFill>
            <a:schemeClr val="tx1"/>
          </a:solidFill>
          <a:latin typeface="+mj-lt"/>
          <a:ea typeface="+mj-ea"/>
          <a:cs typeface="Calibri" panose="020F050202020403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5pPr>
      <a:lvl6pPr marL="457058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13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192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259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346075" indent="-34607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q"/>
        <a:tabLst/>
        <a:defRPr lang="en-GB" sz="1800" b="1" dirty="0" smtClean="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23888" indent="-277813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tabLst/>
        <a:defRPr lang="en-GB" sz="1600" b="1" dirty="0" smtClean="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40718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b="1" dirty="0" smtClean="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3pPr>
      <a:lvl4pPr marL="20046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b="1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60202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b="1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478756" indent="-41897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5813" indent="-41897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2885" indent="-41897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49948" indent="-41897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8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6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4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mpag.net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C6D1E1-2A97-9F4B-BC07-1C484B178134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654034" y="1197607"/>
            <a:ext cx="7635437" cy="3521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GB" sz="28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SMPAG – The Space Mission Planning Advisory Group</a:t>
            </a:r>
          </a:p>
          <a:p>
            <a:pPr eaLnBrk="1" hangingPunct="1">
              <a:defRPr/>
            </a:pPr>
            <a:r>
              <a:rPr lang="en-GB" sz="28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Status Oct 2025</a:t>
            </a:r>
          </a:p>
          <a:p>
            <a:pPr eaLnBrk="1" hangingPunct="1">
              <a:defRPr/>
            </a:pPr>
            <a:endParaRPr lang="en-GB" sz="20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en-GB" sz="2000" dirty="0">
              <a:solidFill>
                <a:srgbClr val="EBE74F"/>
              </a:solidFill>
            </a:endParaRPr>
          </a:p>
          <a:p>
            <a:pPr eaLnBrk="1" hangingPunct="1">
              <a:defRPr/>
            </a:pPr>
            <a:endParaRPr lang="en-GB" sz="2000" dirty="0">
              <a:solidFill>
                <a:srgbClr val="EBE74F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GB" sz="2000" dirty="0">
                <a:solidFill>
                  <a:schemeClr val="bg1"/>
                </a:solidFill>
                <a:highlight>
                  <a:srgbClr val="0000FF"/>
                </a:highlight>
                <a:latin typeface="Calibri" charset="0"/>
              </a:rPr>
              <a:t>D. Koschny, SMPAG Chair on behalf of ESA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GB" sz="2000" dirty="0">
                <a:solidFill>
                  <a:schemeClr val="bg1"/>
                </a:solidFill>
                <a:highlight>
                  <a:srgbClr val="0000FF"/>
                </a:highlight>
                <a:latin typeface="Calibri" charset="0"/>
              </a:rPr>
              <a:t>IAWN meeting, Oct 2025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GB" sz="1400" dirty="0">
              <a:solidFill>
                <a:schemeClr val="bg1"/>
              </a:solidFill>
              <a:highlight>
                <a:srgbClr val="0000FF"/>
              </a:highlight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12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3D48D7-BD79-E6A9-590F-332A657FD7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727134"/>
            <a:ext cx="9239500" cy="44163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Reminder – Context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4682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3D48D7-BD79-E6A9-590F-332A657FD7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727134"/>
            <a:ext cx="9239500" cy="44163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Reminder – Context</a:t>
            </a: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D3E2A3-B7B3-FDA9-9EFC-FD5B32F3746F}"/>
              </a:ext>
            </a:extLst>
          </p:cNvPr>
          <p:cNvSpPr txBox="1"/>
          <p:nvPr/>
        </p:nvSpPr>
        <p:spPr>
          <a:xfrm>
            <a:off x="338561" y="1239289"/>
            <a:ext cx="2675732" cy="83099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rgbClr val="FFFF00"/>
                </a:solidFill>
              </a:rPr>
              <a:t>Criteria for SMPAG: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200" b="1" dirty="0">
                <a:solidFill>
                  <a:srgbClr val="FFFF00"/>
                </a:solidFill>
              </a:rPr>
              <a:t>W</a:t>
            </a:r>
            <a:r>
              <a:rPr lang="en-NL" sz="1200" b="1" dirty="0">
                <a:solidFill>
                  <a:srgbClr val="FFFF00"/>
                </a:solidFill>
              </a:rPr>
              <a:t>ithin 50 years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NL" sz="1200" b="1" dirty="0">
                <a:solidFill>
                  <a:srgbClr val="FFFF00"/>
                </a:solidFill>
              </a:rPr>
              <a:t>Impact probability &gt; 1 %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NL" sz="1200" b="1" dirty="0">
                <a:solidFill>
                  <a:srgbClr val="FFFF00"/>
                </a:solidFill>
              </a:rPr>
              <a:t>Size &gt; 50 m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E65035C7-4954-7F09-3CBB-83286A7E7695}"/>
              </a:ext>
            </a:extLst>
          </p:cNvPr>
          <p:cNvSpPr/>
          <p:nvPr/>
        </p:nvSpPr>
        <p:spPr>
          <a:xfrm rot="2663720">
            <a:off x="8028106" y="1289745"/>
            <a:ext cx="401652" cy="1684209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10870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Relevant tasks of SMPAG</a:t>
            </a:r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8982BB-61A1-B14A-8E02-5177D289ED9B}"/>
              </a:ext>
            </a:extLst>
          </p:cNvPr>
          <p:cNvSpPr txBox="1"/>
          <p:nvPr/>
        </p:nvSpPr>
        <p:spPr>
          <a:xfrm>
            <a:off x="192265" y="644501"/>
            <a:ext cx="85264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400" b="1" dirty="0">
                <a:latin typeface="+mj-lt"/>
                <a:cs typeface="Arial" panose="020B0604020202020204" pitchFamily="34" charset="0"/>
                <a:hlinkClick r:id="rId2"/>
              </a:rPr>
              <a:t>From the terms of reference (available at https://www.smpag.net</a:t>
            </a:r>
            <a:r>
              <a:rPr lang="en-US" sz="1400" b="1" dirty="0">
                <a:latin typeface="+mj-lt"/>
                <a:cs typeface="Arial" panose="020B0604020202020204" pitchFamily="34" charset="0"/>
              </a:rPr>
              <a:t>):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q"/>
            </a:pPr>
            <a:endParaRPr lang="en-US" sz="1400" b="1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9FB9B-6BA4-759D-D1DD-932300016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523" y="884144"/>
            <a:ext cx="8700954" cy="11197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969760-A9EA-6CBE-5B1C-9387078A4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02" y="2681244"/>
            <a:ext cx="8341520" cy="175897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ADBC2CC-F7D6-47A8-806B-CE003AB04D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357" y="2009744"/>
            <a:ext cx="3886690" cy="6019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EBF12FB-D59B-031B-9D06-BC0FDA1FB091}"/>
              </a:ext>
            </a:extLst>
          </p:cNvPr>
          <p:cNvSpPr txBox="1"/>
          <p:nvPr/>
        </p:nvSpPr>
        <p:spPr>
          <a:xfrm>
            <a:off x="436028" y="2426999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dirty="0"/>
              <a:t>….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EA8808-C69D-719E-D741-0B7070741566}"/>
              </a:ext>
            </a:extLst>
          </p:cNvPr>
          <p:cNvSpPr txBox="1"/>
          <p:nvPr/>
        </p:nvSpPr>
        <p:spPr>
          <a:xfrm>
            <a:off x="436028" y="1743499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dirty="0"/>
              <a:t>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C99599-8991-542B-DA14-87C873E325EE}"/>
              </a:ext>
            </a:extLst>
          </p:cNvPr>
          <p:cNvSpPr txBox="1"/>
          <p:nvPr/>
        </p:nvSpPr>
        <p:spPr>
          <a:xfrm>
            <a:off x="249802" y="4394173"/>
            <a:ext cx="861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600" b="1" dirty="0">
                <a:solidFill>
                  <a:srgbClr val="008000"/>
                </a:solidFill>
              </a:rPr>
              <a:t>Note: Interface to emergency response agencies is task of IAWN. SMPAG will just inform about their activities.</a:t>
            </a:r>
          </a:p>
        </p:txBody>
      </p:sp>
    </p:spTree>
    <p:extLst>
      <p:ext uri="{BB962C8B-B14F-4D97-AF65-F5344CB8AC3E}">
        <p14:creationId xmlns:p14="http://schemas.microsoft.com/office/powerpoint/2010/main" val="134968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Members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16B9D1-365C-4443-309F-9FED85C7C6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5"/>
          <a:stretch/>
        </p:blipFill>
        <p:spPr>
          <a:xfrm>
            <a:off x="2303670" y="250728"/>
            <a:ext cx="4326283" cy="44267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B29253-430D-7364-0540-71CADC3B62E7}"/>
              </a:ext>
            </a:extLst>
          </p:cNvPr>
          <p:cNvSpPr txBox="1"/>
          <p:nvPr/>
        </p:nvSpPr>
        <p:spPr>
          <a:xfrm>
            <a:off x="2303670" y="4625184"/>
            <a:ext cx="25811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Spain: applied for membership</a:t>
            </a:r>
          </a:p>
        </p:txBody>
      </p:sp>
    </p:spTree>
    <p:extLst>
      <p:ext uri="{BB962C8B-B14F-4D97-AF65-F5344CB8AC3E}">
        <p14:creationId xmlns:p14="http://schemas.microsoft.com/office/powerpoint/2010/main" val="303017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Current activities include</a:t>
            </a:r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8982BB-61A1-B14A-8E02-5177D289ED9B}"/>
              </a:ext>
            </a:extLst>
          </p:cNvPr>
          <p:cNvSpPr txBox="1"/>
          <p:nvPr/>
        </p:nvSpPr>
        <p:spPr>
          <a:xfrm>
            <a:off x="192265" y="793355"/>
            <a:ext cx="852643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q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Regular meetings twice per year – in Jan/Feb linked to UN COPUOS Scientific and Technical Subcommittee meetings</a:t>
            </a:r>
          </a:p>
          <a:p>
            <a:pPr marL="742808" lvl="1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Next meeting: In a week from now, virtual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q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Exercise – participation in PDC 2025 exercise on a simulated asteroid impact threat</a:t>
            </a:r>
          </a:p>
          <a:p>
            <a:pPr marL="742808" lvl="1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We had regular teleconferences once per week</a:t>
            </a:r>
          </a:p>
          <a:p>
            <a:pPr marL="742808" lvl="1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Paper on lessons learned </a:t>
            </a:r>
            <a:r>
              <a:rPr lang="en-US" b="1">
                <a:latin typeface="+mj-lt"/>
                <a:cs typeface="Arial" panose="020B0604020202020204" pitchFamily="34" charset="0"/>
              </a:rPr>
              <a:t>was submitted</a:t>
            </a:r>
            <a:endParaRPr lang="en-US" b="1" dirty="0">
              <a:latin typeface="+mj-lt"/>
              <a:cs typeface="Arial" panose="020B0604020202020204" pitchFamily="34" charset="0"/>
            </a:endParaRPr>
          </a:p>
          <a:p>
            <a:pPr marL="742808" lvl="1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To be continued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q"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Considered 2024 YR4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sz="16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6BA38E-156F-3E54-EB7D-9FF797378F5E}"/>
              </a:ext>
            </a:extLst>
          </p:cNvPr>
          <p:cNvSpPr txBox="1"/>
          <p:nvPr/>
        </p:nvSpPr>
        <p:spPr>
          <a:xfrm rot="21142688">
            <a:off x="1097463" y="4007505"/>
            <a:ext cx="79608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1400" b="1" dirty="0">
                <a:solidFill>
                  <a:srgbClr val="008000"/>
                </a:solidFill>
              </a:rPr>
              <a:t>UN COPUOS = United Nations Committee on the Peaceful Uses of Outer Space</a:t>
            </a:r>
          </a:p>
        </p:txBody>
      </p:sp>
    </p:spTree>
    <p:extLst>
      <p:ext uri="{BB962C8B-B14F-4D97-AF65-F5344CB8AC3E}">
        <p14:creationId xmlns:p14="http://schemas.microsoft.com/office/powerpoint/2010/main" val="260639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F87B87-49D8-F699-E97E-C8B1AABBF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3" y="654259"/>
            <a:ext cx="6383974" cy="43024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703" y="164552"/>
            <a:ext cx="7886028" cy="400085"/>
          </a:xfrm>
        </p:spPr>
        <p:txBody>
          <a:bodyPr/>
          <a:lstStyle/>
          <a:p>
            <a:r>
              <a:rPr lang="en-US" b="1" dirty="0"/>
              <a:t>Mor</a:t>
            </a:r>
            <a:r>
              <a:rPr lang="en-US" dirty="0"/>
              <a:t>e info at </a:t>
            </a:r>
            <a:r>
              <a:rPr lang="en-US" sz="2000" b="1" dirty="0">
                <a:latin typeface="+mj-lt"/>
                <a:cs typeface="Arial" panose="020B0604020202020204" pitchFamily="34" charset="0"/>
              </a:rPr>
              <a:t>http://smpag.net</a:t>
            </a:r>
            <a:endParaRPr lang="en-GB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4AE8A2-536E-9300-BB98-9BF059D0164D}"/>
              </a:ext>
            </a:extLst>
          </p:cNvPr>
          <p:cNvSpPr txBox="1"/>
          <p:nvPr/>
        </p:nvSpPr>
        <p:spPr>
          <a:xfrm rot="20812698">
            <a:off x="2938704" y="4115038"/>
            <a:ext cx="2127691" cy="46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200" b="1" dirty="0"/>
              <a:t>In particular, see this menu item =&gt;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B8DE76-FE51-ECCD-9F48-C2F7BF4018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678" b="46840"/>
          <a:stretch/>
        </p:blipFill>
        <p:spPr>
          <a:xfrm>
            <a:off x="5009025" y="3936008"/>
            <a:ext cx="3491706" cy="96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42390"/>
      </p:ext>
    </p:extLst>
  </p:cSld>
  <p:clrMapOvr>
    <a:masterClrMapping/>
  </p:clrMapOvr>
</p:sld>
</file>

<file path=ppt/theme/theme1.xml><?xml version="1.0" encoding="utf-8"?>
<a:theme xmlns:a="http://schemas.openxmlformats.org/drawingml/2006/main" name="20180411_SpaceSafety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95F947CC68284A92DD76895F95485E" ma:contentTypeVersion="" ma:contentTypeDescription="Create a new document." ma:contentTypeScope="" ma:versionID="d2f7bac1cc6cefe942785cfbb8bae163">
  <xsd:schema xmlns:xsd="http://www.w3.org/2001/XMLSchema" xmlns:xs="http://www.w3.org/2001/XMLSchema" xmlns:p="http://schemas.microsoft.com/office/2006/metadata/properties" xmlns:ns2="f2760952-b3bb-408f-ace6-eb1e07642b86" targetNamespace="http://schemas.microsoft.com/office/2006/metadata/properties" ma:root="true" ma:fieldsID="70e6d848e258403642b2016fccd44a87" ns2:_="">
    <xsd:import namespace="f2760952-b3bb-408f-ace6-eb1e07642b8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60952-b3bb-408f-ace6-eb1e07642b8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description="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587E21-31CA-408E-A5B1-4B7F0D8D9C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760952-b3bb-408f-ace6-eb1e07642b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22279E-2C4C-4C93-8498-455A58D1433E}">
  <ds:schemaRefs>
    <ds:schemaRef ds:uri="http://purl.org/dc/elements/1.1/"/>
    <ds:schemaRef ds:uri="http://schemas.microsoft.com/office/2006/metadata/properties"/>
    <ds:schemaRef ds:uri="f2760952-b3bb-408f-ace6-eb1e07642b8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20180411_SpaceSafety</Template>
  <TotalTime>9743</TotalTime>
  <Words>192</Words>
  <Application>Microsoft Macintosh PowerPoint</Application>
  <PresentationFormat>On-screen Show (16:9)</PresentationFormat>
  <Paragraphs>33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ACADEMY ENGRAVED LET PLAIN:1.0</vt:lpstr>
      <vt:lpstr>Arial</vt:lpstr>
      <vt:lpstr>Calibri</vt:lpstr>
      <vt:lpstr>Courier New</vt:lpstr>
      <vt:lpstr>Verdana</vt:lpstr>
      <vt:lpstr>Wingdings</vt:lpstr>
      <vt:lpstr>20180411_SpaceSafety</vt:lpstr>
      <vt:lpstr>PowerPoint Presentation</vt:lpstr>
      <vt:lpstr>Reminder – Context</vt:lpstr>
      <vt:lpstr>Reminder – Context</vt:lpstr>
      <vt:lpstr>Relevant tasks of SMPAG</vt:lpstr>
      <vt:lpstr>Members</vt:lpstr>
      <vt:lpstr>Current activities include</vt:lpstr>
      <vt:lpstr>More info at http://smpag.net</vt:lpstr>
    </vt:vector>
  </TitlesOfParts>
  <Company>European Space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PowerPoint Presentation</dc:subject>
  <dc:creator>Chiara</dc:creator>
  <cp:lastModifiedBy>Detlef Koschny</cp:lastModifiedBy>
  <cp:revision>800</cp:revision>
  <cp:lastPrinted>2020-05-21T13:59:04Z</cp:lastPrinted>
  <dcterms:created xsi:type="dcterms:W3CDTF">2018-04-10T08:02:56Z</dcterms:created>
  <dcterms:modified xsi:type="dcterms:W3CDTF">2025-10-01T06:48:44Z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 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true</vt:bool>
  </property>
  <property fmtid="{D5CDD505-2E9C-101B-9397-08002B2CF9AE}" pid="12" name="ESAVersion">
    <vt:lpwstr>4GV1.0</vt:lpwstr>
  </property>
  <property fmtid="{D5CDD505-2E9C-101B-9397-08002B2CF9AE}" pid="13" name="ShowESADialog1">
    <vt:bool>true</vt:bool>
  </property>
  <property fmtid="{D5CDD505-2E9C-101B-9397-08002B2CF9AE}" pid="14" name="ContentTypeId">
    <vt:lpwstr>0x0101008995F947CC68284A92DD76895F95485E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2018-04-09T22:00:00Z</vt:filetime>
  </property>
</Properties>
</file>