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9" r:id="rId3"/>
    <p:sldId id="270" r:id="rId4"/>
    <p:sldId id="271" r:id="rId5"/>
    <p:sldId id="272" r:id="rId6"/>
    <p:sldId id="263" r:id="rId7"/>
    <p:sldId id="257" r:id="rId8"/>
    <p:sldId id="260" r:id="rId9"/>
    <p:sldId id="259" r:id="rId10"/>
    <p:sldId id="261" r:id="rId11"/>
    <p:sldId id="266"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640" y="-5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F4E22-0A30-6041-80F9-0B2BE2DE3727}" type="datetimeFigureOut">
              <a:rPr lang="en-US" smtClean="0"/>
              <a:t>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55014-6627-094D-87EE-C6CDEAE06F1D}" type="slidenum">
              <a:rPr lang="en-US" smtClean="0"/>
              <a:t>‹#›</a:t>
            </a:fld>
            <a:endParaRPr lang="en-US"/>
          </a:p>
        </p:txBody>
      </p:sp>
    </p:spTree>
    <p:extLst>
      <p:ext uri="{BB962C8B-B14F-4D97-AF65-F5344CB8AC3E}">
        <p14:creationId xmlns:p14="http://schemas.microsoft.com/office/powerpoint/2010/main" val="4794909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dirty="0" smtClean="0"/>
              <a:t>The international asteroid warning networ</a:t>
            </a:r>
            <a:r>
              <a:rPr lang="en-US" sz="1200" i="1" dirty="0" smtClean="0"/>
              <a:t>k (IAWN), open to contributions by a wide spectrum of organizations, </a:t>
            </a:r>
            <a:r>
              <a:rPr lang="en-US" sz="1200" b="1" i="1" dirty="0" smtClean="0"/>
              <a:t>should be established </a:t>
            </a:r>
            <a:r>
              <a:rPr lang="en-US" sz="1200" i="1" dirty="0" smtClean="0"/>
              <a:t>by linking together the institutions that were already performing, to the extent possible, the proposed functions, including discovering, monitoring and physically characterizing the potentially hazardous NEO population and maintaining an internationally recognized clearing house for the receipt, acknowledgment and processing of all NEO observations.  Such a network would also recommend </a:t>
            </a:r>
            <a:r>
              <a:rPr lang="en-US" sz="1200" b="1" i="1" dirty="0" smtClean="0"/>
              <a:t>criteria and thresholds </a:t>
            </a:r>
            <a:r>
              <a:rPr lang="en-US" sz="1200" i="1" dirty="0" smtClean="0"/>
              <a:t>for notification of an emerging impact threat. </a:t>
            </a:r>
          </a:p>
          <a:p>
            <a:endParaRPr lang="en-US" dirty="0"/>
          </a:p>
        </p:txBody>
      </p:sp>
      <p:sp>
        <p:nvSpPr>
          <p:cNvPr id="4" name="Slide Number Placeholder 3"/>
          <p:cNvSpPr>
            <a:spLocks noGrp="1"/>
          </p:cNvSpPr>
          <p:nvPr>
            <p:ph type="sldNum" sz="quarter" idx="10"/>
          </p:nvPr>
        </p:nvSpPr>
        <p:spPr/>
        <p:txBody>
          <a:bodyPr/>
          <a:lstStyle/>
          <a:p>
            <a:fld id="{16F55014-6627-094D-87EE-C6CDEAE06F1D}" type="slidenum">
              <a:rPr lang="en-US" smtClean="0"/>
              <a:t>7</a:t>
            </a:fld>
            <a:endParaRPr lang="en-US"/>
          </a:p>
        </p:txBody>
      </p:sp>
    </p:spTree>
    <p:extLst>
      <p:ext uri="{BB962C8B-B14F-4D97-AF65-F5344CB8AC3E}">
        <p14:creationId xmlns:p14="http://schemas.microsoft.com/office/powerpoint/2010/main" val="4028667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C57A01-D320-024A-946A-445F8BB361F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2077208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57A01-D320-024A-946A-445F8BB361F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333861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57A01-D320-024A-946A-445F8BB361F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117716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C57A01-D320-024A-946A-445F8BB361F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269427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C57A01-D320-024A-946A-445F8BB361FA}" type="datetimeFigureOut">
              <a:rPr lang="en-US" smtClean="0"/>
              <a:t>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1200731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57A01-D320-024A-946A-445F8BB361F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1532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C57A01-D320-024A-946A-445F8BB361FA}" type="datetimeFigureOut">
              <a:rPr lang="en-US" smtClean="0"/>
              <a:t>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58036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57A01-D320-024A-946A-445F8BB361FA}" type="datetimeFigureOut">
              <a:rPr lang="en-US" smtClean="0"/>
              <a:t>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309132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57A01-D320-024A-946A-445F8BB361FA}" type="datetimeFigureOut">
              <a:rPr lang="en-US" smtClean="0"/>
              <a:t>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257089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57A01-D320-024A-946A-445F8BB361F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332559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C57A01-D320-024A-946A-445F8BB361FA}" type="datetimeFigureOut">
              <a:rPr lang="en-US" smtClean="0"/>
              <a:t>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7C9003-A420-F54F-AA04-71F669DE97BE}" type="slidenum">
              <a:rPr lang="en-US" smtClean="0"/>
              <a:t>‹#›</a:t>
            </a:fld>
            <a:endParaRPr lang="en-US"/>
          </a:p>
        </p:txBody>
      </p:sp>
    </p:spTree>
    <p:extLst>
      <p:ext uri="{BB962C8B-B14F-4D97-AF65-F5344CB8AC3E}">
        <p14:creationId xmlns:p14="http://schemas.microsoft.com/office/powerpoint/2010/main" val="27040127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57A01-D320-024A-946A-445F8BB361FA}" type="datetimeFigureOut">
              <a:rPr lang="en-US" smtClean="0"/>
              <a:t>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C9003-A420-F54F-AA04-71F669DE97BE}" type="slidenum">
              <a:rPr lang="en-US" smtClean="0"/>
              <a:t>‹#›</a:t>
            </a:fld>
            <a:endParaRPr lang="en-US"/>
          </a:p>
        </p:txBody>
      </p:sp>
    </p:spTree>
    <p:extLst>
      <p:ext uri="{BB962C8B-B14F-4D97-AF65-F5344CB8AC3E}">
        <p14:creationId xmlns:p14="http://schemas.microsoft.com/office/powerpoint/2010/main" val="2058276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tiff"/><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 Id="rId11"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12"/>
          <p:cNvSpPr/>
          <p:nvPr/>
        </p:nvSpPr>
        <p:spPr>
          <a:xfrm>
            <a:off x="669471" y="4056456"/>
            <a:ext cx="7928865" cy="187019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algn="ctr">
              <a:spcBef>
                <a:spcPts val="600"/>
              </a:spcBef>
              <a:defRPr sz="2800" b="1" i="1"/>
            </a:pPr>
            <a:r>
              <a:rPr dirty="0" smtClean="0"/>
              <a:t>UNCOPUOS STSC</a:t>
            </a:r>
            <a:r>
              <a:rPr lang="en-US" dirty="0" smtClean="0"/>
              <a:t> Open Forum</a:t>
            </a:r>
            <a:r>
              <a:rPr dirty="0" smtClean="0"/>
              <a:t> </a:t>
            </a:r>
            <a:endParaRPr lang="en-US" dirty="0"/>
          </a:p>
          <a:p>
            <a:pPr algn="ctr">
              <a:spcBef>
                <a:spcPts val="600"/>
              </a:spcBef>
              <a:defRPr sz="2800" b="1" i="1"/>
            </a:pPr>
            <a:r>
              <a:rPr dirty="0" smtClean="0"/>
              <a:t>1</a:t>
            </a:r>
            <a:r>
              <a:rPr lang="en-US" dirty="0" smtClean="0"/>
              <a:t>8</a:t>
            </a:r>
            <a:r>
              <a:rPr dirty="0" smtClean="0"/>
              <a:t> </a:t>
            </a:r>
            <a:r>
              <a:rPr dirty="0"/>
              <a:t>February 2016 </a:t>
            </a:r>
          </a:p>
          <a:p>
            <a:pPr algn="ctr">
              <a:spcBef>
                <a:spcPts val="600"/>
              </a:spcBef>
              <a:defRPr sz="2800" b="1" i="1"/>
            </a:pPr>
            <a:r>
              <a:rPr dirty="0"/>
              <a:t>Vienna, Austria</a:t>
            </a:r>
            <a:endParaRPr sz="3200" dirty="0">
              <a:solidFill>
                <a:srgbClr val="888888"/>
              </a:solidFill>
            </a:endParaRPr>
          </a:p>
        </p:txBody>
      </p:sp>
      <p:sp>
        <p:nvSpPr>
          <p:cNvPr id="6" name="Shape 113"/>
          <p:cNvSpPr>
            <a:spLocks noGrp="1"/>
          </p:cNvSpPr>
          <p:nvPr>
            <p:ph type="ctrTitle"/>
          </p:nvPr>
        </p:nvSpPr>
        <p:spPr>
          <a:xfrm>
            <a:off x="-152397" y="406409"/>
            <a:ext cx="9484423" cy="3081866"/>
          </a:xfrm>
          <a:prstGeom prst="rect">
            <a:avLst/>
          </a:prstGeom>
        </p:spPr>
        <p:txBody>
          <a:bodyPr>
            <a:noAutofit/>
          </a:bodyPr>
          <a:lstStyle>
            <a:lvl1pPr defTabSz="370331">
              <a:defRPr sz="3564" b="1"/>
            </a:lvl1pPr>
          </a:lstStyle>
          <a:p>
            <a:r>
              <a:rPr lang="en-US" sz="4400" dirty="0" smtClean="0"/>
              <a:t>International Asteroid </a:t>
            </a:r>
            <a:br>
              <a:rPr lang="en-US" sz="4400" dirty="0" smtClean="0"/>
            </a:br>
            <a:r>
              <a:rPr lang="en-US" sz="4400" dirty="0" smtClean="0"/>
              <a:t>Warning Network (</a:t>
            </a:r>
            <a:r>
              <a:rPr sz="4400" dirty="0" smtClean="0"/>
              <a:t>IAWN</a:t>
            </a:r>
            <a:r>
              <a:rPr lang="en-US" sz="4400" dirty="0" smtClean="0"/>
              <a:t>)</a:t>
            </a:r>
            <a:r>
              <a:rPr sz="4400" dirty="0" smtClean="0"/>
              <a:t>:  </a:t>
            </a:r>
            <a:r>
              <a:rPr lang="en-US" sz="4400" dirty="0" smtClean="0"/>
              <a:t/>
            </a:r>
            <a:br>
              <a:rPr lang="en-US" sz="4400" dirty="0" smtClean="0"/>
            </a:br>
            <a:r>
              <a:rPr lang="en-US" sz="3600" dirty="0" smtClean="0"/>
              <a:t>Brief </a:t>
            </a:r>
            <a:r>
              <a:rPr sz="3600" dirty="0" smtClean="0"/>
              <a:t>Summary </a:t>
            </a:r>
            <a:r>
              <a:rPr lang="en-US" sz="3600" dirty="0" smtClean="0"/>
              <a:t>&amp; Status </a:t>
            </a:r>
            <a:r>
              <a:rPr lang="en-US" sz="3600" dirty="0" smtClean="0"/>
              <a:t/>
            </a:r>
            <a:br>
              <a:rPr lang="en-US" sz="3600" dirty="0" smtClean="0"/>
            </a:br>
            <a:r>
              <a:rPr sz="3600" dirty="0" smtClean="0"/>
              <a:t>of </a:t>
            </a:r>
            <a:r>
              <a:rPr lang="en-US" sz="3600" dirty="0" smtClean="0"/>
              <a:t>the </a:t>
            </a:r>
            <a:r>
              <a:rPr sz="3600" dirty="0" smtClean="0"/>
              <a:t>Current </a:t>
            </a:r>
            <a:r>
              <a:rPr sz="3600" dirty="0"/>
              <a:t>Worldwide </a:t>
            </a:r>
            <a:r>
              <a:rPr lang="en-US" sz="3600" dirty="0" smtClean="0"/>
              <a:t/>
            </a:r>
            <a:br>
              <a:rPr lang="en-US" sz="3600" dirty="0" smtClean="0"/>
            </a:br>
            <a:r>
              <a:rPr sz="3600" dirty="0" smtClean="0"/>
              <a:t>NEO </a:t>
            </a:r>
            <a:r>
              <a:rPr sz="3600" dirty="0" smtClean="0"/>
              <a:t>Survey</a:t>
            </a:r>
            <a:r>
              <a:rPr lang="en-US" sz="3600" dirty="0" smtClean="0"/>
              <a:t> Effort</a:t>
            </a:r>
            <a:endParaRPr sz="3600" dirty="0"/>
          </a:p>
        </p:txBody>
      </p:sp>
      <p:sp>
        <p:nvSpPr>
          <p:cNvPr id="7" name="Shape 114"/>
          <p:cNvSpPr/>
          <p:nvPr/>
        </p:nvSpPr>
        <p:spPr>
          <a:xfrm>
            <a:off x="6456591" y="5872591"/>
            <a:ext cx="3027833" cy="8915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b="1" i="1"/>
            </a:pPr>
            <a:r>
              <a:t>Rob Landis</a:t>
            </a:r>
          </a:p>
          <a:p>
            <a:pPr>
              <a:defRPr b="1" i="1"/>
            </a:pPr>
            <a:r>
              <a:t>Planetary Science Division</a:t>
            </a:r>
          </a:p>
          <a:p>
            <a:pPr>
              <a:defRPr b="1" i="1"/>
            </a:pPr>
            <a:r>
              <a:t>NASA Headquarters </a:t>
            </a:r>
          </a:p>
        </p:txBody>
      </p:sp>
    </p:spTree>
    <p:extLst>
      <p:ext uri="{BB962C8B-B14F-4D97-AF65-F5344CB8AC3E}">
        <p14:creationId xmlns:p14="http://schemas.microsoft.com/office/powerpoint/2010/main" val="22536065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54"/>
            <a:ext cx="8229600" cy="1143000"/>
          </a:xfrm>
        </p:spPr>
        <p:txBody>
          <a:bodyPr>
            <a:normAutofit/>
          </a:bodyPr>
          <a:lstStyle/>
          <a:p>
            <a:r>
              <a:rPr lang="en-US" sz="5400" b="1" dirty="0" smtClean="0"/>
              <a:t>Signatories to IAWN  </a:t>
            </a:r>
            <a:endParaRPr lang="en-US" sz="5400" b="1" dirty="0"/>
          </a:p>
        </p:txBody>
      </p:sp>
      <p:cxnSp>
        <p:nvCxnSpPr>
          <p:cNvPr id="16" name="Straight Connector 15"/>
          <p:cNvCxnSpPr/>
          <p:nvPr/>
        </p:nvCxnSpPr>
        <p:spPr>
          <a:xfrm flipH="1">
            <a:off x="0" y="1101157"/>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6" name="Shape 132"/>
          <p:cNvSpPr/>
          <p:nvPr/>
        </p:nvSpPr>
        <p:spPr>
          <a:xfrm>
            <a:off x="4758228" y="1101157"/>
            <a:ext cx="4521216" cy="83099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buSzPct val="100000"/>
              <a:defRPr sz="4300"/>
            </a:pPr>
            <a:r>
              <a:rPr sz="2400" b="1" dirty="0" smtClean="0"/>
              <a:t>European Southern</a:t>
            </a:r>
            <a:r>
              <a:rPr lang="en-US" sz="2400" b="1" dirty="0" smtClean="0"/>
              <a:t> </a:t>
            </a:r>
            <a:r>
              <a:rPr sz="2400" b="1" dirty="0" smtClean="0"/>
              <a:t>Observatory</a:t>
            </a:r>
            <a:r>
              <a:rPr lang="en-US" sz="2400" b="1" dirty="0" smtClean="0"/>
              <a:t> </a:t>
            </a:r>
          </a:p>
          <a:p>
            <a:pPr>
              <a:buSzPct val="100000"/>
              <a:defRPr sz="4300"/>
            </a:pPr>
            <a:r>
              <a:rPr lang="en-US" sz="2400" b="1" dirty="0" smtClean="0"/>
              <a:t>(ESO)</a:t>
            </a:r>
            <a:endParaRPr sz="2400" b="1"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82872" y="1614272"/>
            <a:ext cx="3476458" cy="1849506"/>
          </a:xfrm>
          <a:prstGeom prst="rect">
            <a:avLst/>
          </a:prstGeom>
        </p:spPr>
      </p:pic>
      <p:sp>
        <p:nvSpPr>
          <p:cNvPr id="8" name="Shape 132"/>
          <p:cNvSpPr/>
          <p:nvPr/>
        </p:nvSpPr>
        <p:spPr>
          <a:xfrm>
            <a:off x="248073" y="4294201"/>
            <a:ext cx="3951393" cy="120032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buSzPct val="100000"/>
              <a:defRPr sz="4300"/>
            </a:pPr>
            <a:r>
              <a:rPr sz="2400" b="1" dirty="0" smtClean="0"/>
              <a:t>Peter </a:t>
            </a:r>
            <a:r>
              <a:rPr sz="2400" b="1" dirty="0"/>
              <a:t>Birtwhistle </a:t>
            </a:r>
            <a:r>
              <a:rPr sz="2400" b="1" i="1" dirty="0"/>
              <a:t>(amateur follow-up </a:t>
            </a:r>
            <a:r>
              <a:rPr sz="2400" b="1" i="1" dirty="0" smtClean="0"/>
              <a:t>observer</a:t>
            </a:r>
            <a:r>
              <a:rPr lang="en-US" sz="2400" b="1" i="1" dirty="0" smtClean="0"/>
              <a:t>, United Kingdom</a:t>
            </a:r>
            <a:r>
              <a:rPr sz="2400" b="1" i="1" dirty="0" smtClean="0"/>
              <a:t>)</a:t>
            </a:r>
            <a:endParaRPr lang="en-US" sz="2400" b="1" i="1" dirty="0" smtClean="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5494" y="2872308"/>
            <a:ext cx="3279161" cy="1419048"/>
          </a:xfrm>
          <a:prstGeom prst="rect">
            <a:avLst/>
          </a:prstGeom>
        </p:spPr>
      </p:pic>
      <p:sp>
        <p:nvSpPr>
          <p:cNvPr id="13" name="Shape 132"/>
          <p:cNvSpPr/>
          <p:nvPr/>
        </p:nvSpPr>
        <p:spPr>
          <a:xfrm>
            <a:off x="1212501" y="6085981"/>
            <a:ext cx="2122579" cy="52322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buSzPct val="100000"/>
              <a:defRPr sz="4300"/>
            </a:pPr>
            <a:r>
              <a:rPr lang="en-US" sz="2800" b="1" dirty="0" smtClean="0"/>
              <a:t>and, NASA</a:t>
            </a:r>
            <a:endParaRPr sz="2800" b="1" dirty="0"/>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49434" y="3727765"/>
            <a:ext cx="2844797" cy="1316220"/>
          </a:xfrm>
          <a:prstGeom prst="rect">
            <a:avLst/>
          </a:prstGeom>
        </p:spPr>
      </p:pic>
      <p:sp>
        <p:nvSpPr>
          <p:cNvPr id="14" name="Shape 132"/>
          <p:cNvSpPr/>
          <p:nvPr/>
        </p:nvSpPr>
        <p:spPr>
          <a:xfrm>
            <a:off x="4876789" y="5926590"/>
            <a:ext cx="4233336" cy="830997"/>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buSzPct val="100000"/>
              <a:defRPr sz="4300"/>
            </a:pPr>
            <a:r>
              <a:rPr lang="en-US" sz="2400" b="1" dirty="0" smtClean="0"/>
              <a:t>Korean Astronomy Space Science Institute (KASI) </a:t>
            </a:r>
            <a:endParaRPr sz="2400" b="1" dirty="0"/>
          </a:p>
        </p:txBody>
      </p:sp>
      <p:pic>
        <p:nvPicPr>
          <p:cNvPr id="17" name="Picture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22764" y="2142513"/>
            <a:ext cx="731706" cy="954885"/>
          </a:xfrm>
          <a:prstGeom prst="rect">
            <a:avLst/>
          </a:prstGeom>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6797" y="3836904"/>
            <a:ext cx="969432" cy="1001747"/>
          </a:xfrm>
          <a:prstGeom prst="rect">
            <a:avLst/>
          </a:prstGeom>
        </p:spPr>
      </p:pic>
      <p:pic>
        <p:nvPicPr>
          <p:cNvPr id="19" name="Picture 18" descr="KMTNet.tif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51866" y="5148681"/>
            <a:ext cx="4695648" cy="775658"/>
          </a:xfrm>
          <a:prstGeom prst="rect">
            <a:avLst/>
          </a:prstGeom>
        </p:spPr>
      </p:pic>
      <p:cxnSp>
        <p:nvCxnSpPr>
          <p:cNvPr id="21" name="Straight Connector 20"/>
          <p:cNvCxnSpPr/>
          <p:nvPr/>
        </p:nvCxnSpPr>
        <p:spPr>
          <a:xfrm flipH="1">
            <a:off x="4199466" y="3609234"/>
            <a:ext cx="4961467"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199466" y="1101157"/>
            <a:ext cx="0" cy="5841508"/>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 y="2728709"/>
            <a:ext cx="4199465"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1" y="5704210"/>
            <a:ext cx="4199465" cy="0"/>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9" name="Shape 132"/>
          <p:cNvSpPr/>
          <p:nvPr/>
        </p:nvSpPr>
        <p:spPr>
          <a:xfrm>
            <a:off x="33862" y="1951673"/>
            <a:ext cx="4792098" cy="769441"/>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a:buSzPct val="100000"/>
              <a:defRPr sz="4300"/>
            </a:pPr>
            <a:r>
              <a:rPr lang="en-US" sz="2200" b="1" dirty="0" smtClean="0"/>
              <a:t>National Institute of </a:t>
            </a:r>
          </a:p>
          <a:p>
            <a:pPr>
              <a:buSzPct val="100000"/>
              <a:defRPr sz="4300"/>
            </a:pPr>
            <a:r>
              <a:rPr lang="en-US" sz="2200" b="1" dirty="0" smtClean="0"/>
              <a:t>Astrophysics, Optics &amp; Electronics</a:t>
            </a:r>
            <a:endParaRPr sz="2200" b="1" dirty="0"/>
          </a:p>
        </p:txBody>
      </p:sp>
      <p:pic>
        <p:nvPicPr>
          <p:cNvPr id="30" name="Picture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6911" y="1267013"/>
            <a:ext cx="711179" cy="711179"/>
          </a:xfrm>
          <a:prstGeom prst="rect">
            <a:avLst/>
          </a:prstGeom>
          <a:ln w="28575" cmpd="sng">
            <a:solidFill>
              <a:srgbClr val="000090"/>
            </a:solidFill>
          </a:ln>
        </p:spPr>
      </p:pic>
      <p:pic>
        <p:nvPicPr>
          <p:cNvPr id="7" name="Picture 6"/>
          <p:cNvPicPr>
            <a:picLocks noChangeAspect="1"/>
          </p:cNvPicPr>
          <p:nvPr/>
        </p:nvPicPr>
        <p:blipFill rotWithShape="1">
          <a:blip r:embed="rId9"/>
          <a:srcRect l="26876" t="12743" r="5129" b="14604"/>
          <a:stretch/>
        </p:blipFill>
        <p:spPr>
          <a:xfrm>
            <a:off x="2472268" y="1250080"/>
            <a:ext cx="1659466" cy="1074126"/>
          </a:xfrm>
          <a:prstGeom prst="rect">
            <a:avLst/>
          </a:prstGeom>
        </p:spPr>
      </p:pic>
    </p:spTree>
    <p:extLst>
      <p:ext uri="{BB962C8B-B14F-4D97-AF65-F5344CB8AC3E}">
        <p14:creationId xmlns:p14="http://schemas.microsoft.com/office/powerpoint/2010/main" val="3948169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06404" y="3746505"/>
            <a:ext cx="2929467" cy="465663"/>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8375"/>
            <a:ext cx="8229600" cy="1143000"/>
          </a:xfrm>
        </p:spPr>
        <p:txBody>
          <a:bodyPr>
            <a:normAutofit fontScale="90000"/>
          </a:bodyPr>
          <a:lstStyle/>
          <a:p>
            <a:r>
              <a:rPr lang="en-US" b="1" dirty="0" smtClean="0"/>
              <a:t>NASA’s Planetary </a:t>
            </a:r>
            <a:r>
              <a:rPr lang="en-US" b="1" dirty="0" smtClean="0"/>
              <a:t>Defense </a:t>
            </a:r>
            <a:br>
              <a:rPr lang="en-US" b="1" dirty="0" smtClean="0"/>
            </a:br>
            <a:r>
              <a:rPr lang="en-US" b="1" dirty="0" smtClean="0"/>
              <a:t>Coordination Office</a:t>
            </a:r>
            <a:endParaRPr lang="en-US" b="1" dirty="0"/>
          </a:p>
        </p:txBody>
      </p:sp>
      <p:sp>
        <p:nvSpPr>
          <p:cNvPr id="3" name="Content Placeholder 2"/>
          <p:cNvSpPr>
            <a:spLocks noGrp="1"/>
          </p:cNvSpPr>
          <p:nvPr>
            <p:ph idx="1"/>
          </p:nvPr>
        </p:nvSpPr>
        <p:spPr>
          <a:xfrm>
            <a:off x="355605" y="1422400"/>
            <a:ext cx="8822267" cy="5503332"/>
          </a:xfrm>
        </p:spPr>
        <p:txBody>
          <a:bodyPr>
            <a:normAutofit fontScale="92500"/>
          </a:bodyPr>
          <a:lstStyle/>
          <a:p>
            <a:pPr marL="0" indent="0">
              <a:buNone/>
            </a:pPr>
            <a:r>
              <a:rPr lang="en-US" sz="2600" b="1" kern="0" dirty="0"/>
              <a:t>This new office was recently established at NASA HQ to coordinate planetary </a:t>
            </a:r>
            <a:r>
              <a:rPr lang="en-US" sz="2600" b="1" kern="0" dirty="0" smtClean="0"/>
              <a:t>defense-related </a:t>
            </a:r>
            <a:r>
              <a:rPr lang="en-US" sz="2600" b="1" kern="0" dirty="0"/>
              <a:t>activities across </a:t>
            </a:r>
            <a:r>
              <a:rPr lang="en-US" sz="2600" b="1" kern="0" dirty="0" smtClean="0"/>
              <a:t>NASA</a:t>
            </a:r>
            <a:r>
              <a:rPr lang="en-US" sz="2600" b="1" kern="0" dirty="0"/>
              <a:t> </a:t>
            </a:r>
            <a:r>
              <a:rPr lang="en-US" sz="2600" b="1" kern="0" dirty="0" smtClean="0"/>
              <a:t>as well as</a:t>
            </a:r>
            <a:r>
              <a:rPr lang="en-US" sz="2600" b="1" kern="0" dirty="0" smtClean="0"/>
              <a:t> </a:t>
            </a:r>
            <a:r>
              <a:rPr lang="en-US" sz="2600" b="1" kern="0" dirty="0"/>
              <a:t>coordinate both </a:t>
            </a:r>
            <a:r>
              <a:rPr lang="en-US" sz="2600" b="1" kern="0" dirty="0" smtClean="0"/>
              <a:t>U.S. </a:t>
            </a:r>
            <a:r>
              <a:rPr lang="en-US" sz="2600" b="1" kern="0" dirty="0"/>
              <a:t>interagency and international efforts and projects to address and plan response to the asteroid impact hazard</a:t>
            </a:r>
            <a:r>
              <a:rPr lang="en-US" sz="2600" b="1" kern="0" dirty="0" smtClean="0"/>
              <a:t>.  In so doing, </a:t>
            </a:r>
            <a:r>
              <a:rPr lang="en-US" sz="2600" b="1" kern="0" dirty="0" smtClean="0"/>
              <a:t>the Planetary Defense Coordination Office dovetails with the needs, goals, and objectives of IAWN. </a:t>
            </a:r>
            <a:endParaRPr lang="en-US" sz="2600" b="1" kern="0" dirty="0"/>
          </a:p>
          <a:p>
            <a:pPr marL="0" indent="0">
              <a:buNone/>
            </a:pPr>
            <a:r>
              <a:rPr lang="en-US" sz="3000" b="1" dirty="0" smtClean="0"/>
              <a:t>Mission Statement</a:t>
            </a:r>
            <a:r>
              <a:rPr lang="en-US" sz="3000" b="1" dirty="0" smtClean="0"/>
              <a:t>:</a:t>
            </a:r>
            <a:endParaRPr lang="en-US" sz="2800" dirty="0" smtClean="0"/>
          </a:p>
          <a:p>
            <a:pPr marL="0" indent="0">
              <a:buNone/>
            </a:pPr>
            <a:r>
              <a:rPr lang="en-US" sz="2600" b="1" dirty="0" smtClean="0"/>
              <a:t>To lead </a:t>
            </a:r>
            <a:r>
              <a:rPr lang="en-US" sz="2600" b="1" dirty="0"/>
              <a:t>national and international efforts to: </a:t>
            </a:r>
            <a:endParaRPr lang="en-US" sz="2600" b="1" dirty="0" smtClean="0"/>
          </a:p>
          <a:p>
            <a:r>
              <a:rPr lang="en-US" sz="2600" b="1" dirty="0"/>
              <a:t>Detect any potential for significant impact of planet Earth by natural objects</a:t>
            </a:r>
          </a:p>
          <a:p>
            <a:r>
              <a:rPr lang="en-US" sz="2600" b="1" dirty="0"/>
              <a:t>Appraise the range of potential effects by any possible impact</a:t>
            </a:r>
          </a:p>
          <a:p>
            <a:r>
              <a:rPr lang="en-US" sz="2600" b="1" dirty="0"/>
              <a:t>Develop strategies to mitigate impact effects on human welfare</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09" y="109779"/>
            <a:ext cx="960091" cy="800076"/>
          </a:xfrm>
          <a:prstGeom prst="rect">
            <a:avLst/>
          </a:prstGeom>
        </p:spPr>
      </p:pic>
      <p:cxnSp>
        <p:nvCxnSpPr>
          <p:cNvPr id="13" name="Straight Connector 12"/>
          <p:cNvCxnSpPr/>
          <p:nvPr/>
        </p:nvCxnSpPr>
        <p:spPr>
          <a:xfrm flipH="1">
            <a:off x="0" y="1287420"/>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68404" y="6368535"/>
            <a:ext cx="1827193" cy="369332"/>
          </a:xfrm>
          <a:prstGeom prst="rect">
            <a:avLst/>
          </a:prstGeom>
          <a:noFill/>
        </p:spPr>
        <p:txBody>
          <a:bodyPr wrap="none" rtlCol="0">
            <a:spAutoFit/>
          </a:bodyPr>
          <a:lstStyle/>
          <a:p>
            <a:r>
              <a:rPr lang="en-US" b="1" i="1" dirty="0">
                <a:solidFill>
                  <a:srgbClr val="0000FF"/>
                </a:solidFill>
              </a:rPr>
              <a:t>Hic </a:t>
            </a:r>
            <a:r>
              <a:rPr lang="en-US" b="1" i="1" dirty="0" err="1">
                <a:solidFill>
                  <a:srgbClr val="0000FF"/>
                </a:solidFill>
              </a:rPr>
              <a:t>Servare</a:t>
            </a:r>
            <a:r>
              <a:rPr lang="en-US" b="1" i="1" dirty="0">
                <a:solidFill>
                  <a:srgbClr val="0000FF"/>
                </a:solidFill>
              </a:rPr>
              <a:t> Diem</a:t>
            </a:r>
            <a:endParaRPr lang="en-US" b="1" dirty="0">
              <a:solidFill>
                <a:srgbClr val="0000FF"/>
              </a:solidFill>
            </a:endParaRPr>
          </a:p>
        </p:txBody>
      </p:sp>
      <p:sp>
        <p:nvSpPr>
          <p:cNvPr id="8" name="TextBox 7"/>
          <p:cNvSpPr txBox="1"/>
          <p:nvPr/>
        </p:nvSpPr>
        <p:spPr>
          <a:xfrm>
            <a:off x="6613762" y="6391871"/>
            <a:ext cx="1824062" cy="369332"/>
          </a:xfrm>
          <a:prstGeom prst="rect">
            <a:avLst/>
          </a:prstGeom>
          <a:noFill/>
        </p:spPr>
        <p:txBody>
          <a:bodyPr wrap="none" rtlCol="0">
            <a:spAutoFit/>
          </a:bodyPr>
          <a:lstStyle/>
          <a:p>
            <a:r>
              <a:rPr lang="en-US" b="1" i="1" dirty="0" smtClean="0">
                <a:solidFill>
                  <a:srgbClr val="0000FF"/>
                </a:solidFill>
              </a:rPr>
              <a:t>… </a:t>
            </a:r>
            <a:r>
              <a:rPr lang="en-US" b="1" i="1" dirty="0" err="1" smtClean="0">
                <a:solidFill>
                  <a:srgbClr val="0000FF"/>
                </a:solidFill>
              </a:rPr>
              <a:t>vos</a:t>
            </a:r>
            <a:r>
              <a:rPr lang="en-US" b="1" i="1" dirty="0" smtClean="0">
                <a:solidFill>
                  <a:srgbClr val="0000FF"/>
                </a:solidFill>
              </a:rPr>
              <a:t> </a:t>
            </a:r>
            <a:r>
              <a:rPr lang="en-US" b="1" i="1" dirty="0" err="1">
                <a:solidFill>
                  <a:srgbClr val="0000FF"/>
                </a:solidFill>
              </a:rPr>
              <a:t>sunt</a:t>
            </a:r>
            <a:r>
              <a:rPr lang="en-US" b="1" i="1" dirty="0">
                <a:solidFill>
                  <a:srgbClr val="0000FF"/>
                </a:solidFill>
              </a:rPr>
              <a:t> grata</a:t>
            </a:r>
            <a:endParaRPr lang="en-US" b="1" i="1" dirty="0">
              <a:solidFill>
                <a:srgbClr val="0000FF"/>
              </a:solidFill>
            </a:endParaRPr>
          </a:p>
        </p:txBody>
      </p:sp>
    </p:spTree>
    <p:extLst>
      <p:ext uri="{BB962C8B-B14F-4D97-AF65-F5344CB8AC3E}">
        <p14:creationId xmlns:p14="http://schemas.microsoft.com/office/powerpoint/2010/main" val="333210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79832"/>
            <a:ext cx="9144000" cy="5459637"/>
          </a:xfrm>
          <a:prstGeom prst="rect">
            <a:avLst/>
          </a:prstGeom>
        </p:spPr>
      </p:pic>
      <p:sp>
        <p:nvSpPr>
          <p:cNvPr id="5" name="Title 1"/>
          <p:cNvSpPr>
            <a:spLocks noGrp="1"/>
          </p:cNvSpPr>
          <p:nvPr>
            <p:ph type="title"/>
          </p:nvPr>
        </p:nvSpPr>
        <p:spPr>
          <a:xfrm>
            <a:off x="507999" y="-64022"/>
            <a:ext cx="8229600" cy="1143000"/>
          </a:xfrm>
        </p:spPr>
        <p:txBody>
          <a:bodyPr>
            <a:noAutofit/>
          </a:bodyPr>
          <a:lstStyle/>
          <a:p>
            <a:pPr algn="ctr"/>
            <a:r>
              <a:rPr lang="en-US" altLang="en-US" sz="4000" b="1" dirty="0" smtClean="0">
                <a:ea typeface="ヒラギノ角ゴ Pro W3" pitchFamily="-84" charset="-128"/>
              </a:rPr>
              <a:t>Worldwide Observing Network</a:t>
            </a:r>
          </a:p>
        </p:txBody>
      </p:sp>
      <p:sp>
        <p:nvSpPr>
          <p:cNvPr id="6" name="TextBox 3"/>
          <p:cNvSpPr txBox="1">
            <a:spLocks noChangeArrowheads="1"/>
          </p:cNvSpPr>
          <p:nvPr/>
        </p:nvSpPr>
        <p:spPr bwMode="auto">
          <a:xfrm>
            <a:off x="676538" y="5909961"/>
            <a:ext cx="778941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ヒラギノ角ゴ Pro W3" pitchFamily="-84" charset="-128"/>
              </a:defRPr>
            </a:lvl1pPr>
            <a:lvl2pPr marL="742950" indent="-285750">
              <a:defRPr sz="2000">
                <a:solidFill>
                  <a:schemeClr val="tx1"/>
                </a:solidFill>
                <a:latin typeface="Arial" panose="020B0604020202020204" pitchFamily="34" charset="0"/>
                <a:ea typeface="ヒラギノ角ゴ Pro W3" pitchFamily="-84" charset="-128"/>
              </a:defRPr>
            </a:lvl2pPr>
            <a:lvl3pPr marL="1143000" indent="-228600">
              <a:defRPr sz="2000">
                <a:solidFill>
                  <a:schemeClr val="tx1"/>
                </a:solidFill>
                <a:latin typeface="Arial" panose="020B0604020202020204" pitchFamily="34" charset="0"/>
                <a:ea typeface="ヒラギノ角ゴ Pro W3" pitchFamily="-84" charset="-128"/>
              </a:defRPr>
            </a:lvl3pPr>
            <a:lvl4pPr marL="1600200" indent="-228600">
              <a:defRPr sz="2000">
                <a:solidFill>
                  <a:schemeClr val="tx1"/>
                </a:solidFill>
                <a:latin typeface="Arial" panose="020B0604020202020204" pitchFamily="34" charset="0"/>
                <a:ea typeface="ヒラギノ角ゴ Pro W3" pitchFamily="-84" charset="-128"/>
              </a:defRPr>
            </a:lvl4pPr>
            <a:lvl5pPr marL="2057400" indent="-228600">
              <a:defRPr sz="20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ヒラギノ角ゴ Pro W3" pitchFamily="-84" charset="-128"/>
              </a:defRPr>
            </a:lvl9pPr>
          </a:lstStyle>
          <a:p>
            <a:pPr algn="ctr" defTabSz="914400" eaLnBrk="0" fontAlgn="base" hangingPunct="0">
              <a:spcBef>
                <a:spcPct val="0"/>
              </a:spcBef>
              <a:spcAft>
                <a:spcPct val="0"/>
              </a:spcAft>
            </a:pPr>
            <a:r>
              <a:rPr lang="en-US" altLang="en-US" b="1" dirty="0" smtClean="0">
                <a:solidFill>
                  <a:prstClr val="black"/>
                </a:solidFill>
              </a:rPr>
              <a:t>Received ~20.6 Million Observations from 39 countries in 2015</a:t>
            </a:r>
          </a:p>
          <a:p>
            <a:pPr algn="ctr" defTabSz="914400" eaLnBrk="0" fontAlgn="base" hangingPunct="0">
              <a:spcBef>
                <a:spcPct val="0"/>
              </a:spcBef>
              <a:spcAft>
                <a:spcPct val="0"/>
              </a:spcAft>
            </a:pPr>
            <a:r>
              <a:rPr lang="en-US" altLang="en-US" sz="1800" b="1" dirty="0" smtClean="0">
                <a:solidFill>
                  <a:prstClr val="black"/>
                </a:solidFill>
              </a:rPr>
              <a:t>(and one in space!)</a:t>
            </a:r>
          </a:p>
        </p:txBody>
      </p:sp>
      <p:cxnSp>
        <p:nvCxnSpPr>
          <p:cNvPr id="7" name="Straight Connector 6"/>
          <p:cNvCxnSpPr/>
          <p:nvPr/>
        </p:nvCxnSpPr>
        <p:spPr>
          <a:xfrm flipH="1">
            <a:off x="-16933" y="1084224"/>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451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6000"/>
          </a:blip>
          <a:stretch>
            <a:fillRect/>
          </a:stretch>
        </p:blipFill>
        <p:spPr>
          <a:xfrm>
            <a:off x="1456274" y="1400296"/>
            <a:ext cx="6333634" cy="5373033"/>
          </a:xfrm>
          <a:prstGeom prst="rect">
            <a:avLst/>
          </a:prstGeom>
        </p:spPr>
      </p:pic>
      <p:sp>
        <p:nvSpPr>
          <p:cNvPr id="2" name="Title 1"/>
          <p:cNvSpPr>
            <a:spLocks noGrp="1"/>
          </p:cNvSpPr>
          <p:nvPr>
            <p:ph type="title"/>
          </p:nvPr>
        </p:nvSpPr>
        <p:spPr>
          <a:xfrm>
            <a:off x="474133" y="37576"/>
            <a:ext cx="8229600" cy="1143000"/>
          </a:xfrm>
        </p:spPr>
        <p:txBody>
          <a:bodyPr>
            <a:normAutofit fontScale="90000"/>
          </a:bodyPr>
          <a:lstStyle/>
          <a:p>
            <a:r>
              <a:rPr lang="en-US" sz="5300" b="1" i="1" dirty="0" smtClean="0"/>
              <a:t>Origins of the NEO Issue </a:t>
            </a:r>
            <a:r>
              <a:rPr lang="en-US" b="1" i="1" dirty="0" smtClean="0"/>
              <a:t/>
            </a:r>
            <a:br>
              <a:rPr lang="en-US" b="1" i="1" dirty="0" smtClean="0"/>
            </a:br>
            <a:r>
              <a:rPr lang="en-US" sz="4000" b="1" i="1" dirty="0" smtClean="0"/>
              <a:t>(in the U.N.)</a:t>
            </a:r>
            <a:endParaRPr lang="en-US" sz="4000" b="1" i="1" dirty="0"/>
          </a:p>
        </p:txBody>
      </p:sp>
      <p:sp>
        <p:nvSpPr>
          <p:cNvPr id="3" name="Content Placeholder 2"/>
          <p:cNvSpPr>
            <a:spLocks noGrp="1"/>
          </p:cNvSpPr>
          <p:nvPr>
            <p:ph idx="1"/>
          </p:nvPr>
        </p:nvSpPr>
        <p:spPr>
          <a:xfrm>
            <a:off x="287867" y="1430869"/>
            <a:ext cx="8602133" cy="5393267"/>
          </a:xfrm>
        </p:spPr>
        <p:txBody>
          <a:bodyPr>
            <a:normAutofit fontScale="77500" lnSpcReduction="20000"/>
          </a:bodyPr>
          <a:lstStyle/>
          <a:p>
            <a:r>
              <a:rPr lang="en-US" sz="3600" b="1" dirty="0" smtClean="0"/>
              <a:t>UNISPACE III (1999)</a:t>
            </a:r>
          </a:p>
          <a:p>
            <a:pPr marL="0" indent="0">
              <a:buNone/>
            </a:pPr>
            <a:endParaRPr lang="en-US" sz="3600" b="1" dirty="0" smtClean="0"/>
          </a:p>
          <a:p>
            <a:pPr lvl="1"/>
            <a:r>
              <a:rPr lang="en-US" sz="3100" dirty="0"/>
              <a:t>To improve the </a:t>
            </a:r>
            <a:r>
              <a:rPr lang="en-US" sz="3100" dirty="0" smtClean="0"/>
              <a:t>scientific </a:t>
            </a:r>
            <a:r>
              <a:rPr lang="en-US" sz="3100" dirty="0"/>
              <a:t>knowledge of near and outer space by </a:t>
            </a:r>
            <a:r>
              <a:rPr lang="en-US" sz="3100" dirty="0" smtClean="0"/>
              <a:t>promoting </a:t>
            </a:r>
            <a:r>
              <a:rPr lang="en-US" sz="3100" dirty="0" err="1" smtClean="0"/>
              <a:t>coopertive</a:t>
            </a:r>
            <a:r>
              <a:rPr lang="en-US" sz="3100" dirty="0" smtClean="0"/>
              <a:t> activities </a:t>
            </a:r>
            <a:r>
              <a:rPr lang="en-US" sz="3100" dirty="0"/>
              <a:t>in such areas as astronomy, space biology and medicine, space physics, </a:t>
            </a:r>
            <a:r>
              <a:rPr lang="en-US" sz="3100" b="1" dirty="0"/>
              <a:t>the study of near</a:t>
            </a:r>
            <a:r>
              <a:rPr lang="en-US" sz="3100" b="1" dirty="0" smtClean="0"/>
              <a:t>-Earth </a:t>
            </a:r>
            <a:r>
              <a:rPr lang="en-US" sz="3100" b="1" dirty="0"/>
              <a:t>objects</a:t>
            </a:r>
            <a:r>
              <a:rPr lang="en-US" sz="3100" dirty="0"/>
              <a:t> </a:t>
            </a:r>
            <a:r>
              <a:rPr lang="en-US" sz="3100" dirty="0" smtClean="0"/>
              <a:t>(NEOs) and </a:t>
            </a:r>
            <a:r>
              <a:rPr lang="en-US" sz="3100" dirty="0"/>
              <a:t>planetary </a:t>
            </a:r>
            <a:r>
              <a:rPr lang="en-US" sz="3100" dirty="0" smtClean="0"/>
              <a:t>exploration</a:t>
            </a:r>
            <a:r>
              <a:rPr lang="en-US" sz="3100" dirty="0"/>
              <a:t>; </a:t>
            </a:r>
          </a:p>
          <a:p>
            <a:pPr lvl="1"/>
            <a:r>
              <a:rPr lang="en-US" sz="3100" b="1" dirty="0"/>
              <a:t>To improve the </a:t>
            </a:r>
            <a:r>
              <a:rPr lang="en-US" sz="3100" b="1" dirty="0" smtClean="0"/>
              <a:t>int’l coordination </a:t>
            </a:r>
            <a:r>
              <a:rPr lang="en-US" sz="3100" b="1" dirty="0"/>
              <a:t>of </a:t>
            </a:r>
            <a:r>
              <a:rPr lang="en-US" sz="3100" b="1" dirty="0" smtClean="0"/>
              <a:t>activities </a:t>
            </a:r>
            <a:r>
              <a:rPr lang="en-US" sz="3100" b="1" dirty="0"/>
              <a:t>related to near-Earth objects</a:t>
            </a:r>
            <a:r>
              <a:rPr lang="en-US" sz="3100" dirty="0"/>
              <a:t>, harmonizing the efforts directed at </a:t>
            </a:r>
            <a:r>
              <a:rPr lang="en-US" sz="3100" dirty="0" smtClean="0"/>
              <a:t>identification</a:t>
            </a:r>
            <a:r>
              <a:rPr lang="en-US" sz="3100" dirty="0"/>
              <a:t>, follow-up </a:t>
            </a:r>
            <a:r>
              <a:rPr lang="en-US" sz="3100" dirty="0" smtClean="0"/>
              <a:t>observations </a:t>
            </a:r>
            <a:r>
              <a:rPr lang="en-US" sz="3100" dirty="0"/>
              <a:t>and orbit </a:t>
            </a:r>
            <a:r>
              <a:rPr lang="en-US" sz="3100" dirty="0" smtClean="0"/>
              <a:t>prediction</a:t>
            </a:r>
            <a:r>
              <a:rPr lang="en-US" sz="3100" dirty="0"/>
              <a:t>, while at the same </a:t>
            </a:r>
            <a:r>
              <a:rPr lang="en-US" sz="3100" dirty="0" smtClean="0"/>
              <a:t>time </a:t>
            </a:r>
            <a:r>
              <a:rPr lang="en-US" sz="3100" dirty="0"/>
              <a:t>giving </a:t>
            </a:r>
            <a:r>
              <a:rPr lang="en-US" sz="3100" dirty="0" smtClean="0"/>
              <a:t>consideration </a:t>
            </a:r>
            <a:r>
              <a:rPr lang="en-US" sz="3100" dirty="0"/>
              <a:t>to </a:t>
            </a:r>
            <a:r>
              <a:rPr lang="en-US" sz="3100" b="1" dirty="0"/>
              <a:t>developing a common strategy that would include future </a:t>
            </a:r>
            <a:r>
              <a:rPr lang="en-US" sz="3100" b="1" dirty="0" smtClean="0"/>
              <a:t>activities </a:t>
            </a:r>
            <a:r>
              <a:rPr lang="en-US" sz="3100" b="1" dirty="0"/>
              <a:t>related to </a:t>
            </a:r>
            <a:r>
              <a:rPr lang="en-US" sz="3100" b="1" dirty="0" smtClean="0"/>
              <a:t>NEOs</a:t>
            </a:r>
            <a:r>
              <a:rPr lang="en-US" b="1" dirty="0" smtClean="0"/>
              <a:t>.</a:t>
            </a:r>
            <a:endParaRPr lang="en-US" dirty="0"/>
          </a:p>
          <a:p>
            <a:pPr lvl="1"/>
            <a:endParaRPr lang="en-US" dirty="0" smtClean="0"/>
          </a:p>
          <a:p>
            <a:r>
              <a:rPr lang="en-US" sz="3600" b="1" dirty="0" smtClean="0"/>
              <a:t>Action Team 14 (AT-14)</a:t>
            </a:r>
            <a:r>
              <a:rPr lang="en-US" sz="3600" dirty="0" smtClean="0"/>
              <a:t> established (2001); followed by terms of reference (2002)</a:t>
            </a:r>
          </a:p>
        </p:txBody>
      </p:sp>
      <p:cxnSp>
        <p:nvCxnSpPr>
          <p:cNvPr id="6" name="Straight Connector 5"/>
          <p:cNvCxnSpPr/>
          <p:nvPr/>
        </p:nvCxnSpPr>
        <p:spPr>
          <a:xfrm flipH="1">
            <a:off x="0" y="1321286"/>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448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alphaModFix amt="16000"/>
          </a:blip>
          <a:stretch>
            <a:fillRect/>
          </a:stretch>
        </p:blipFill>
        <p:spPr>
          <a:xfrm>
            <a:off x="1456274" y="1400296"/>
            <a:ext cx="6333634" cy="5373033"/>
          </a:xfrm>
          <a:prstGeom prst="rect">
            <a:avLst/>
          </a:prstGeom>
        </p:spPr>
      </p:pic>
      <p:sp>
        <p:nvSpPr>
          <p:cNvPr id="2" name="Title 1"/>
          <p:cNvSpPr>
            <a:spLocks noGrp="1"/>
          </p:cNvSpPr>
          <p:nvPr>
            <p:ph type="title"/>
          </p:nvPr>
        </p:nvSpPr>
        <p:spPr>
          <a:xfrm>
            <a:off x="474133" y="37576"/>
            <a:ext cx="8229600" cy="1143000"/>
          </a:xfrm>
        </p:spPr>
        <p:txBody>
          <a:bodyPr>
            <a:normAutofit fontScale="90000"/>
          </a:bodyPr>
          <a:lstStyle/>
          <a:p>
            <a:r>
              <a:rPr lang="en-US" sz="5300" b="1" i="1" dirty="0" smtClean="0"/>
              <a:t>Origins of the NEO Issue </a:t>
            </a:r>
            <a:r>
              <a:rPr lang="en-US" b="1" i="1" dirty="0" smtClean="0"/>
              <a:t/>
            </a:r>
            <a:br>
              <a:rPr lang="en-US" b="1" i="1" dirty="0" smtClean="0"/>
            </a:br>
            <a:r>
              <a:rPr lang="en-US" sz="4000" b="1" i="1" dirty="0" smtClean="0"/>
              <a:t>(in the U.N.) </a:t>
            </a:r>
            <a:r>
              <a:rPr lang="en-US" sz="4000" b="1" dirty="0" smtClean="0"/>
              <a:t>[</a:t>
            </a:r>
            <a:r>
              <a:rPr lang="en-US" sz="4000" b="1" dirty="0" err="1" smtClean="0"/>
              <a:t>con’t</a:t>
            </a:r>
            <a:r>
              <a:rPr lang="en-US" sz="4000" b="1" dirty="0" smtClean="0"/>
              <a:t>]</a:t>
            </a:r>
            <a:endParaRPr lang="en-US" sz="4000" b="1" dirty="0"/>
          </a:p>
        </p:txBody>
      </p:sp>
      <p:sp>
        <p:nvSpPr>
          <p:cNvPr id="3" name="Content Placeholder 2"/>
          <p:cNvSpPr>
            <a:spLocks noGrp="1"/>
          </p:cNvSpPr>
          <p:nvPr>
            <p:ph idx="1"/>
          </p:nvPr>
        </p:nvSpPr>
        <p:spPr>
          <a:xfrm>
            <a:off x="287867" y="1400296"/>
            <a:ext cx="8765197" cy="5373033"/>
          </a:xfrm>
        </p:spPr>
        <p:txBody>
          <a:bodyPr>
            <a:normAutofit fontScale="92500" lnSpcReduction="20000"/>
          </a:bodyPr>
          <a:lstStyle/>
          <a:p>
            <a:r>
              <a:rPr lang="en-US" b="1" dirty="0" smtClean="0">
                <a:solidFill>
                  <a:srgbClr val="FF0000"/>
                </a:solidFill>
              </a:rPr>
              <a:t>Mandate</a:t>
            </a:r>
          </a:p>
          <a:p>
            <a:pPr marL="0" indent="0">
              <a:buNone/>
            </a:pPr>
            <a:endParaRPr lang="en-US" dirty="0" smtClean="0"/>
          </a:p>
          <a:p>
            <a:pPr lvl="1"/>
            <a:r>
              <a:rPr lang="en-US" b="1" dirty="0"/>
              <a:t>Review the content, structure and </a:t>
            </a:r>
            <a:r>
              <a:rPr lang="en-US" b="1" dirty="0" smtClean="0"/>
              <a:t>organization </a:t>
            </a:r>
            <a:r>
              <a:rPr lang="en-US" b="1" dirty="0"/>
              <a:t>of ongoing efforts in the field of </a:t>
            </a:r>
            <a:r>
              <a:rPr lang="en-US" b="1" dirty="0" smtClean="0"/>
              <a:t>NEOs; </a:t>
            </a:r>
            <a:endParaRPr lang="en-US" dirty="0"/>
          </a:p>
          <a:p>
            <a:pPr lvl="1"/>
            <a:r>
              <a:rPr lang="en-US" b="1" dirty="0" smtClean="0"/>
              <a:t>Identify </a:t>
            </a:r>
            <a:r>
              <a:rPr lang="en-US" b="1" dirty="0"/>
              <a:t>any gaps in the ongoing work </a:t>
            </a:r>
            <a:r>
              <a:rPr lang="en-US" dirty="0"/>
              <a:t>where </a:t>
            </a:r>
            <a:r>
              <a:rPr lang="en-US" dirty="0" smtClean="0"/>
              <a:t>additional coordination </a:t>
            </a:r>
            <a:r>
              <a:rPr lang="en-US" dirty="0"/>
              <a:t>is required and/or where other countries or </a:t>
            </a:r>
            <a:r>
              <a:rPr lang="en-US" dirty="0" smtClean="0"/>
              <a:t>organizations </a:t>
            </a:r>
            <a:r>
              <a:rPr lang="en-US" dirty="0"/>
              <a:t>could make </a:t>
            </a:r>
            <a:r>
              <a:rPr lang="en-US" dirty="0" smtClean="0"/>
              <a:t>contributions</a:t>
            </a:r>
            <a:r>
              <a:rPr lang="en-US" dirty="0"/>
              <a:t>; </a:t>
            </a:r>
          </a:p>
          <a:p>
            <a:pPr lvl="1"/>
            <a:r>
              <a:rPr lang="en-US" b="1" dirty="0" smtClean="0"/>
              <a:t>Propose </a:t>
            </a:r>
            <a:r>
              <a:rPr lang="en-US" b="1" dirty="0"/>
              <a:t>steps for the improvement of </a:t>
            </a:r>
            <a:r>
              <a:rPr lang="en-US" b="1" dirty="0" smtClean="0"/>
              <a:t>int’l coordination </a:t>
            </a:r>
            <a:r>
              <a:rPr lang="en-US" dirty="0"/>
              <a:t>in </a:t>
            </a:r>
            <a:r>
              <a:rPr lang="en-US" dirty="0" smtClean="0"/>
              <a:t>collaboration </a:t>
            </a:r>
            <a:r>
              <a:rPr lang="en-US" dirty="0"/>
              <a:t>with specialized bodies. </a:t>
            </a:r>
            <a:endParaRPr lang="en-US" dirty="0" smtClean="0"/>
          </a:p>
          <a:p>
            <a:pPr marL="0" indent="0">
              <a:buNone/>
            </a:pPr>
            <a:endParaRPr lang="en-US" b="1" dirty="0" smtClean="0"/>
          </a:p>
          <a:p>
            <a:pPr marL="0" indent="0">
              <a:buNone/>
            </a:pPr>
            <a:r>
              <a:rPr lang="en-US" b="1" i="1" dirty="0" smtClean="0"/>
              <a:t>Open</a:t>
            </a:r>
            <a:r>
              <a:rPr lang="en-US" b="1" i="1" dirty="0"/>
              <a:t>-ended membership</a:t>
            </a:r>
            <a:r>
              <a:rPr lang="en-US" i="1" dirty="0"/>
              <a:t>: including </a:t>
            </a:r>
            <a:r>
              <a:rPr lang="en-US" i="1" dirty="0" err="1" smtClean="0"/>
              <a:t>intergovern</a:t>
            </a:r>
            <a:r>
              <a:rPr lang="en-US" i="1" dirty="0" smtClean="0"/>
              <a:t>-mental</a:t>
            </a:r>
            <a:r>
              <a:rPr lang="en-US" i="1" dirty="0"/>
              <a:t>, governmental and non-governmental space-related </a:t>
            </a:r>
            <a:r>
              <a:rPr lang="en-US" i="1" dirty="0" smtClean="0"/>
              <a:t>institutions </a:t>
            </a:r>
            <a:endParaRPr lang="en-US" i="1" dirty="0"/>
          </a:p>
          <a:p>
            <a:pPr marL="0" indent="0">
              <a:buNone/>
            </a:pPr>
            <a:endParaRPr lang="en-US" dirty="0"/>
          </a:p>
        </p:txBody>
      </p:sp>
      <p:cxnSp>
        <p:nvCxnSpPr>
          <p:cNvPr id="6" name="Straight Connector 5"/>
          <p:cNvCxnSpPr/>
          <p:nvPr/>
        </p:nvCxnSpPr>
        <p:spPr>
          <a:xfrm flipH="1">
            <a:off x="0" y="1287420"/>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287867" y="1355152"/>
            <a:ext cx="2472266" cy="693780"/>
          </a:xfrm>
          <a:prstGeom prst="rect">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522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4" y="37576"/>
            <a:ext cx="8229600" cy="1143000"/>
          </a:xfrm>
        </p:spPr>
        <p:txBody>
          <a:bodyPr>
            <a:normAutofit fontScale="90000"/>
          </a:bodyPr>
          <a:lstStyle/>
          <a:p>
            <a:r>
              <a:rPr lang="en-US" b="1" dirty="0" smtClean="0"/>
              <a:t>AT-14, STSC, COPUOS, </a:t>
            </a:r>
            <a:br>
              <a:rPr lang="en-US" b="1" dirty="0" smtClean="0"/>
            </a:br>
            <a:r>
              <a:rPr lang="en-US" b="1" dirty="0" smtClean="0"/>
              <a:t>UN General Assembly</a:t>
            </a:r>
            <a:endParaRPr lang="en-US" b="1" dirty="0"/>
          </a:p>
        </p:txBody>
      </p:sp>
      <p:sp>
        <p:nvSpPr>
          <p:cNvPr id="3" name="Content Placeholder 2"/>
          <p:cNvSpPr>
            <a:spLocks noGrp="1"/>
          </p:cNvSpPr>
          <p:nvPr>
            <p:ph idx="1"/>
          </p:nvPr>
        </p:nvSpPr>
        <p:spPr>
          <a:xfrm>
            <a:off x="457200" y="1481669"/>
            <a:ext cx="8229600" cy="5257800"/>
          </a:xfrm>
        </p:spPr>
        <p:txBody>
          <a:bodyPr>
            <a:normAutofit fontScale="85000" lnSpcReduction="20000"/>
          </a:bodyPr>
          <a:lstStyle/>
          <a:p>
            <a:r>
              <a:rPr lang="en-US" b="1" dirty="0"/>
              <a:t>AT-14</a:t>
            </a:r>
            <a:r>
              <a:rPr lang="en-US" dirty="0"/>
              <a:t>: Technical body, open-ended; composed of government and non-government experts (27 members; </a:t>
            </a:r>
            <a:r>
              <a:rPr lang="en-US" dirty="0" smtClean="0"/>
              <a:t>entities</a:t>
            </a:r>
            <a:r>
              <a:rPr lang="en-US" dirty="0"/>
              <a:t>) </a:t>
            </a:r>
          </a:p>
          <a:p>
            <a:pPr lvl="1"/>
            <a:r>
              <a:rPr lang="en-US" dirty="0" smtClean="0"/>
              <a:t>Works inter-</a:t>
            </a:r>
            <a:r>
              <a:rPr lang="en-US" dirty="0" err="1" smtClean="0"/>
              <a:t>sessionally</a:t>
            </a:r>
            <a:endParaRPr lang="en-US" dirty="0" smtClean="0"/>
          </a:p>
          <a:p>
            <a:pPr lvl="1"/>
            <a:r>
              <a:rPr lang="en-US" dirty="0" smtClean="0"/>
              <a:t>NEO Working Group established </a:t>
            </a:r>
            <a:endParaRPr lang="en-US" dirty="0"/>
          </a:p>
          <a:p>
            <a:pPr marL="457200" lvl="1" indent="0">
              <a:buNone/>
            </a:pPr>
            <a:r>
              <a:rPr lang="en-US" dirty="0" smtClean="0"/>
              <a:t>–  </a:t>
            </a:r>
            <a:r>
              <a:rPr lang="en-US" b="1" dirty="0" smtClean="0"/>
              <a:t>Prepared </a:t>
            </a:r>
            <a:r>
              <a:rPr lang="en-US" b="1" dirty="0"/>
              <a:t>interim and final reports for STSC </a:t>
            </a:r>
            <a:endParaRPr lang="en-US" dirty="0"/>
          </a:p>
          <a:p>
            <a:r>
              <a:rPr lang="en-US" b="1" dirty="0" smtClean="0"/>
              <a:t>STSC</a:t>
            </a:r>
            <a:r>
              <a:rPr lang="en-US" dirty="0"/>
              <a:t>: considers NEOs; agenda item (74 Member States; Dec. </a:t>
            </a:r>
            <a:r>
              <a:rPr lang="en-US" dirty="0" smtClean="0"/>
              <a:t> 2013)</a:t>
            </a:r>
            <a:endParaRPr lang="en-US" dirty="0"/>
          </a:p>
          <a:p>
            <a:r>
              <a:rPr lang="en-US" b="1" dirty="0" smtClean="0"/>
              <a:t>COPUOS</a:t>
            </a:r>
            <a:r>
              <a:rPr lang="en-US" dirty="0" smtClean="0"/>
              <a:t> </a:t>
            </a:r>
            <a:r>
              <a:rPr lang="en-US" dirty="0"/>
              <a:t>considers report on NEOs of STSC and sets new mandate </a:t>
            </a:r>
            <a:endParaRPr lang="en-US" dirty="0" smtClean="0"/>
          </a:p>
          <a:p>
            <a:pPr lvl="1"/>
            <a:r>
              <a:rPr lang="en-US" dirty="0" smtClean="0"/>
              <a:t>Set multi-</a:t>
            </a:r>
            <a:r>
              <a:rPr lang="en-US" dirty="0"/>
              <a:t>year work plans for STSC (2009 – 2011, 2012 - 2013) </a:t>
            </a:r>
          </a:p>
          <a:p>
            <a:r>
              <a:rPr lang="en-US" dirty="0" smtClean="0"/>
              <a:t>The </a:t>
            </a:r>
            <a:r>
              <a:rPr lang="en-US" b="1" dirty="0" smtClean="0"/>
              <a:t>General </a:t>
            </a:r>
            <a:r>
              <a:rPr lang="en-US" b="1" dirty="0"/>
              <a:t>Assembly </a:t>
            </a:r>
            <a:r>
              <a:rPr lang="en-US" dirty="0" smtClean="0"/>
              <a:t>endorses COPUOS report; </a:t>
            </a:r>
            <a:r>
              <a:rPr lang="en-US" dirty="0"/>
              <a:t>sets new mandates </a:t>
            </a:r>
            <a:r>
              <a:rPr lang="en-US" dirty="0" smtClean="0"/>
              <a:t>for </a:t>
            </a:r>
            <a:r>
              <a:rPr lang="en-US" dirty="0"/>
              <a:t>COPUOS, STSC and LSC (193 MS) </a:t>
            </a:r>
          </a:p>
          <a:p>
            <a:endParaRPr lang="en-US" dirty="0"/>
          </a:p>
        </p:txBody>
      </p:sp>
      <p:pic>
        <p:nvPicPr>
          <p:cNvPr id="4" name="Picture 3"/>
          <p:cNvPicPr>
            <a:picLocks noChangeAspect="1"/>
          </p:cNvPicPr>
          <p:nvPr/>
        </p:nvPicPr>
        <p:blipFill>
          <a:blip r:embed="rId2">
            <a:alphaModFix amt="16000"/>
          </a:blip>
          <a:stretch>
            <a:fillRect/>
          </a:stretch>
        </p:blipFill>
        <p:spPr>
          <a:xfrm>
            <a:off x="1456274" y="1400296"/>
            <a:ext cx="6333634" cy="5373033"/>
          </a:xfrm>
          <a:prstGeom prst="rect">
            <a:avLst/>
          </a:prstGeom>
        </p:spPr>
      </p:pic>
      <p:cxnSp>
        <p:nvCxnSpPr>
          <p:cNvPr id="7" name="Straight Connector 6"/>
          <p:cNvCxnSpPr/>
          <p:nvPr/>
        </p:nvCxnSpPr>
        <p:spPr>
          <a:xfrm flipH="1">
            <a:off x="0" y="1287420"/>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614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6000"/>
          </a:blip>
          <a:stretch>
            <a:fillRect/>
          </a:stretch>
        </p:blipFill>
        <p:spPr>
          <a:xfrm>
            <a:off x="1456274" y="1400296"/>
            <a:ext cx="6333634" cy="5373033"/>
          </a:xfrm>
          <a:prstGeom prst="rect">
            <a:avLst/>
          </a:prstGeom>
        </p:spPr>
      </p:pic>
      <p:sp>
        <p:nvSpPr>
          <p:cNvPr id="3" name="Content Placeholder 2"/>
          <p:cNvSpPr>
            <a:spLocks noGrp="1"/>
          </p:cNvSpPr>
          <p:nvPr>
            <p:ph idx="1"/>
          </p:nvPr>
        </p:nvSpPr>
        <p:spPr>
          <a:xfrm>
            <a:off x="186267" y="1287421"/>
            <a:ext cx="8900664" cy="5570580"/>
          </a:xfrm>
        </p:spPr>
        <p:txBody>
          <a:bodyPr>
            <a:normAutofit fontScale="92500" lnSpcReduction="20000"/>
          </a:bodyPr>
          <a:lstStyle/>
          <a:p>
            <a:r>
              <a:rPr lang="en-US" sz="3300" dirty="0"/>
              <a:t>Three overarching </a:t>
            </a:r>
            <a:r>
              <a:rPr lang="en-US" sz="3300" dirty="0" smtClean="0"/>
              <a:t>recommendations:</a:t>
            </a:r>
            <a:endParaRPr lang="en-US" sz="3300" dirty="0"/>
          </a:p>
          <a:p>
            <a:pPr lvl="1"/>
            <a:r>
              <a:rPr lang="en-US" dirty="0" smtClean="0"/>
              <a:t>An </a:t>
            </a:r>
            <a:r>
              <a:rPr lang="en-US" b="1" dirty="0" smtClean="0"/>
              <a:t>International </a:t>
            </a:r>
            <a:r>
              <a:rPr lang="en-US" b="1" dirty="0"/>
              <a:t>Asteroid Warning Network </a:t>
            </a:r>
            <a:r>
              <a:rPr lang="en-US" dirty="0"/>
              <a:t>(IAWN) should be </a:t>
            </a:r>
            <a:r>
              <a:rPr lang="en-US" dirty="0" smtClean="0"/>
              <a:t>established</a:t>
            </a:r>
            <a:endParaRPr lang="en-US" dirty="0"/>
          </a:p>
          <a:p>
            <a:pPr lvl="1"/>
            <a:r>
              <a:rPr lang="en-US" dirty="0" smtClean="0"/>
              <a:t>A </a:t>
            </a:r>
            <a:r>
              <a:rPr lang="en-US" b="1" dirty="0"/>
              <a:t>Space Mission Planning Advisory Group </a:t>
            </a:r>
            <a:r>
              <a:rPr lang="en-US" dirty="0"/>
              <a:t>(SMPAG) should be established </a:t>
            </a:r>
            <a:endParaRPr lang="en-US" dirty="0" smtClean="0"/>
          </a:p>
          <a:p>
            <a:pPr lvl="2"/>
            <a:r>
              <a:rPr lang="en-US" sz="2600" dirty="0" smtClean="0"/>
              <a:t>Framework</a:t>
            </a:r>
            <a:r>
              <a:rPr lang="en-US" sz="2600" dirty="0"/>
              <a:t>, </a:t>
            </a:r>
            <a:r>
              <a:rPr lang="en-US" sz="2600" dirty="0" smtClean="0"/>
              <a:t>timeline </a:t>
            </a:r>
            <a:r>
              <a:rPr lang="en-US" sz="2600" dirty="0"/>
              <a:t>and </a:t>
            </a:r>
            <a:r>
              <a:rPr lang="en-US" sz="2600" dirty="0" smtClean="0"/>
              <a:t>options </a:t>
            </a:r>
            <a:r>
              <a:rPr lang="en-US" sz="2600" dirty="0"/>
              <a:t>for </a:t>
            </a:r>
            <a:r>
              <a:rPr lang="en-US" sz="2600" dirty="0" smtClean="0"/>
              <a:t>initiating &amp; executing response activities</a:t>
            </a:r>
            <a:r>
              <a:rPr lang="en-US" sz="2600" dirty="0"/>
              <a:t>);</a:t>
            </a:r>
            <a:br>
              <a:rPr lang="en-US" sz="2600" dirty="0"/>
            </a:br>
            <a:endParaRPr lang="en-US" sz="2600" dirty="0" smtClean="0"/>
          </a:p>
          <a:p>
            <a:pPr lvl="1"/>
            <a:r>
              <a:rPr lang="en-US" dirty="0" smtClean="0"/>
              <a:t>An  </a:t>
            </a:r>
            <a:r>
              <a:rPr lang="en-US" b="1" dirty="0" smtClean="0"/>
              <a:t>Impact Disaster Planning Advisory Group (IDPAG) </a:t>
            </a:r>
            <a:r>
              <a:rPr lang="en-US" dirty="0" smtClean="0"/>
              <a:t>should be established </a:t>
            </a:r>
            <a:r>
              <a:rPr lang="en-US" b="1" dirty="0" smtClean="0"/>
              <a:t>[not accepted by the working </a:t>
            </a:r>
            <a:r>
              <a:rPr lang="en-US" b="1" dirty="0" smtClean="0"/>
              <a:t>group </a:t>
            </a:r>
            <a:r>
              <a:rPr lang="en-US" b="1" dirty="0" smtClean="0"/>
              <a:t>on NEOs]</a:t>
            </a:r>
          </a:p>
          <a:p>
            <a:pPr marL="457200" lvl="1" indent="0">
              <a:buNone/>
            </a:pPr>
            <a:endParaRPr lang="en-US" b="1" dirty="0" smtClean="0"/>
          </a:p>
          <a:p>
            <a:pPr marL="457200" lvl="1" indent="0">
              <a:buNone/>
            </a:pPr>
            <a:r>
              <a:rPr lang="en-US" i="1" dirty="0" smtClean="0"/>
              <a:t>Inform the civil defense community of nature of impact disasters and incorporate that community into overall mitigation planning process</a:t>
            </a:r>
            <a:endParaRPr lang="en-US" i="1" dirty="0">
              <a:effectLst/>
            </a:endParaRPr>
          </a:p>
        </p:txBody>
      </p:sp>
      <p:cxnSp>
        <p:nvCxnSpPr>
          <p:cNvPr id="7" name="Straight Connector 6"/>
          <p:cNvCxnSpPr/>
          <p:nvPr/>
        </p:nvCxnSpPr>
        <p:spPr>
          <a:xfrm flipH="1">
            <a:off x="0" y="1287420"/>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8" name="Title 7"/>
          <p:cNvSpPr>
            <a:spLocks noGrp="1"/>
          </p:cNvSpPr>
          <p:nvPr>
            <p:ph type="title"/>
          </p:nvPr>
        </p:nvSpPr>
        <p:spPr>
          <a:xfrm>
            <a:off x="457200" y="163424"/>
            <a:ext cx="8229600" cy="1321946"/>
          </a:xfrm>
        </p:spPr>
        <p:txBody>
          <a:bodyPr>
            <a:noAutofit/>
          </a:bodyPr>
          <a:lstStyle/>
          <a:p>
            <a:r>
              <a:rPr lang="en-US" sz="3800" b="1" dirty="0" smtClean="0"/>
              <a:t>Recommendations – Int’l </a:t>
            </a:r>
            <a:r>
              <a:rPr lang="en-US" sz="3800" b="1" dirty="0"/>
              <a:t>R</a:t>
            </a:r>
            <a:r>
              <a:rPr lang="en-US" sz="3800" b="1" dirty="0" smtClean="0"/>
              <a:t>esponse </a:t>
            </a:r>
            <a:br>
              <a:rPr lang="en-US" sz="3800" b="1" dirty="0" smtClean="0"/>
            </a:br>
            <a:r>
              <a:rPr lang="en-US" sz="3800" b="1" dirty="0" smtClean="0"/>
              <a:t>to NEO </a:t>
            </a:r>
            <a:r>
              <a:rPr lang="en-US" sz="3800" b="1" dirty="0"/>
              <a:t>I</a:t>
            </a:r>
            <a:r>
              <a:rPr lang="en-US" sz="3800" b="1" dirty="0" smtClean="0"/>
              <a:t>mpact Threat </a:t>
            </a:r>
            <a:r>
              <a:rPr lang="en-US" sz="3800" b="1" dirty="0"/>
              <a:t/>
            </a:r>
            <a:br>
              <a:rPr lang="en-US" sz="3800" b="1" dirty="0"/>
            </a:br>
            <a:endParaRPr lang="en-US" sz="3800" b="1" dirty="0"/>
          </a:p>
        </p:txBody>
      </p:sp>
      <p:cxnSp>
        <p:nvCxnSpPr>
          <p:cNvPr id="9" name="Straight Connector 8"/>
          <p:cNvCxnSpPr/>
          <p:nvPr/>
        </p:nvCxnSpPr>
        <p:spPr>
          <a:xfrm flipH="1">
            <a:off x="0" y="4030627"/>
            <a:ext cx="9144000" cy="0"/>
          </a:xfrm>
          <a:prstGeom prst="line">
            <a:avLst/>
          </a:prstGeom>
          <a:ln w="38100" cmpd="dbl">
            <a:solidFill>
              <a:srgbClr val="660066"/>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221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262954"/>
            <a:ext cx="9262533" cy="2611975"/>
          </a:xfrm>
          <a:prstGeom prst="rect">
            <a:avLst/>
          </a:prstGeom>
        </p:spPr>
      </p:pic>
      <p:sp>
        <p:nvSpPr>
          <p:cNvPr id="2" name="Title 1"/>
          <p:cNvSpPr>
            <a:spLocks noGrp="1"/>
          </p:cNvSpPr>
          <p:nvPr>
            <p:ph type="title"/>
          </p:nvPr>
        </p:nvSpPr>
        <p:spPr>
          <a:xfrm>
            <a:off x="203201" y="257705"/>
            <a:ext cx="8754532" cy="1143000"/>
          </a:xfrm>
        </p:spPr>
        <p:txBody>
          <a:bodyPr>
            <a:normAutofit fontScale="90000"/>
          </a:bodyPr>
          <a:lstStyle/>
          <a:p>
            <a:r>
              <a:rPr lang="en-US" b="1" dirty="0" smtClean="0"/>
              <a:t>International Asteroid </a:t>
            </a:r>
            <a:br>
              <a:rPr lang="en-US" b="1" dirty="0" smtClean="0"/>
            </a:br>
            <a:r>
              <a:rPr lang="en-US" b="1" dirty="0" smtClean="0"/>
              <a:t>Warning Network </a:t>
            </a:r>
            <a:br>
              <a:rPr lang="en-US" b="1" dirty="0" smtClean="0"/>
            </a:br>
            <a:endParaRPr lang="en-US" sz="4000" b="1" dirty="0"/>
          </a:p>
        </p:txBody>
      </p:sp>
      <p:sp>
        <p:nvSpPr>
          <p:cNvPr id="3" name="Content Placeholder 2"/>
          <p:cNvSpPr>
            <a:spLocks noGrp="1"/>
          </p:cNvSpPr>
          <p:nvPr>
            <p:ph idx="1"/>
          </p:nvPr>
        </p:nvSpPr>
        <p:spPr>
          <a:xfrm>
            <a:off x="0" y="1151476"/>
            <a:ext cx="9144000" cy="4525963"/>
          </a:xfrm>
        </p:spPr>
        <p:txBody>
          <a:bodyPr>
            <a:normAutofit/>
          </a:bodyPr>
          <a:lstStyle/>
          <a:p>
            <a:pPr marL="0" indent="0">
              <a:buNone/>
            </a:pPr>
            <a:r>
              <a:rPr lang="en-US" sz="2800" b="1" i="1" dirty="0" smtClean="0"/>
              <a:t>IAWN is </a:t>
            </a:r>
            <a:r>
              <a:rPr lang="en-US" sz="2800" b="1" i="1" dirty="0"/>
              <a:t>established (</a:t>
            </a:r>
            <a:r>
              <a:rPr lang="en-US" sz="2800" b="1" i="1" dirty="0" smtClean="0"/>
              <a:t>2013) to </a:t>
            </a:r>
            <a:r>
              <a:rPr lang="en-US" sz="2800" b="1" i="1" dirty="0"/>
              <a:t>create an international group of organizations involved in detecting, tracking, and characterizing </a:t>
            </a:r>
            <a:r>
              <a:rPr lang="en-US" sz="2800" b="1" i="1" dirty="0" smtClean="0"/>
              <a:t>NEOs.  The </a:t>
            </a:r>
            <a:r>
              <a:rPr lang="en-US" sz="2800" b="1" i="1" dirty="0"/>
              <a:t>IAWN is tasked with developing a strategy using well-defined communication plans and protocols to assist </a:t>
            </a:r>
            <a:r>
              <a:rPr lang="en-US" sz="2800" b="1" i="1" dirty="0" smtClean="0"/>
              <a:t>Governments </a:t>
            </a:r>
            <a:r>
              <a:rPr lang="en-US" sz="2800" b="1" i="1" dirty="0"/>
              <a:t>in the analysis of asteroid impact consequences and in the planning of mitigation responses.</a:t>
            </a:r>
          </a:p>
        </p:txBody>
      </p:sp>
      <p:cxnSp>
        <p:nvCxnSpPr>
          <p:cNvPr id="4" name="Straight Connector 3"/>
          <p:cNvCxnSpPr/>
          <p:nvPr/>
        </p:nvCxnSpPr>
        <p:spPr>
          <a:xfrm flipH="1">
            <a:off x="0" y="1202755"/>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094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687"/>
            <a:ext cx="8229600" cy="1143000"/>
          </a:xfrm>
        </p:spPr>
        <p:txBody>
          <a:bodyPr>
            <a:normAutofit/>
          </a:bodyPr>
          <a:lstStyle/>
          <a:p>
            <a:r>
              <a:rPr lang="en-US" sz="5400" b="1" dirty="0" smtClean="0"/>
              <a:t>IAWN </a:t>
            </a:r>
            <a:r>
              <a:rPr lang="en-US" sz="5400" b="1" dirty="0" smtClean="0"/>
              <a:t>Charter</a:t>
            </a:r>
            <a:endParaRPr lang="en-US" sz="5400" b="1" dirty="0"/>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7468745" y="6099103"/>
            <a:ext cx="1687096" cy="777854"/>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8802" y="5376509"/>
            <a:ext cx="2238890" cy="1500449"/>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87691" y="5368588"/>
            <a:ext cx="1668149" cy="802065"/>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24077" y="5376509"/>
            <a:ext cx="2352224" cy="1481490"/>
          </a:xfrm>
          <a:prstGeom prst="rect">
            <a:avLst/>
          </a:prstGeom>
        </p:spPr>
      </p:pic>
      <p:cxnSp>
        <p:nvCxnSpPr>
          <p:cNvPr id="13" name="Straight Connector 12"/>
          <p:cNvCxnSpPr/>
          <p:nvPr/>
        </p:nvCxnSpPr>
        <p:spPr>
          <a:xfrm flipH="1">
            <a:off x="0" y="1050358"/>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395" y="5376509"/>
            <a:ext cx="3259667" cy="1500448"/>
          </a:xfrm>
          <a:prstGeom prst="rect">
            <a:avLst/>
          </a:prstGeom>
        </p:spPr>
      </p:pic>
      <p:pic>
        <p:nvPicPr>
          <p:cNvPr id="17" name="Picture 1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0" y="1118090"/>
            <a:ext cx="2245460" cy="1560440"/>
          </a:xfrm>
          <a:prstGeom prst="rect">
            <a:avLst/>
          </a:prstGeom>
        </p:spPr>
      </p:pic>
      <p:pic>
        <p:nvPicPr>
          <p:cNvPr id="18" name="Picture 17"/>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340552" y="1134802"/>
            <a:ext cx="1832690" cy="1527020"/>
          </a:xfrm>
          <a:prstGeom prst="rect">
            <a:avLst/>
          </a:prstGeom>
        </p:spPr>
      </p:pic>
      <p:pic>
        <p:nvPicPr>
          <p:cNvPr id="19" name="Picture 18" descr="2014HQ124June08_xband_images_Goldstone_to_Arecibo.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228751" y="1118090"/>
            <a:ext cx="2394696" cy="1585333"/>
          </a:xfrm>
          <a:prstGeom prst="rect">
            <a:avLst/>
          </a:prstGeom>
        </p:spPr>
      </p:pic>
      <p:pic>
        <p:nvPicPr>
          <p:cNvPr id="20" name="Picture 19" descr="20140605_asteroid2014HQ124-640.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623447" y="1134801"/>
            <a:ext cx="2717119" cy="1568621"/>
          </a:xfrm>
          <a:prstGeom prst="rect">
            <a:avLst/>
          </a:prstGeom>
          <a:ln>
            <a:solidFill>
              <a:srgbClr val="FF0000"/>
            </a:solidFill>
          </a:ln>
        </p:spPr>
      </p:pic>
      <p:sp>
        <p:nvSpPr>
          <p:cNvPr id="7" name="TextBox 6"/>
          <p:cNvSpPr txBox="1"/>
          <p:nvPr/>
        </p:nvSpPr>
        <p:spPr>
          <a:xfrm>
            <a:off x="67732" y="2629784"/>
            <a:ext cx="8788398" cy="2800766"/>
          </a:xfrm>
          <a:prstGeom prst="rect">
            <a:avLst/>
          </a:prstGeom>
          <a:noFill/>
        </p:spPr>
        <p:txBody>
          <a:bodyPr wrap="square" rtlCol="0">
            <a:spAutoFit/>
          </a:bodyPr>
          <a:lstStyle/>
          <a:p>
            <a:r>
              <a:rPr lang="en-US" sz="2200" b="1" i="1" dirty="0"/>
              <a:t>The international asteroid warning networ</a:t>
            </a:r>
            <a:r>
              <a:rPr lang="en-US" sz="2200" i="1" dirty="0"/>
              <a:t>k (IAWN), open to contributions by a wide spectrum of </a:t>
            </a:r>
            <a:r>
              <a:rPr lang="en-US" sz="2200" i="1" dirty="0" smtClean="0"/>
              <a:t>organizations</a:t>
            </a:r>
            <a:r>
              <a:rPr lang="en-US" sz="2200" i="1" dirty="0"/>
              <a:t> </a:t>
            </a:r>
            <a:r>
              <a:rPr lang="en-US" sz="2200" i="1" dirty="0" smtClean="0"/>
              <a:t>. . . </a:t>
            </a:r>
            <a:r>
              <a:rPr lang="en-US" sz="2200" b="1" i="1" dirty="0" smtClean="0"/>
              <a:t>be </a:t>
            </a:r>
            <a:r>
              <a:rPr lang="en-US" sz="2200" b="1" i="1" dirty="0"/>
              <a:t>established </a:t>
            </a:r>
            <a:r>
              <a:rPr lang="en-US" sz="2200" i="1" dirty="0"/>
              <a:t>by linking together the institutions that were already performing, to the extent possible, the proposed functions, including discovering, monitoring and physically characterizing the potentially hazardous NEO population and maintaining an internationally recognized clearing house for the receipt, acknowledgment and processing of all NEO </a:t>
            </a:r>
            <a:r>
              <a:rPr lang="en-US" sz="2200" i="1" dirty="0" smtClean="0"/>
              <a:t>observations … recommend </a:t>
            </a:r>
            <a:r>
              <a:rPr lang="en-US" sz="2200" b="1" i="1" dirty="0"/>
              <a:t>criteria and thresholds </a:t>
            </a:r>
            <a:r>
              <a:rPr lang="en-US" sz="2200" i="1" dirty="0"/>
              <a:t>for notification of an emerging impact threat. </a:t>
            </a:r>
          </a:p>
        </p:txBody>
      </p:sp>
    </p:spTree>
    <p:extLst>
      <p:ext uri="{BB962C8B-B14F-4D97-AF65-F5344CB8AC3E}">
        <p14:creationId xmlns:p14="http://schemas.microsoft.com/office/powerpoint/2010/main" val="17519319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alphaModFix amt="52000"/>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2" name="Title 1"/>
          <p:cNvSpPr>
            <a:spLocks noGrp="1"/>
          </p:cNvSpPr>
          <p:nvPr>
            <p:ph type="title"/>
          </p:nvPr>
        </p:nvSpPr>
        <p:spPr>
          <a:xfrm>
            <a:off x="457200" y="-148687"/>
            <a:ext cx="8229600" cy="1143000"/>
          </a:xfrm>
        </p:spPr>
        <p:txBody>
          <a:bodyPr>
            <a:normAutofit/>
          </a:bodyPr>
          <a:lstStyle/>
          <a:p>
            <a:r>
              <a:rPr lang="en-US" sz="5400" b="1" dirty="0" smtClean="0"/>
              <a:t>IAWN Functions</a:t>
            </a:r>
            <a:endParaRPr lang="en-US" sz="5400" b="1" dirty="0"/>
          </a:p>
        </p:txBody>
      </p:sp>
      <p:cxnSp>
        <p:nvCxnSpPr>
          <p:cNvPr id="16" name="Straight Connector 15"/>
          <p:cNvCxnSpPr/>
          <p:nvPr/>
        </p:nvCxnSpPr>
        <p:spPr>
          <a:xfrm flipH="1">
            <a:off x="0" y="982626"/>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0" name="Shape 127"/>
          <p:cNvSpPr/>
          <p:nvPr/>
        </p:nvSpPr>
        <p:spPr>
          <a:xfrm>
            <a:off x="186267" y="981074"/>
            <a:ext cx="8957733" cy="5952398"/>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marL="285750" indent="-285750">
              <a:spcBef>
                <a:spcPts val="600"/>
              </a:spcBef>
              <a:buSzPct val="100000"/>
              <a:buFont typeface="Wingdings"/>
              <a:buChar char="✓"/>
              <a:defRPr>
                <a:latin typeface="Arial"/>
                <a:ea typeface="Arial"/>
                <a:cs typeface="Arial"/>
                <a:sym typeface="Arial"/>
              </a:defRPr>
            </a:pPr>
            <a:r>
              <a:rPr sz="1810" b="1" dirty="0"/>
              <a:t>(a) To discover, monitor, and physically characterize the potentially hazardous NEO population using optical and radar facilities and other assets based in both the northern and southern hemispheres and in space;</a:t>
            </a:r>
          </a:p>
          <a:p>
            <a:pPr marL="285750" indent="-285750">
              <a:spcBef>
                <a:spcPts val="600"/>
              </a:spcBef>
              <a:buSzPct val="100000"/>
              <a:buFont typeface="Wingdings"/>
              <a:buChar char="✓"/>
              <a:defRPr>
                <a:latin typeface="Arial"/>
                <a:ea typeface="Arial"/>
                <a:cs typeface="Arial"/>
                <a:sym typeface="Arial"/>
              </a:defRPr>
            </a:pPr>
            <a:r>
              <a:rPr sz="1810" b="1" dirty="0"/>
              <a:t>(b) To provide and maintain an internationally recognized clearing house function for the receipt, acknowledgement and processing of all NEO observations;</a:t>
            </a:r>
          </a:p>
          <a:p>
            <a:pPr marL="285750" indent="-285750">
              <a:spcBef>
                <a:spcPts val="600"/>
              </a:spcBef>
              <a:buSzPct val="100000"/>
              <a:buFont typeface="Wingdings"/>
              <a:buChar char="✓"/>
              <a:defRPr>
                <a:latin typeface="Arial"/>
                <a:ea typeface="Arial"/>
                <a:cs typeface="Arial"/>
                <a:sym typeface="Arial"/>
              </a:defRPr>
            </a:pPr>
            <a:r>
              <a:rPr sz="1810" b="1" dirty="0"/>
              <a:t>(c) To act as a global portal, serving as the international focal point for accurate and validated information on the NEO population;</a:t>
            </a:r>
          </a:p>
          <a:p>
            <a:pPr marL="285750" indent="-285750">
              <a:spcBef>
                <a:spcPts val="600"/>
              </a:spcBef>
              <a:buSzPct val="100000"/>
              <a:buFont typeface="Wingdings"/>
              <a:buChar char="✓"/>
              <a:defRPr>
                <a:latin typeface="Arial"/>
                <a:ea typeface="Arial"/>
                <a:cs typeface="Arial"/>
                <a:sym typeface="Arial"/>
              </a:defRPr>
            </a:pPr>
            <a:r>
              <a:rPr sz="1810" b="1" dirty="0"/>
              <a:t>(d) To coordinate campaigns for the observation of potentially hazardous objects;</a:t>
            </a:r>
          </a:p>
          <a:p>
            <a:pPr marL="285750" indent="-285750">
              <a:spcBef>
                <a:spcPts val="600"/>
              </a:spcBef>
              <a:buSzPct val="100000"/>
              <a:buFont typeface="Wingdings"/>
              <a:buChar char="❑"/>
              <a:defRPr>
                <a:latin typeface="Arial"/>
                <a:ea typeface="Arial"/>
                <a:cs typeface="Arial"/>
                <a:sym typeface="Arial"/>
              </a:defRPr>
            </a:pPr>
            <a:r>
              <a:rPr sz="1810" b="1" dirty="0"/>
              <a:t>(e) To recommend policies regarding criteria and thresholds for notification of an emerging impact threat;</a:t>
            </a:r>
          </a:p>
          <a:p>
            <a:pPr marL="285750" indent="-285750">
              <a:spcBef>
                <a:spcPts val="600"/>
              </a:spcBef>
              <a:buSzPct val="100000"/>
              <a:buFont typeface="Wingdings"/>
              <a:buChar char="❑"/>
              <a:defRPr>
                <a:latin typeface="Arial"/>
                <a:ea typeface="Arial"/>
                <a:cs typeface="Arial"/>
                <a:sym typeface="Arial"/>
              </a:defRPr>
            </a:pPr>
            <a:r>
              <a:rPr sz="1810" b="1" dirty="0"/>
              <a:t>(f) To develop a database of potential impact consequences, depending on geography, geology, population distribution and other related factors;</a:t>
            </a:r>
          </a:p>
          <a:p>
            <a:pPr marL="285750" indent="-285750">
              <a:spcBef>
                <a:spcPts val="600"/>
              </a:spcBef>
              <a:buSzPct val="100000"/>
              <a:buFont typeface="Wingdings"/>
              <a:buChar char="❑"/>
              <a:defRPr>
                <a:latin typeface="Arial"/>
                <a:ea typeface="Arial"/>
                <a:cs typeface="Arial"/>
                <a:sym typeface="Arial"/>
              </a:defRPr>
            </a:pPr>
            <a:r>
              <a:rPr sz="1810" b="1" dirty="0"/>
              <a:t>(g) To assess hazard analysis results and communicate them to entities that should be identified by Member States as being responsible for the receipt of notification of an impact threat in accordance with established policies;</a:t>
            </a:r>
          </a:p>
          <a:p>
            <a:pPr marL="285750" indent="-285750">
              <a:spcBef>
                <a:spcPts val="600"/>
              </a:spcBef>
              <a:buSzPct val="100000"/>
              <a:buFont typeface="Wingdings"/>
              <a:buChar char="❑"/>
              <a:defRPr>
                <a:latin typeface="Arial"/>
                <a:ea typeface="Arial"/>
                <a:cs typeface="Arial"/>
                <a:sym typeface="Arial"/>
              </a:defRPr>
            </a:pPr>
            <a:r>
              <a:rPr sz="1810" b="1" dirty="0"/>
              <a:t>(h) To assist Governments in the analysis of impact consequences and in the planning of mitigation responses.</a:t>
            </a:r>
          </a:p>
        </p:txBody>
      </p:sp>
    </p:spTree>
    <p:extLst>
      <p:ext uri="{BB962C8B-B14F-4D97-AF65-F5344CB8AC3E}">
        <p14:creationId xmlns:p14="http://schemas.microsoft.com/office/powerpoint/2010/main" val="8927100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22"/>
            <a:ext cx="8229600" cy="1143000"/>
          </a:xfrm>
        </p:spPr>
        <p:txBody>
          <a:bodyPr>
            <a:normAutofit/>
          </a:bodyPr>
          <a:lstStyle/>
          <a:p>
            <a:r>
              <a:rPr lang="en-US" sz="5200" b="1" dirty="0" smtClean="0"/>
              <a:t>IAWN Steering Committee</a:t>
            </a:r>
            <a:endParaRPr lang="en-US" sz="5200" b="1" dirty="0"/>
          </a:p>
        </p:txBody>
      </p:sp>
      <p:sp>
        <p:nvSpPr>
          <p:cNvPr id="3" name="Content Placeholder 2"/>
          <p:cNvSpPr>
            <a:spLocks noGrp="1"/>
          </p:cNvSpPr>
          <p:nvPr>
            <p:ph idx="1"/>
          </p:nvPr>
        </p:nvSpPr>
        <p:spPr>
          <a:xfrm>
            <a:off x="457200" y="753533"/>
            <a:ext cx="8229600" cy="4953000"/>
          </a:xfrm>
        </p:spPr>
        <p:txBody>
          <a:bodyPr>
            <a:normAutofit fontScale="92500" lnSpcReduction="20000"/>
          </a:bodyPr>
          <a:lstStyle/>
          <a:p>
            <a:endParaRPr lang="en-US" dirty="0" smtClean="0"/>
          </a:p>
          <a:p>
            <a:r>
              <a:rPr lang="en-US" b="1" dirty="0" smtClean="0"/>
              <a:t>Steering </a:t>
            </a:r>
            <a:r>
              <a:rPr lang="en-US" b="1" dirty="0" smtClean="0"/>
              <a:t>Committee </a:t>
            </a:r>
            <a:r>
              <a:rPr lang="en-US" b="1" dirty="0" smtClean="0"/>
              <a:t>M</a:t>
            </a:r>
            <a:r>
              <a:rPr lang="en-US" b="1" dirty="0" smtClean="0"/>
              <a:t>embership</a:t>
            </a:r>
          </a:p>
          <a:p>
            <a:pPr lvl="1"/>
            <a:r>
              <a:rPr lang="en-US" dirty="0" smtClean="0"/>
              <a:t>Sergio Camacho (UNCOPUOS)</a:t>
            </a:r>
          </a:p>
          <a:p>
            <a:pPr lvl="1"/>
            <a:r>
              <a:rPr lang="en-US" dirty="0" smtClean="0"/>
              <a:t>Lindley Johnson (NASA </a:t>
            </a:r>
            <a:r>
              <a:rPr lang="en-US" dirty="0" err="1" smtClean="0"/>
              <a:t>Hq</a:t>
            </a:r>
            <a:r>
              <a:rPr lang="en-US" dirty="0" smtClean="0"/>
              <a:t>)</a:t>
            </a:r>
          </a:p>
          <a:p>
            <a:pPr lvl="1"/>
            <a:r>
              <a:rPr lang="en-US" dirty="0" smtClean="0"/>
              <a:t>Boris </a:t>
            </a:r>
            <a:r>
              <a:rPr lang="en-US" dirty="0" err="1" smtClean="0"/>
              <a:t>Shustov</a:t>
            </a:r>
            <a:r>
              <a:rPr lang="en-US" dirty="0" smtClean="0"/>
              <a:t> (INASAN)</a:t>
            </a:r>
          </a:p>
          <a:p>
            <a:pPr lvl="1"/>
            <a:r>
              <a:rPr lang="en-US" dirty="0" smtClean="0"/>
              <a:t>Giovanni </a:t>
            </a:r>
            <a:r>
              <a:rPr lang="en-US" dirty="0" err="1" smtClean="0"/>
              <a:t>Valsecchi</a:t>
            </a:r>
            <a:r>
              <a:rPr lang="en-US" dirty="0" smtClean="0"/>
              <a:t> (INAF-IAPS/</a:t>
            </a:r>
            <a:r>
              <a:rPr lang="en-US" dirty="0" err="1" smtClean="0"/>
              <a:t>NEODyS</a:t>
            </a:r>
            <a:r>
              <a:rPr lang="en-US" dirty="0" smtClean="0"/>
              <a:t>)</a:t>
            </a:r>
          </a:p>
          <a:p>
            <a:pPr lvl="1"/>
            <a:r>
              <a:rPr lang="en-US" dirty="0" smtClean="0"/>
              <a:t>Patrick Michel (</a:t>
            </a:r>
            <a:r>
              <a:rPr lang="en-US" dirty="0" err="1"/>
              <a:t>Observatoire</a:t>
            </a:r>
            <a:r>
              <a:rPr lang="en-US" dirty="0"/>
              <a:t> de la Côte </a:t>
            </a:r>
            <a:r>
              <a:rPr lang="en-US" dirty="0" smtClean="0"/>
              <a:t>d'Azur)</a:t>
            </a:r>
          </a:p>
          <a:p>
            <a:pPr lvl="1"/>
            <a:r>
              <a:rPr lang="en-US" dirty="0" smtClean="0"/>
              <a:t>Alan Harris (DLR)</a:t>
            </a:r>
          </a:p>
          <a:p>
            <a:pPr lvl="1"/>
            <a:r>
              <a:rPr lang="en-US" dirty="0" err="1" smtClean="0"/>
              <a:t>Detlef</a:t>
            </a:r>
            <a:r>
              <a:rPr lang="en-US" dirty="0" smtClean="0"/>
              <a:t> </a:t>
            </a:r>
            <a:r>
              <a:rPr lang="en-US" dirty="0" err="1" smtClean="0"/>
              <a:t>Koschny</a:t>
            </a:r>
            <a:r>
              <a:rPr lang="en-US" dirty="0" smtClean="0"/>
              <a:t> (ESA/ESTEC)</a:t>
            </a:r>
          </a:p>
          <a:p>
            <a:pPr lvl="1"/>
            <a:r>
              <a:rPr lang="en-US" dirty="0" smtClean="0"/>
              <a:t>Paul </a:t>
            </a:r>
            <a:r>
              <a:rPr lang="en-US" dirty="0" err="1" smtClean="0"/>
              <a:t>Chodas</a:t>
            </a:r>
            <a:r>
              <a:rPr lang="en-US" dirty="0" smtClean="0"/>
              <a:t> (JPL)</a:t>
            </a:r>
            <a:endParaRPr lang="en-US" dirty="0" smtClean="0"/>
          </a:p>
          <a:p>
            <a:r>
              <a:rPr lang="en-US" b="1" dirty="0" smtClean="0"/>
              <a:t>Three (3) Steering Committee </a:t>
            </a:r>
            <a:r>
              <a:rPr lang="en-US" b="1" dirty="0"/>
              <a:t>M</a:t>
            </a:r>
            <a:r>
              <a:rPr lang="en-US" b="1" dirty="0" smtClean="0"/>
              <a:t>eetings </a:t>
            </a:r>
            <a:r>
              <a:rPr lang="en-US" b="1" dirty="0" smtClean="0"/>
              <a:t>to </a:t>
            </a:r>
            <a:r>
              <a:rPr lang="en-US" b="1" dirty="0" smtClean="0"/>
              <a:t>Date</a:t>
            </a:r>
            <a:endParaRPr lang="en-US" b="1"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02941" y="5350934"/>
            <a:ext cx="3081951" cy="1564333"/>
          </a:xfrm>
          <a:prstGeom prst="rect">
            <a:avLst/>
          </a:prstGeom>
        </p:spPr>
      </p:pic>
      <p:pic>
        <p:nvPicPr>
          <p:cNvPr id="5" name="Picture 5" descr="irtf-5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0716" y="5367867"/>
            <a:ext cx="3613283" cy="1530467"/>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a:off x="0" y="1084224"/>
            <a:ext cx="9144000" cy="0"/>
          </a:xfrm>
          <a:prstGeom prst="line">
            <a:avLst/>
          </a:prstGeom>
          <a:ln w="38100" cmpd="dbl">
            <a:solidFill>
              <a:srgbClr val="0000FF"/>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32" y="5384799"/>
            <a:ext cx="2174006" cy="1490133"/>
          </a:xfrm>
          <a:prstGeom prst="rect">
            <a:avLst/>
          </a:prstGeom>
        </p:spPr>
      </p:pic>
    </p:spTree>
    <p:extLst>
      <p:ext uri="{BB962C8B-B14F-4D97-AF65-F5344CB8AC3E}">
        <p14:creationId xmlns:p14="http://schemas.microsoft.com/office/powerpoint/2010/main" val="3053800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11589</TotalTime>
  <Words>1059</Words>
  <Application>Microsoft Macintosh PowerPoint</Application>
  <PresentationFormat>On-screen Show (4:3)</PresentationFormat>
  <Paragraphs>86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International Asteroid  Warning Network (IAWN):   Brief Summary &amp; Status  of the Current Worldwide  NEO Survey Effort</vt:lpstr>
      <vt:lpstr>Origins of the NEO Issue  (in the U.N.)</vt:lpstr>
      <vt:lpstr>Origins of the NEO Issue  (in the U.N.) [con’t]</vt:lpstr>
      <vt:lpstr>AT-14, STSC, COPUOS,  UN General Assembly</vt:lpstr>
      <vt:lpstr>Recommendations – Int’l Response  to NEO Impact Threat  </vt:lpstr>
      <vt:lpstr>International Asteroid  Warning Network  </vt:lpstr>
      <vt:lpstr>IAWN Charter</vt:lpstr>
      <vt:lpstr>IAWN Functions</vt:lpstr>
      <vt:lpstr>IAWN Steering Committee</vt:lpstr>
      <vt:lpstr>Signatories to IAWN  </vt:lpstr>
      <vt:lpstr>NASA’s Planetary Defense  Coordination Office</vt:lpstr>
      <vt:lpstr>Worldwide Observing Network</vt:lpstr>
    </vt:vector>
  </TitlesOfParts>
  <Company>NASA - JSC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IAWN:  Summary of Current Worldwide NEO Survey, Orbit Computation and Communication Efforts</dc:title>
  <dc:creator>NASA ODIN</dc:creator>
  <cp:lastModifiedBy>NASA ODIN</cp:lastModifiedBy>
  <cp:revision>44</cp:revision>
  <dcterms:created xsi:type="dcterms:W3CDTF">2016-01-20T12:12:12Z</dcterms:created>
  <dcterms:modified xsi:type="dcterms:W3CDTF">2016-02-03T13:08:25Z</dcterms:modified>
</cp:coreProperties>
</file>