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69" r:id="rId4"/>
    <p:sldId id="271" r:id="rId5"/>
    <p:sldId id="270" r:id="rId6"/>
    <p:sldId id="272" r:id="rId7"/>
    <p:sldId id="277" r:id="rId8"/>
    <p:sldId id="278" r:id="rId9"/>
    <p:sldId id="273" r:id="rId10"/>
    <p:sldId id="275" r:id="rId11"/>
    <p:sldId id="274" r:id="rId12"/>
    <p:sldId id="276"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uhan"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p:scale>
          <a:sx n="100" d="100"/>
          <a:sy n="100" d="100"/>
        </p:scale>
        <p:origin x="978" y="7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591054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693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158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00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381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36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344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516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49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60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95403"/>
            <a:ext cx="8520600" cy="243992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smtClean="0"/>
              <a:t>22 June Bolide event</a:t>
            </a:r>
            <a:br>
              <a:rPr lang="en" sz="4000" dirty="0" smtClean="0"/>
            </a:br>
            <a:r>
              <a:rPr lang="en" sz="4000" dirty="0" smtClean="0"/>
              <a:t>From GOES-16 and other sources</a:t>
            </a:r>
            <a:endParaRPr sz="2800" dirty="0"/>
          </a:p>
        </p:txBody>
      </p:sp>
      <p:grpSp>
        <p:nvGrpSpPr>
          <p:cNvPr id="4" name="Group 9"/>
          <p:cNvGrpSpPr>
            <a:grpSpLocks/>
          </p:cNvGrpSpPr>
          <p:nvPr/>
        </p:nvGrpSpPr>
        <p:grpSpPr bwMode="auto">
          <a:xfrm>
            <a:off x="62868" y="4271140"/>
            <a:ext cx="707624" cy="728694"/>
            <a:chOff x="3211" y="144"/>
            <a:chExt cx="768" cy="768"/>
          </a:xfrm>
        </p:grpSpPr>
        <p:sp>
          <p:nvSpPr>
            <p:cNvPr id="5" name="Oval 10"/>
            <p:cNvSpPr>
              <a:spLocks noChangeArrowheads="1"/>
            </p:cNvSpPr>
            <p:nvPr/>
          </p:nvSpPr>
          <p:spPr bwMode="auto">
            <a:xfrm>
              <a:off x="3221" y="154"/>
              <a:ext cx="748" cy="748"/>
            </a:xfrm>
            <a:prstGeom prst="ellipse">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6" name="Picture 11" descr="noaalog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 y="144"/>
              <a:ext cx="768" cy="768"/>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descr="\\beans\users$\wstraka\Data\Desktop\EUMETSAT 2016 presentations\CIMSS_logo_print_multicolor_glow_PNG_3x2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0898" y="3792517"/>
            <a:ext cx="883102" cy="6307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228" y="4346048"/>
            <a:ext cx="906968" cy="578878"/>
          </a:xfrm>
          <a:prstGeom prst="rect">
            <a:avLst/>
          </a:prstGeom>
        </p:spPr>
      </p:pic>
      <p:sp>
        <p:nvSpPr>
          <p:cNvPr id="11" name="Google Shape;54;p13"/>
          <p:cNvSpPr txBox="1">
            <a:spLocks/>
          </p:cNvSpPr>
          <p:nvPr/>
        </p:nvSpPr>
        <p:spPr>
          <a:xfrm>
            <a:off x="1778932" y="4440156"/>
            <a:ext cx="5586136" cy="3515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1200" dirty="0"/>
              <a:t>Dwayne Free, </a:t>
            </a:r>
            <a:r>
              <a:rPr lang="en-US" sz="1200" dirty="0" smtClean="0"/>
              <a:t>Director, Spalding </a:t>
            </a:r>
            <a:r>
              <a:rPr lang="en-US" sz="1200" dirty="0" err="1"/>
              <a:t>Allsky</a:t>
            </a:r>
            <a:r>
              <a:rPr lang="en-US" sz="1200" dirty="0"/>
              <a:t> </a:t>
            </a:r>
            <a:r>
              <a:rPr lang="en-US" sz="1200" dirty="0" smtClean="0"/>
              <a:t>Camera Network, </a:t>
            </a:r>
            <a:r>
              <a:rPr lang="en-US" sz="1200" dirty="0" err="1" smtClean="0"/>
              <a:t>SkySentinel</a:t>
            </a:r>
            <a:r>
              <a:rPr lang="en-US" sz="1200" dirty="0"/>
              <a:t>, </a:t>
            </a:r>
            <a:r>
              <a:rPr lang="en-US" sz="1200" dirty="0" smtClean="0"/>
              <a:t>LLC</a:t>
            </a:r>
          </a:p>
          <a:p>
            <a:r>
              <a:rPr lang="en-US" sz="1200" dirty="0" smtClean="0"/>
              <a:t>William Straka III, SSEC/CIMSS</a:t>
            </a:r>
          </a:p>
          <a:p>
            <a:r>
              <a:rPr lang="en-US" sz="1200" dirty="0" smtClean="0"/>
              <a:t>RAMMB Slider image from CIRA</a:t>
            </a:r>
          </a:p>
          <a:p>
            <a:r>
              <a:rPr lang="en-US" sz="1200" dirty="0" smtClean="0"/>
              <a:t>GOES-16 ABI imagery produced at CIMSS</a:t>
            </a:r>
          </a:p>
          <a:p>
            <a:r>
              <a:rPr lang="en-US" sz="1200" dirty="0" smtClean="0"/>
              <a:t>and </a:t>
            </a:r>
            <a:r>
              <a:rPr lang="en-US" sz="1200" dirty="0"/>
              <a:t>interaction with Frankie </a:t>
            </a:r>
            <a:r>
              <a:rPr lang="en-US" sz="1200" dirty="0" err="1"/>
              <a:t>Lucena</a:t>
            </a:r>
            <a:endParaRPr lang="en-US" sz="1200" dirty="0"/>
          </a:p>
        </p:txBody>
      </p:sp>
      <p:pic>
        <p:nvPicPr>
          <p:cNvPr id="1028" name="Picture 4" descr="http://goskysentinel.com/images/logo.jpg"/>
          <p:cNvPicPr>
            <a:picLocks noChangeAspect="1" noChangeArrowheads="1"/>
          </p:cNvPicPr>
          <p:nvPr/>
        </p:nvPicPr>
        <p:blipFill>
          <a:blip r:embed="rId6">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7153103" y="3753051"/>
            <a:ext cx="1103188" cy="7097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4217" y="4566089"/>
            <a:ext cx="940960" cy="39886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94420" y="4442880"/>
            <a:ext cx="616058" cy="6452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57" y="0"/>
            <a:ext cx="7388886" cy="51435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57" y="0"/>
            <a:ext cx="7388886" cy="51435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557" y="0"/>
            <a:ext cx="7388886" cy="5143500"/>
          </a:xfrm>
          <a:prstGeom prst="rect">
            <a:avLst/>
          </a:prstGeom>
        </p:spPr>
      </p:pic>
      <p:sp>
        <p:nvSpPr>
          <p:cNvPr id="16" name="Oval 15"/>
          <p:cNvSpPr/>
          <p:nvPr/>
        </p:nvSpPr>
        <p:spPr>
          <a:xfrm>
            <a:off x="3875315" y="1875063"/>
            <a:ext cx="1393370" cy="13933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08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80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ABI </a:t>
            </a:r>
            <a:endParaRPr dirty="0"/>
          </a:p>
        </p:txBody>
      </p:sp>
      <p:sp>
        <p:nvSpPr>
          <p:cNvPr id="15" name="Google Shape;91;p19"/>
          <p:cNvSpPr txBox="1">
            <a:spLocks noGrp="1"/>
          </p:cNvSpPr>
          <p:nvPr>
            <p:ph type="body" idx="1"/>
          </p:nvPr>
        </p:nvSpPr>
        <p:spPr>
          <a:xfrm>
            <a:off x="311700" y="653350"/>
            <a:ext cx="8520600" cy="1166988"/>
          </a:xfrm>
          <a:prstGeom prst="rect">
            <a:avLst/>
          </a:prstGeom>
        </p:spPr>
        <p:txBody>
          <a:bodyPr spcFirstLastPara="1" wrap="square" lIns="91425" tIns="91425" rIns="91425" bIns="91425" anchor="t" anchorCtr="0">
            <a:normAutofit fontScale="55000" lnSpcReduction="20000"/>
          </a:bodyPr>
          <a:lstStyle/>
          <a:p>
            <a:pPr marL="114300" indent="0">
              <a:buNone/>
            </a:pPr>
            <a:r>
              <a:rPr lang="en-US" sz="2800" dirty="0" smtClean="0">
                <a:solidFill>
                  <a:schemeClr val="tx1"/>
                </a:solidFill>
              </a:rPr>
              <a:t>In addition to the sudden appearance of the water vapor trail, there appears to be numerous “splits” in the trail near the approximate location of the cloud resulting from the explosion. This would be indicative of debris falling after the explosion, while the main body continued to travel farther before impact into the ocean.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775" y="2044700"/>
            <a:ext cx="4072096" cy="28346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00" y="2045944"/>
            <a:ext cx="4075600" cy="2837078"/>
          </a:xfrm>
          <a:prstGeom prst="rect">
            <a:avLst/>
          </a:prstGeom>
        </p:spPr>
      </p:pic>
    </p:spTree>
    <p:extLst>
      <p:ext uri="{BB962C8B-B14F-4D97-AF65-F5344CB8AC3E}">
        <p14:creationId xmlns:p14="http://schemas.microsoft.com/office/powerpoint/2010/main" val="3254883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80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Questions? </a:t>
            </a:r>
            <a:endParaRPr dirty="0"/>
          </a:p>
        </p:txBody>
      </p:sp>
      <p:sp>
        <p:nvSpPr>
          <p:cNvPr id="15" name="Google Shape;91;p19"/>
          <p:cNvSpPr txBox="1">
            <a:spLocks noGrp="1"/>
          </p:cNvSpPr>
          <p:nvPr>
            <p:ph type="body" idx="1"/>
          </p:nvPr>
        </p:nvSpPr>
        <p:spPr>
          <a:xfrm>
            <a:off x="311700" y="653350"/>
            <a:ext cx="8520600" cy="1166988"/>
          </a:xfrm>
          <a:prstGeom prst="rect">
            <a:avLst/>
          </a:prstGeom>
        </p:spPr>
        <p:txBody>
          <a:bodyPr spcFirstLastPara="1" wrap="square" lIns="91425" tIns="91425" rIns="91425" bIns="91425" anchor="t" anchorCtr="0">
            <a:normAutofit fontScale="55000" lnSpcReduction="20000"/>
          </a:bodyPr>
          <a:lstStyle/>
          <a:p>
            <a:pPr marL="114300" indent="0">
              <a:buNone/>
            </a:pPr>
            <a:r>
              <a:rPr lang="en-US" sz="2800" dirty="0">
                <a:solidFill>
                  <a:schemeClr val="tx1"/>
                </a:solidFill>
              </a:rPr>
              <a:t>Asteroid Terrestrial-impact Last Alert System </a:t>
            </a:r>
            <a:r>
              <a:rPr lang="en-US" sz="2800" dirty="0" smtClean="0">
                <a:solidFill>
                  <a:schemeClr val="tx1"/>
                </a:solidFill>
              </a:rPr>
              <a:t>(NASA/</a:t>
            </a:r>
            <a:r>
              <a:rPr lang="en-US" sz="2800" dirty="0" err="1" smtClean="0">
                <a:solidFill>
                  <a:schemeClr val="tx1"/>
                </a:solidFill>
              </a:rPr>
              <a:t>UofHawaii</a:t>
            </a:r>
            <a:r>
              <a:rPr lang="en-US" sz="2800" dirty="0" smtClean="0">
                <a:solidFill>
                  <a:schemeClr val="tx1"/>
                </a:solidFill>
              </a:rPr>
              <a:t>) estimated a path perpendicular to the apparent vapor trail. We are currently awaiting an official path </a:t>
            </a:r>
            <a:r>
              <a:rPr lang="en-US" sz="2800" dirty="0">
                <a:solidFill>
                  <a:schemeClr val="tx1"/>
                </a:solidFill>
              </a:rPr>
              <a:t>from the International Asteroid Warning Network (</a:t>
            </a:r>
            <a:r>
              <a:rPr lang="en-US" sz="2800" dirty="0" smtClean="0">
                <a:solidFill>
                  <a:schemeClr val="tx1"/>
                </a:solidFill>
              </a:rPr>
              <a:t>IAWN), a group formed in response to the 2013 United </a:t>
            </a:r>
            <a:r>
              <a:rPr lang="en-US" sz="2800" dirty="0">
                <a:solidFill>
                  <a:schemeClr val="tx1"/>
                </a:solidFill>
              </a:rPr>
              <a:t>Nations Assembly in response to a potential NEO impact </a:t>
            </a:r>
            <a:r>
              <a:rPr lang="en-US" sz="2800" dirty="0" smtClean="0">
                <a:solidFill>
                  <a:schemeClr val="tx1"/>
                </a:solidFill>
              </a:rPr>
              <a:t>threat.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906" y="1709354"/>
            <a:ext cx="4839478" cy="3103316"/>
          </a:xfrm>
          <a:prstGeom prst="rect">
            <a:avLst/>
          </a:prstGeom>
        </p:spPr>
      </p:pic>
      <p:sp>
        <p:nvSpPr>
          <p:cNvPr id="5" name="Google Shape;91;p19"/>
          <p:cNvSpPr txBox="1">
            <a:spLocks/>
          </p:cNvSpPr>
          <p:nvPr/>
        </p:nvSpPr>
        <p:spPr>
          <a:xfrm>
            <a:off x="2569343" y="4748981"/>
            <a:ext cx="4154604" cy="497758"/>
          </a:xfrm>
          <a:prstGeom prst="rect">
            <a:avLst/>
          </a:prstGeom>
          <a:noFill/>
          <a:ln>
            <a:noFill/>
          </a:ln>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114300" indent="0">
              <a:buNone/>
            </a:pPr>
            <a:r>
              <a:rPr lang="en-US" sz="2800" dirty="0" smtClean="0">
                <a:solidFill>
                  <a:schemeClr val="tx1"/>
                </a:solidFill>
              </a:rPr>
              <a:t>Image </a:t>
            </a:r>
            <a:r>
              <a:rPr lang="en-US" sz="2800" dirty="0">
                <a:solidFill>
                  <a:schemeClr val="tx1"/>
                </a:solidFill>
              </a:rPr>
              <a:t>provided via Frankie </a:t>
            </a:r>
            <a:r>
              <a:rPr lang="en-US" sz="2800" dirty="0" err="1" smtClean="0">
                <a:solidFill>
                  <a:schemeClr val="tx1"/>
                </a:solidFill>
              </a:rPr>
              <a:t>Lucena</a:t>
            </a:r>
            <a:endParaRPr lang="en-US" sz="2800" dirty="0" smtClean="0">
              <a:solidFill>
                <a:schemeClr val="tx1"/>
              </a:solidFill>
            </a:endParaRPr>
          </a:p>
        </p:txBody>
      </p:sp>
    </p:spTree>
    <p:extLst>
      <p:ext uri="{BB962C8B-B14F-4D97-AF65-F5344CB8AC3E}">
        <p14:creationId xmlns:p14="http://schemas.microsoft.com/office/powerpoint/2010/main" val="2564226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235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Overview</a:t>
            </a:r>
            <a:endParaRPr dirty="0"/>
          </a:p>
        </p:txBody>
      </p:sp>
      <p:sp>
        <p:nvSpPr>
          <p:cNvPr id="61" name="Google Shape;61;p14"/>
          <p:cNvSpPr txBox="1">
            <a:spLocks noGrp="1"/>
          </p:cNvSpPr>
          <p:nvPr>
            <p:ph type="body" idx="1"/>
          </p:nvPr>
        </p:nvSpPr>
        <p:spPr>
          <a:xfrm>
            <a:off x="311700" y="958850"/>
            <a:ext cx="4615900" cy="3803650"/>
          </a:xfrm>
          <a:prstGeom prst="rect">
            <a:avLst/>
          </a:prstGeom>
        </p:spPr>
        <p:txBody>
          <a:bodyPr spcFirstLastPara="1" wrap="square" lIns="91425" tIns="91425" rIns="91425" bIns="91425" anchor="t" anchorCtr="0">
            <a:normAutofit fontScale="85000" lnSpcReduction="10000"/>
          </a:bodyPr>
          <a:lstStyle/>
          <a:p>
            <a:pPr lvl="0"/>
            <a:r>
              <a:rPr lang="en-US" dirty="0" smtClean="0">
                <a:solidFill>
                  <a:schemeClr val="tx1"/>
                </a:solidFill>
              </a:rPr>
              <a:t>On 22 June, </a:t>
            </a:r>
            <a:r>
              <a:rPr lang="en-US" dirty="0">
                <a:solidFill>
                  <a:schemeClr val="tx1"/>
                </a:solidFill>
              </a:rPr>
              <a:t>SSL </a:t>
            </a:r>
            <a:r>
              <a:rPr lang="en-US" dirty="0" smtClean="0">
                <a:solidFill>
                  <a:schemeClr val="tx1"/>
                </a:solidFill>
              </a:rPr>
              <a:t>(www.goskysentinel.com) identified a possible Bolide event utilizing</a:t>
            </a:r>
            <a:r>
              <a:rPr lang="en" dirty="0" smtClean="0">
                <a:solidFill>
                  <a:schemeClr val="tx1"/>
                </a:solidFill>
              </a:rPr>
              <a:t> the CIRA RAMMB SLIDER website, overlaying the GLM Group Energy density.</a:t>
            </a:r>
            <a:br>
              <a:rPr lang="en" dirty="0" smtClean="0">
                <a:solidFill>
                  <a:schemeClr val="tx1"/>
                </a:solidFill>
              </a:rPr>
            </a:br>
            <a:endParaRPr lang="en" dirty="0" smtClean="0">
              <a:solidFill>
                <a:schemeClr val="tx1"/>
              </a:solidFill>
            </a:endParaRPr>
          </a:p>
          <a:p>
            <a:pPr marL="457200" lvl="0" indent="-342900" algn="l" rtl="0">
              <a:spcBef>
                <a:spcPts val="0"/>
              </a:spcBef>
              <a:spcAft>
                <a:spcPts val="0"/>
              </a:spcAft>
              <a:buSzPts val="1800"/>
              <a:buChar char="●"/>
            </a:pPr>
            <a:r>
              <a:rPr lang="en" dirty="0" smtClean="0">
                <a:solidFill>
                  <a:schemeClr val="tx1"/>
                </a:solidFill>
              </a:rPr>
              <a:t>The event occur</a:t>
            </a:r>
            <a:r>
              <a:rPr lang="en-US" dirty="0" smtClean="0">
                <a:solidFill>
                  <a:schemeClr val="tx1"/>
                </a:solidFill>
              </a:rPr>
              <a:t>r</a:t>
            </a:r>
            <a:r>
              <a:rPr lang="en" dirty="0" smtClean="0">
                <a:solidFill>
                  <a:schemeClr val="tx1"/>
                </a:solidFill>
              </a:rPr>
              <a:t>ed at approximately 2125Z. </a:t>
            </a:r>
          </a:p>
          <a:p>
            <a:pPr marL="114300" lvl="0" indent="0" algn="l" rtl="0">
              <a:spcBef>
                <a:spcPts val="0"/>
              </a:spcBef>
              <a:spcAft>
                <a:spcPts val="0"/>
              </a:spcAft>
              <a:buSzPts val="1800"/>
              <a:buNone/>
            </a:pPr>
            <a:endParaRPr lang="en" dirty="0" smtClean="0">
              <a:solidFill>
                <a:schemeClr val="tx1"/>
              </a:solidFill>
            </a:endParaRPr>
          </a:p>
          <a:p>
            <a:pPr marL="457200" lvl="0" indent="-342900" algn="l" rtl="0">
              <a:spcBef>
                <a:spcPts val="0"/>
              </a:spcBef>
              <a:spcAft>
                <a:spcPts val="0"/>
              </a:spcAft>
              <a:buSzPts val="1800"/>
              <a:buChar char="●"/>
            </a:pPr>
            <a:r>
              <a:rPr lang="en" dirty="0" smtClean="0">
                <a:solidFill>
                  <a:schemeClr val="tx1"/>
                </a:solidFill>
              </a:rPr>
              <a:t>Initial look at imagery showed no convective activity in the area.</a:t>
            </a:r>
            <a:br>
              <a:rPr lang="en" dirty="0" smtClean="0">
                <a:solidFill>
                  <a:schemeClr val="tx1"/>
                </a:solidFill>
              </a:rPr>
            </a:br>
            <a:endParaRPr lang="en" dirty="0" smtClean="0">
              <a:solidFill>
                <a:schemeClr val="tx1"/>
              </a:solidFill>
            </a:endParaRPr>
          </a:p>
          <a:p>
            <a:pPr marL="457200" lvl="0" indent="-342900" algn="l" rtl="0">
              <a:spcBef>
                <a:spcPts val="0"/>
              </a:spcBef>
              <a:spcAft>
                <a:spcPts val="0"/>
              </a:spcAft>
              <a:buSzPts val="1800"/>
              <a:buChar char="●"/>
            </a:pPr>
            <a:r>
              <a:rPr lang="en" dirty="0" smtClean="0">
                <a:solidFill>
                  <a:schemeClr val="tx1"/>
                </a:solidFill>
              </a:rPr>
              <a:t>The following shows an analysis and confirmation from a variety of other sources</a:t>
            </a:r>
            <a:endParaRPr dirty="0">
              <a:solidFill>
                <a:schemeClr val="tx1"/>
              </a:solidFill>
            </a:endParaRPr>
          </a:p>
        </p:txBody>
      </p:sp>
      <p:pic>
        <p:nvPicPr>
          <p:cNvPr id="2050" name="Picture 2" descr="Image may contain: 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600" y="1563232"/>
            <a:ext cx="4024800" cy="2491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13399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ABI</a:t>
            </a:r>
            <a:endParaRPr dirty="0"/>
          </a:p>
        </p:txBody>
      </p:sp>
      <p:sp>
        <p:nvSpPr>
          <p:cNvPr id="91" name="Google Shape;91;p19"/>
          <p:cNvSpPr txBox="1">
            <a:spLocks noGrp="1"/>
          </p:cNvSpPr>
          <p:nvPr>
            <p:ph type="body" idx="1"/>
          </p:nvPr>
        </p:nvSpPr>
        <p:spPr>
          <a:xfrm>
            <a:off x="311700" y="801512"/>
            <a:ext cx="8520600" cy="3846386"/>
          </a:xfrm>
          <a:prstGeom prst="rect">
            <a:avLst/>
          </a:prstGeom>
        </p:spPr>
        <p:txBody>
          <a:bodyPr spcFirstLastPara="1" wrap="square" lIns="91425" tIns="91425" rIns="91425" bIns="91425" anchor="t" anchorCtr="0">
            <a:normAutofit fontScale="92500"/>
          </a:bodyPr>
          <a:lstStyle/>
          <a:p>
            <a:r>
              <a:rPr lang="en-US" sz="2800" dirty="0" smtClean="0">
                <a:solidFill>
                  <a:schemeClr val="tx1"/>
                </a:solidFill>
              </a:rPr>
              <a:t>ABI caught both the explosion as well as the vapor trail which appeared after the event.</a:t>
            </a:r>
            <a:br>
              <a:rPr lang="en-US" sz="2800" dirty="0" smtClean="0">
                <a:solidFill>
                  <a:schemeClr val="tx1"/>
                </a:solidFill>
              </a:rPr>
            </a:br>
            <a:endParaRPr lang="en-US" sz="2800" dirty="0" smtClean="0">
              <a:solidFill>
                <a:schemeClr val="tx1"/>
              </a:solidFill>
            </a:endParaRPr>
          </a:p>
          <a:p>
            <a:r>
              <a:rPr lang="en-US" sz="2800" dirty="0" smtClean="0">
                <a:solidFill>
                  <a:schemeClr val="tx1"/>
                </a:solidFill>
              </a:rPr>
              <a:t>The point of the explosion was just on the southern edge of the CONUS domain, allowing for comparisons at ~5min intervals. This allowed the initial anomalous cloud and sudden appearance of a long contrail-like feature ~30minutes after the event</a:t>
            </a:r>
            <a:endParaRPr lang="en-US" sz="2800" dirty="0">
              <a:solidFill>
                <a:schemeClr val="tx1"/>
              </a:solidFill>
            </a:endParaRPr>
          </a:p>
        </p:txBody>
      </p:sp>
    </p:spTree>
    <p:extLst>
      <p:ext uri="{BB962C8B-B14F-4D97-AF65-F5344CB8AC3E}">
        <p14:creationId xmlns:p14="http://schemas.microsoft.com/office/powerpoint/2010/main" val="2693570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13399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ABI</a:t>
            </a:r>
            <a:endParaRPr dirty="0"/>
          </a:p>
        </p:txBody>
      </p:sp>
      <p:grpSp>
        <p:nvGrpSpPr>
          <p:cNvPr id="20" name="Group 19"/>
          <p:cNvGrpSpPr/>
          <p:nvPr/>
        </p:nvGrpSpPr>
        <p:grpSpPr>
          <a:xfrm>
            <a:off x="5736530" y="691940"/>
            <a:ext cx="3095770" cy="2155006"/>
            <a:chOff x="5736530" y="691940"/>
            <a:chExt cx="3095770" cy="215500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530" y="691940"/>
              <a:ext cx="3095770" cy="2155006"/>
            </a:xfrm>
            <a:prstGeom prst="rect">
              <a:avLst/>
            </a:prstGeom>
          </p:spPr>
        </p:pic>
        <p:sp>
          <p:nvSpPr>
            <p:cNvPr id="7" name="Oval 6"/>
            <p:cNvSpPr/>
            <p:nvPr/>
          </p:nvSpPr>
          <p:spPr>
            <a:xfrm>
              <a:off x="6925247" y="1410275"/>
              <a:ext cx="718335" cy="7183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918698" y="691940"/>
            <a:ext cx="3095770" cy="2155006"/>
            <a:chOff x="877557" y="0"/>
            <a:chExt cx="7388886" cy="514350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57" y="0"/>
              <a:ext cx="7388886" cy="5143500"/>
            </a:xfrm>
            <a:prstGeom prst="rect">
              <a:avLst/>
            </a:prstGeom>
          </p:spPr>
        </p:pic>
        <p:sp>
          <p:nvSpPr>
            <p:cNvPr id="10" name="Oval 9"/>
            <p:cNvSpPr/>
            <p:nvPr/>
          </p:nvSpPr>
          <p:spPr>
            <a:xfrm>
              <a:off x="3714750" y="1714500"/>
              <a:ext cx="1714500" cy="1714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736530" y="2849764"/>
            <a:ext cx="3095770" cy="2155006"/>
            <a:chOff x="877557" y="0"/>
            <a:chExt cx="7388886" cy="514350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557" y="0"/>
              <a:ext cx="7388886" cy="5143500"/>
            </a:xfrm>
            <a:prstGeom prst="rect">
              <a:avLst/>
            </a:prstGeom>
          </p:spPr>
        </p:pic>
        <p:sp>
          <p:nvSpPr>
            <p:cNvPr id="12" name="Oval 11"/>
            <p:cNvSpPr/>
            <p:nvPr/>
          </p:nvSpPr>
          <p:spPr>
            <a:xfrm>
              <a:off x="3714750" y="1714500"/>
              <a:ext cx="1714500" cy="1714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918698" y="2849764"/>
            <a:ext cx="3095770" cy="2155006"/>
            <a:chOff x="877557" y="0"/>
            <a:chExt cx="7388886" cy="514350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557" y="0"/>
              <a:ext cx="7388886" cy="5143500"/>
            </a:xfrm>
            <a:prstGeom prst="rect">
              <a:avLst/>
            </a:prstGeom>
          </p:spPr>
        </p:pic>
        <p:sp>
          <p:nvSpPr>
            <p:cNvPr id="14" name="Oval 13"/>
            <p:cNvSpPr/>
            <p:nvPr/>
          </p:nvSpPr>
          <p:spPr>
            <a:xfrm>
              <a:off x="3714750" y="1714500"/>
              <a:ext cx="1714500" cy="17145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flipH="1">
            <a:off x="844490" y="683848"/>
            <a:ext cx="518160" cy="307777"/>
          </a:xfrm>
          <a:prstGeom prst="rect">
            <a:avLst/>
          </a:prstGeom>
          <a:noFill/>
        </p:spPr>
        <p:txBody>
          <a:bodyPr wrap="square" rtlCol="0">
            <a:spAutoFit/>
          </a:bodyPr>
          <a:lstStyle/>
          <a:p>
            <a:pPr algn="ctr"/>
            <a:r>
              <a:rPr lang="en-US" dirty="0" smtClean="0">
                <a:solidFill>
                  <a:schemeClr val="tx1"/>
                </a:solidFill>
              </a:rPr>
              <a:t>VIS</a:t>
            </a:r>
            <a:endParaRPr lang="en-US" dirty="0">
              <a:solidFill>
                <a:schemeClr val="tx1"/>
              </a:solidFill>
            </a:endParaRPr>
          </a:p>
        </p:txBody>
      </p:sp>
      <p:sp>
        <p:nvSpPr>
          <p:cNvPr id="17" name="TextBox 16"/>
          <p:cNvSpPr txBox="1"/>
          <p:nvPr/>
        </p:nvSpPr>
        <p:spPr>
          <a:xfrm flipH="1">
            <a:off x="5698430" y="678198"/>
            <a:ext cx="880952" cy="307777"/>
          </a:xfrm>
          <a:prstGeom prst="rect">
            <a:avLst/>
          </a:prstGeom>
          <a:noFill/>
        </p:spPr>
        <p:txBody>
          <a:bodyPr wrap="square" rtlCol="0">
            <a:spAutoFit/>
          </a:bodyPr>
          <a:lstStyle/>
          <a:p>
            <a:pPr algn="ctr"/>
            <a:r>
              <a:rPr lang="en-US" dirty="0" smtClean="0">
                <a:solidFill>
                  <a:schemeClr val="tx1"/>
                </a:solidFill>
              </a:rPr>
              <a:t>CIRRUS</a:t>
            </a:r>
            <a:endParaRPr lang="en-US" dirty="0">
              <a:solidFill>
                <a:schemeClr val="tx1"/>
              </a:solidFill>
            </a:endParaRPr>
          </a:p>
        </p:txBody>
      </p:sp>
      <p:sp>
        <p:nvSpPr>
          <p:cNvPr id="18" name="TextBox 17"/>
          <p:cNvSpPr txBox="1"/>
          <p:nvPr/>
        </p:nvSpPr>
        <p:spPr>
          <a:xfrm flipH="1">
            <a:off x="844490" y="2842029"/>
            <a:ext cx="880952" cy="307777"/>
          </a:xfrm>
          <a:prstGeom prst="rect">
            <a:avLst/>
          </a:prstGeom>
          <a:noFill/>
        </p:spPr>
        <p:txBody>
          <a:bodyPr wrap="square" rtlCol="0">
            <a:spAutoFit/>
          </a:bodyPr>
          <a:lstStyle/>
          <a:p>
            <a:pPr algn="ctr"/>
            <a:r>
              <a:rPr lang="en-US" dirty="0" smtClean="0">
                <a:solidFill>
                  <a:schemeClr val="tx1"/>
                </a:solidFill>
              </a:rPr>
              <a:t>WV/SO</a:t>
            </a:r>
            <a:r>
              <a:rPr lang="en-US" baseline="30000" dirty="0" smtClean="0">
                <a:solidFill>
                  <a:schemeClr val="tx1"/>
                </a:solidFill>
              </a:rPr>
              <a:t>2</a:t>
            </a:r>
            <a:endParaRPr lang="en-US" baseline="30000" dirty="0">
              <a:solidFill>
                <a:schemeClr val="tx1"/>
              </a:solidFill>
            </a:endParaRPr>
          </a:p>
        </p:txBody>
      </p:sp>
      <p:sp>
        <p:nvSpPr>
          <p:cNvPr id="19" name="TextBox 18"/>
          <p:cNvSpPr txBox="1"/>
          <p:nvPr/>
        </p:nvSpPr>
        <p:spPr>
          <a:xfrm flipH="1">
            <a:off x="5698430" y="2842028"/>
            <a:ext cx="491664" cy="307777"/>
          </a:xfrm>
          <a:prstGeom prst="rect">
            <a:avLst/>
          </a:prstGeom>
          <a:noFill/>
        </p:spPr>
        <p:txBody>
          <a:bodyPr wrap="square" rtlCol="0">
            <a:spAutoFit/>
          </a:bodyPr>
          <a:lstStyle/>
          <a:p>
            <a:pPr algn="ctr"/>
            <a:r>
              <a:rPr lang="en-US" dirty="0" smtClean="0">
                <a:solidFill>
                  <a:schemeClr val="bg1"/>
                </a:solidFill>
              </a:rPr>
              <a:t>O</a:t>
            </a:r>
            <a:r>
              <a:rPr lang="en-US" baseline="30000" dirty="0" smtClean="0">
                <a:solidFill>
                  <a:schemeClr val="bg1"/>
                </a:solidFill>
              </a:rPr>
              <a:t>3</a:t>
            </a:r>
            <a:endParaRPr lang="en-US" baseline="30000" dirty="0">
              <a:solidFill>
                <a:schemeClr val="bg1"/>
              </a:solidFill>
            </a:endParaRPr>
          </a:p>
        </p:txBody>
      </p:sp>
    </p:spTree>
    <p:extLst>
      <p:ext uri="{BB962C8B-B14F-4D97-AF65-F5344CB8AC3E}">
        <p14:creationId xmlns:p14="http://schemas.microsoft.com/office/powerpoint/2010/main" val="2580557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80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ABI</a:t>
            </a: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060" y="2777245"/>
            <a:ext cx="2958000" cy="20591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80" y="628957"/>
            <a:ext cx="2958000" cy="20591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880" y="2777245"/>
            <a:ext cx="2958000" cy="205910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3060" y="628957"/>
            <a:ext cx="2958000" cy="2059102"/>
          </a:xfrm>
          <a:prstGeom prst="rect">
            <a:avLst/>
          </a:prstGeom>
        </p:spPr>
      </p:pic>
      <p:sp>
        <p:nvSpPr>
          <p:cNvPr id="11" name="TextBox 10"/>
          <p:cNvSpPr txBox="1"/>
          <p:nvPr/>
        </p:nvSpPr>
        <p:spPr>
          <a:xfrm flipH="1">
            <a:off x="0" y="1465316"/>
            <a:ext cx="518160" cy="307777"/>
          </a:xfrm>
          <a:prstGeom prst="rect">
            <a:avLst/>
          </a:prstGeom>
          <a:noFill/>
        </p:spPr>
        <p:txBody>
          <a:bodyPr wrap="square" rtlCol="0">
            <a:spAutoFit/>
          </a:bodyPr>
          <a:lstStyle/>
          <a:p>
            <a:pPr algn="ctr"/>
            <a:r>
              <a:rPr lang="en-US" dirty="0" smtClean="0">
                <a:solidFill>
                  <a:schemeClr val="tx1"/>
                </a:solidFill>
              </a:rPr>
              <a:t>VIS</a:t>
            </a:r>
            <a:endParaRPr lang="en-US" dirty="0">
              <a:solidFill>
                <a:schemeClr val="tx1"/>
              </a:solidFill>
            </a:endParaRPr>
          </a:p>
        </p:txBody>
      </p:sp>
      <p:sp>
        <p:nvSpPr>
          <p:cNvPr id="12" name="TextBox 11"/>
          <p:cNvSpPr txBox="1"/>
          <p:nvPr/>
        </p:nvSpPr>
        <p:spPr>
          <a:xfrm flipH="1">
            <a:off x="13248" y="3764641"/>
            <a:ext cx="491664" cy="307777"/>
          </a:xfrm>
          <a:prstGeom prst="rect">
            <a:avLst/>
          </a:prstGeom>
          <a:noFill/>
        </p:spPr>
        <p:txBody>
          <a:bodyPr wrap="square" rtlCol="0">
            <a:spAutoFit/>
          </a:bodyPr>
          <a:lstStyle/>
          <a:p>
            <a:pPr algn="ctr"/>
            <a:r>
              <a:rPr lang="en-US" dirty="0" smtClean="0">
                <a:solidFill>
                  <a:schemeClr val="tx1"/>
                </a:solidFill>
              </a:rPr>
              <a:t>O</a:t>
            </a:r>
            <a:r>
              <a:rPr lang="en-US" baseline="30000" dirty="0" smtClean="0">
                <a:solidFill>
                  <a:schemeClr val="tx1"/>
                </a:solidFill>
              </a:rPr>
              <a:t>3</a:t>
            </a:r>
            <a:endParaRPr lang="en-US" baseline="30000" dirty="0">
              <a:solidFill>
                <a:schemeClr val="tx1"/>
              </a:solidFill>
            </a:endParaRPr>
          </a:p>
        </p:txBody>
      </p:sp>
      <p:sp>
        <p:nvSpPr>
          <p:cNvPr id="13" name="TextBox 12"/>
          <p:cNvSpPr txBox="1"/>
          <p:nvPr/>
        </p:nvSpPr>
        <p:spPr>
          <a:xfrm flipH="1">
            <a:off x="1451610" y="4834531"/>
            <a:ext cx="1272540" cy="307777"/>
          </a:xfrm>
          <a:prstGeom prst="rect">
            <a:avLst/>
          </a:prstGeom>
          <a:noFill/>
        </p:spPr>
        <p:txBody>
          <a:bodyPr wrap="square" rtlCol="0">
            <a:spAutoFit/>
          </a:bodyPr>
          <a:lstStyle/>
          <a:p>
            <a:pPr algn="ctr"/>
            <a:r>
              <a:rPr lang="en-US" dirty="0" smtClean="0">
                <a:solidFill>
                  <a:schemeClr val="tx1"/>
                </a:solidFill>
              </a:rPr>
              <a:t>21:21:55Z</a:t>
            </a:r>
            <a:endParaRPr lang="en-US" dirty="0">
              <a:solidFill>
                <a:schemeClr val="tx1"/>
              </a:solidFill>
            </a:endParaRPr>
          </a:p>
        </p:txBody>
      </p:sp>
      <p:sp>
        <p:nvSpPr>
          <p:cNvPr id="14" name="TextBox 13"/>
          <p:cNvSpPr txBox="1"/>
          <p:nvPr/>
        </p:nvSpPr>
        <p:spPr>
          <a:xfrm flipH="1">
            <a:off x="6275790" y="4834531"/>
            <a:ext cx="1272540" cy="307777"/>
          </a:xfrm>
          <a:prstGeom prst="rect">
            <a:avLst/>
          </a:prstGeom>
          <a:noFill/>
        </p:spPr>
        <p:txBody>
          <a:bodyPr wrap="square" rtlCol="0">
            <a:spAutoFit/>
          </a:bodyPr>
          <a:lstStyle/>
          <a:p>
            <a:pPr algn="ctr"/>
            <a:r>
              <a:rPr lang="en-US" dirty="0" smtClean="0">
                <a:solidFill>
                  <a:schemeClr val="tx1"/>
                </a:solidFill>
              </a:rPr>
              <a:t>21:26:55Z</a:t>
            </a:r>
            <a:endParaRPr lang="en-US" dirty="0">
              <a:solidFill>
                <a:schemeClr val="tx1"/>
              </a:solidFill>
            </a:endParaRPr>
          </a:p>
        </p:txBody>
      </p:sp>
      <p:sp>
        <p:nvSpPr>
          <p:cNvPr id="20" name="TextBox 19"/>
          <p:cNvSpPr txBox="1"/>
          <p:nvPr/>
        </p:nvSpPr>
        <p:spPr>
          <a:xfrm flipH="1">
            <a:off x="3657600" y="2295072"/>
            <a:ext cx="1741340" cy="954107"/>
          </a:xfrm>
          <a:prstGeom prst="rect">
            <a:avLst/>
          </a:prstGeom>
          <a:noFill/>
        </p:spPr>
        <p:txBody>
          <a:bodyPr wrap="square" rtlCol="0">
            <a:spAutoFit/>
          </a:bodyPr>
          <a:lstStyle/>
          <a:p>
            <a:pPr algn="ctr"/>
            <a:r>
              <a:rPr lang="en-US" dirty="0" smtClean="0">
                <a:solidFill>
                  <a:schemeClr val="tx1"/>
                </a:solidFill>
              </a:rPr>
              <a:t>Note large cloud appearing out of nowhere in 5 minutes</a:t>
            </a:r>
            <a:endParaRPr lang="en-US" dirty="0">
              <a:solidFill>
                <a:schemeClr val="tx1"/>
              </a:solidFill>
            </a:endParaRPr>
          </a:p>
        </p:txBody>
      </p:sp>
      <p:sp>
        <p:nvSpPr>
          <p:cNvPr id="21" name="Oval 20"/>
          <p:cNvSpPr/>
          <p:nvPr/>
        </p:nvSpPr>
        <p:spPr>
          <a:xfrm>
            <a:off x="6601397" y="1311537"/>
            <a:ext cx="718335" cy="7183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499797" y="3419479"/>
            <a:ext cx="718335" cy="7183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39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13399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NASA light curve </a:t>
            </a:r>
            <a:r>
              <a:rPr lang="en-US" dirty="0" smtClean="0"/>
              <a:t>analysis</a:t>
            </a:r>
            <a:endParaRPr dirty="0"/>
          </a:p>
        </p:txBody>
      </p:sp>
      <p:sp>
        <p:nvSpPr>
          <p:cNvPr id="91" name="Google Shape;91;p19"/>
          <p:cNvSpPr txBox="1">
            <a:spLocks noGrp="1"/>
          </p:cNvSpPr>
          <p:nvPr>
            <p:ph type="body" idx="1"/>
          </p:nvPr>
        </p:nvSpPr>
        <p:spPr>
          <a:xfrm>
            <a:off x="311700" y="801512"/>
            <a:ext cx="8520600" cy="895562"/>
          </a:xfrm>
          <a:prstGeom prst="rect">
            <a:avLst/>
          </a:prstGeom>
        </p:spPr>
        <p:txBody>
          <a:bodyPr spcFirstLastPara="1" wrap="square" lIns="91425" tIns="91425" rIns="91425" bIns="91425" anchor="t" anchorCtr="0">
            <a:normAutofit fontScale="55000" lnSpcReduction="20000"/>
          </a:bodyPr>
          <a:lstStyle/>
          <a:p>
            <a:pPr marL="114300" indent="0">
              <a:buNone/>
            </a:pPr>
            <a:r>
              <a:rPr lang="en-US" sz="2800" dirty="0" smtClean="0">
                <a:solidFill>
                  <a:schemeClr val="tx1"/>
                </a:solidFill>
              </a:rPr>
              <a:t>Further evidence of this being a bolide comes from NASA/Ames (provided to SSL) showing an light curve event occurring in that same, estimating a 5kt explosion.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1" y="1791896"/>
            <a:ext cx="3962398" cy="3178102"/>
          </a:xfrm>
          <a:prstGeom prst="rect">
            <a:avLst/>
          </a:prstGeom>
        </p:spPr>
      </p:pic>
    </p:spTree>
    <p:extLst>
      <p:ext uri="{BB962C8B-B14F-4D97-AF65-F5344CB8AC3E}">
        <p14:creationId xmlns:p14="http://schemas.microsoft.com/office/powerpoint/2010/main" val="3802957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133990"/>
            <a:ext cx="8520600" cy="572700"/>
          </a:xfrm>
          <a:prstGeom prst="rect">
            <a:avLst/>
          </a:prstGeom>
        </p:spPr>
        <p:txBody>
          <a:bodyPr spcFirstLastPara="1" wrap="square" lIns="91425" tIns="91425" rIns="91425" bIns="91425" anchor="t" anchorCtr="0">
            <a:noAutofit/>
          </a:bodyPr>
          <a:lstStyle/>
          <a:p>
            <a:pPr lvl="0"/>
            <a:r>
              <a:rPr lang="en-US" dirty="0"/>
              <a:t>Center for NEO Studies (CNEOS)</a:t>
            </a:r>
            <a:endParaRPr dirty="0"/>
          </a:p>
        </p:txBody>
      </p:sp>
      <p:sp>
        <p:nvSpPr>
          <p:cNvPr id="91" name="Google Shape;91;p19"/>
          <p:cNvSpPr txBox="1">
            <a:spLocks noGrp="1"/>
          </p:cNvSpPr>
          <p:nvPr>
            <p:ph type="body" idx="1"/>
          </p:nvPr>
        </p:nvSpPr>
        <p:spPr>
          <a:xfrm>
            <a:off x="310102" y="2811287"/>
            <a:ext cx="8520600" cy="895562"/>
          </a:xfrm>
          <a:prstGeom prst="rect">
            <a:avLst/>
          </a:prstGeom>
        </p:spPr>
        <p:txBody>
          <a:bodyPr spcFirstLastPara="1" wrap="square" lIns="91425" tIns="91425" rIns="91425" bIns="91425" anchor="t" anchorCtr="0">
            <a:normAutofit/>
          </a:bodyPr>
          <a:lstStyle/>
          <a:p>
            <a:pPr marL="114300" indent="0">
              <a:buNone/>
            </a:pPr>
            <a:r>
              <a:rPr lang="en-US" sz="1400" dirty="0" smtClean="0">
                <a:solidFill>
                  <a:schemeClr val="tx1"/>
                </a:solidFill>
              </a:rPr>
              <a:t>http://cneos.jpl.nasa.gov/fireballs/</a:t>
            </a:r>
            <a:endParaRPr lang="en-US" sz="1400" dirty="0" smtClean="0">
              <a:solidFill>
                <a:schemeClr val="tx1"/>
              </a:solidFill>
            </a:endParaRPr>
          </a:p>
        </p:txBody>
      </p:sp>
      <p:pic>
        <p:nvPicPr>
          <p:cNvPr id="8" name="Picture 7"/>
          <p:cNvPicPr>
            <a:picLocks noChangeAspect="1"/>
          </p:cNvPicPr>
          <p:nvPr/>
        </p:nvPicPr>
        <p:blipFill>
          <a:blip r:embed="rId3"/>
          <a:stretch>
            <a:fillRect/>
          </a:stretch>
        </p:blipFill>
        <p:spPr>
          <a:xfrm>
            <a:off x="310102" y="1997002"/>
            <a:ext cx="8523796" cy="727148"/>
          </a:xfrm>
          <a:prstGeom prst="rect">
            <a:avLst/>
          </a:prstGeom>
        </p:spPr>
      </p:pic>
      <p:sp>
        <p:nvSpPr>
          <p:cNvPr id="9" name="Google Shape;91;p19"/>
          <p:cNvSpPr txBox="1">
            <a:spLocks/>
          </p:cNvSpPr>
          <p:nvPr/>
        </p:nvSpPr>
        <p:spPr>
          <a:xfrm>
            <a:off x="311700" y="801512"/>
            <a:ext cx="8520600" cy="895562"/>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114300" indent="0">
              <a:buFont typeface="Arial"/>
              <a:buNone/>
            </a:pPr>
            <a:r>
              <a:rPr lang="en-US" sz="2800" dirty="0" smtClean="0">
                <a:solidFill>
                  <a:schemeClr val="tx1"/>
                </a:solidFill>
              </a:rPr>
              <a:t>CNEOS also estimates that the impact was in the ~6kt range.</a:t>
            </a:r>
            <a:endParaRPr lang="en-US" sz="2800" dirty="0" smtClean="0">
              <a:solidFill>
                <a:schemeClr val="tx1"/>
              </a:solidFill>
            </a:endParaRPr>
          </a:p>
        </p:txBody>
      </p:sp>
    </p:spTree>
    <p:extLst>
      <p:ext uri="{BB962C8B-B14F-4D97-AF65-F5344CB8AC3E}">
        <p14:creationId xmlns:p14="http://schemas.microsoft.com/office/powerpoint/2010/main" val="4071742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133990"/>
            <a:ext cx="8520600" cy="572700"/>
          </a:xfrm>
          <a:prstGeom prst="rect">
            <a:avLst/>
          </a:prstGeom>
        </p:spPr>
        <p:txBody>
          <a:bodyPr spcFirstLastPara="1" wrap="square" lIns="91425" tIns="91425" rIns="91425" bIns="91425" anchor="t" anchorCtr="0">
            <a:noAutofit/>
          </a:bodyPr>
          <a:lstStyle/>
          <a:p>
            <a:pPr lvl="0"/>
            <a:r>
              <a:rPr lang="en-US" dirty="0" smtClean="0"/>
              <a:t>Comprehensive </a:t>
            </a:r>
            <a:r>
              <a:rPr lang="en-US" dirty="0"/>
              <a:t>Test Ban Treaty Organization (CTBTO</a:t>
            </a:r>
            <a:r>
              <a:rPr lang="en-US" dirty="0" smtClean="0"/>
              <a:t>) Infrasound</a:t>
            </a:r>
            <a:endParaRPr dirty="0"/>
          </a:p>
        </p:txBody>
      </p:sp>
      <p:sp>
        <p:nvSpPr>
          <p:cNvPr id="4" name="Rectangle 3"/>
          <p:cNvSpPr/>
          <p:nvPr/>
        </p:nvSpPr>
        <p:spPr>
          <a:xfrm>
            <a:off x="1466851" y="4631915"/>
            <a:ext cx="6156202" cy="738664"/>
          </a:xfrm>
          <a:prstGeom prst="rect">
            <a:avLst/>
          </a:prstGeom>
        </p:spPr>
        <p:txBody>
          <a:bodyPr wrap="square">
            <a:spAutoFit/>
          </a:bodyPr>
          <a:lstStyle/>
          <a:p>
            <a:pPr marL="114300" indent="0">
              <a:buNone/>
            </a:pPr>
            <a:r>
              <a:rPr lang="en-US" dirty="0" smtClean="0">
                <a:solidFill>
                  <a:schemeClr val="tx1"/>
                </a:solidFill>
              </a:rPr>
              <a:t>Image posted by Peter </a:t>
            </a:r>
            <a:r>
              <a:rPr lang="en-US" dirty="0">
                <a:solidFill>
                  <a:schemeClr val="tx1"/>
                </a:solidFill>
              </a:rPr>
              <a:t>Brown (@</a:t>
            </a:r>
            <a:r>
              <a:rPr lang="en-US" dirty="0" err="1" smtClean="0">
                <a:solidFill>
                  <a:schemeClr val="tx1"/>
                </a:solidFill>
              </a:rPr>
              <a:t>pgbrown</a:t>
            </a:r>
            <a:r>
              <a:rPr lang="en-US" dirty="0" smtClean="0">
                <a:solidFill>
                  <a:schemeClr val="tx1"/>
                </a:solidFill>
              </a:rPr>
              <a:t>)from Bermuda CTBTO station</a:t>
            </a:r>
          </a:p>
          <a:p>
            <a:pPr marL="114300" indent="0">
              <a:buNone/>
            </a:pPr>
            <a:r>
              <a:rPr lang="en-US" dirty="0">
                <a:solidFill>
                  <a:schemeClr val="tx1"/>
                </a:solidFill>
              </a:rPr>
              <a:t>https://twitter.com/pgbrown/status/1143264346837082112</a:t>
            </a:r>
          </a:p>
          <a:p>
            <a:pPr marL="114300" indent="0">
              <a:buNone/>
            </a:pPr>
            <a:endParaRPr lang="en-US" dirty="0">
              <a:solidFill>
                <a:schemeClr val="tx1"/>
              </a:solidFill>
            </a:endParaRPr>
          </a:p>
        </p:txBody>
      </p:sp>
      <p:pic>
        <p:nvPicPr>
          <p:cNvPr id="1026" name="Picture 2" descr="https://pbs.twimg.com/media/D92wNlwW4AEdjYC.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1453697"/>
            <a:ext cx="5654674" cy="3178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652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12" name="Group 11"/>
          <p:cNvGrpSpPr/>
          <p:nvPr/>
        </p:nvGrpSpPr>
        <p:grpSpPr>
          <a:xfrm>
            <a:off x="690714" y="2663170"/>
            <a:ext cx="3100048" cy="2157984"/>
            <a:chOff x="3402812" y="2558945"/>
            <a:chExt cx="3100048" cy="215798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812" y="2558945"/>
              <a:ext cx="3100048" cy="2157984"/>
            </a:xfrm>
            <a:prstGeom prst="rect">
              <a:avLst/>
            </a:prstGeom>
          </p:spPr>
        </p:pic>
        <p:sp>
          <p:nvSpPr>
            <p:cNvPr id="11" name="Oval 10"/>
            <p:cNvSpPr/>
            <p:nvPr/>
          </p:nvSpPr>
          <p:spPr>
            <a:xfrm>
              <a:off x="4593668" y="3278769"/>
              <a:ext cx="718335" cy="7183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Google Shape;90;p19"/>
          <p:cNvSpPr txBox="1">
            <a:spLocks noGrp="1"/>
          </p:cNvSpPr>
          <p:nvPr>
            <p:ph type="title"/>
          </p:nvPr>
        </p:nvSpPr>
        <p:spPr>
          <a:xfrm>
            <a:off x="311700" y="80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ABI – Full Disk</a:t>
            </a:r>
            <a:endParaRPr dirty="0"/>
          </a:p>
        </p:txBody>
      </p:sp>
      <p:sp>
        <p:nvSpPr>
          <p:cNvPr id="15" name="Google Shape;91;p19"/>
          <p:cNvSpPr txBox="1">
            <a:spLocks noGrp="1"/>
          </p:cNvSpPr>
          <p:nvPr>
            <p:ph type="body" idx="1"/>
          </p:nvPr>
        </p:nvSpPr>
        <p:spPr>
          <a:xfrm>
            <a:off x="311700" y="801512"/>
            <a:ext cx="8520600" cy="1166988"/>
          </a:xfrm>
          <a:prstGeom prst="rect">
            <a:avLst/>
          </a:prstGeom>
        </p:spPr>
        <p:txBody>
          <a:bodyPr spcFirstLastPara="1" wrap="square" lIns="91425" tIns="91425" rIns="91425" bIns="91425" anchor="t" anchorCtr="0">
            <a:normAutofit fontScale="70000" lnSpcReduction="20000"/>
          </a:bodyPr>
          <a:lstStyle/>
          <a:p>
            <a:pPr marL="114300" indent="0">
              <a:buNone/>
            </a:pPr>
            <a:r>
              <a:rPr lang="en-US" sz="2800" dirty="0" smtClean="0">
                <a:solidFill>
                  <a:schemeClr val="tx1"/>
                </a:solidFill>
              </a:rPr>
              <a:t>Final piece from ABI shows debris trail</a:t>
            </a:r>
            <a:r>
              <a:rPr lang="en-US" sz="2800" dirty="0">
                <a:solidFill>
                  <a:schemeClr val="tx1"/>
                </a:solidFill>
              </a:rPr>
              <a:t> </a:t>
            </a:r>
            <a:r>
              <a:rPr lang="en-US" sz="2800" dirty="0" smtClean="0">
                <a:solidFill>
                  <a:schemeClr val="tx1"/>
                </a:solidFill>
              </a:rPr>
              <a:t>going towards explosion site ~1-2hr after event. Note the direct intersection of the area of anomalous cloud and sudden appearance of long contrail like feature</a:t>
            </a:r>
          </a:p>
        </p:txBody>
      </p:sp>
      <p:grpSp>
        <p:nvGrpSpPr>
          <p:cNvPr id="13" name="Group 12"/>
          <p:cNvGrpSpPr/>
          <p:nvPr/>
        </p:nvGrpSpPr>
        <p:grpSpPr>
          <a:xfrm>
            <a:off x="5516134" y="2663170"/>
            <a:ext cx="3100048" cy="2157984"/>
            <a:chOff x="3402812" y="2558945"/>
            <a:chExt cx="3100048" cy="2157984"/>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2812" y="2558945"/>
              <a:ext cx="3100048" cy="2157984"/>
            </a:xfrm>
            <a:prstGeom prst="rect">
              <a:avLst/>
            </a:prstGeom>
          </p:spPr>
        </p:pic>
        <p:sp>
          <p:nvSpPr>
            <p:cNvPr id="16" name="Oval 15"/>
            <p:cNvSpPr/>
            <p:nvPr/>
          </p:nvSpPr>
          <p:spPr>
            <a:xfrm>
              <a:off x="4593668" y="3278769"/>
              <a:ext cx="718335" cy="7183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956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TotalTime>
  <Words>344</Words>
  <Application>Microsoft Office PowerPoint</Application>
  <PresentationFormat>On-screen Show (16:9)</PresentationFormat>
  <Paragraphs>41</Paragraphs>
  <Slides>12</Slides>
  <Notes>12</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12</vt:i4>
      </vt:variant>
    </vt:vector>
  </HeadingPairs>
  <TitlesOfParts>
    <vt:vector size="14" baseType="lpstr">
      <vt:lpstr>Arial</vt:lpstr>
      <vt:lpstr>Simple Dark</vt:lpstr>
      <vt:lpstr>22 June Bolide event From GOES-16 and other sources</vt:lpstr>
      <vt:lpstr>Overview</vt:lpstr>
      <vt:lpstr>ABI</vt:lpstr>
      <vt:lpstr>ABI</vt:lpstr>
      <vt:lpstr>ABI</vt:lpstr>
      <vt:lpstr>NASA light curve analysis</vt:lpstr>
      <vt:lpstr>Center for NEO Studies (CNEOS)</vt:lpstr>
      <vt:lpstr>Comprehensive Test Ban Treaty Organization (CTBTO) Infrasound</vt:lpstr>
      <vt:lpstr>ABI – Full Disk</vt:lpstr>
      <vt:lpstr>PowerPoint Presentation</vt:lpstr>
      <vt:lpstr>ABI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VIIRS / ABI Flood Product Quick Guide for United States Stakeholders</dc:title>
  <dc:creator>shuhan</dc:creator>
  <cp:lastModifiedBy>William Straka</cp:lastModifiedBy>
  <cp:revision>74</cp:revision>
  <dcterms:modified xsi:type="dcterms:W3CDTF">2019-06-26T20:51:10Z</dcterms:modified>
</cp:coreProperties>
</file>